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1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2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3.xml" ContentType="application/vnd.openxmlformats-officedocument.presentationml.tags+xml"/>
  <Override PartName="/ppt/notesSlides/notesSlide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webextensions/webextension1.xml" ContentType="application/vnd.ms-office.webextension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1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5285" r:id="rId1"/>
    <p:sldMasterId id="2147485311" r:id="rId2"/>
  </p:sldMasterIdLst>
  <p:notesMasterIdLst>
    <p:notesMasterId r:id="rId58"/>
  </p:notesMasterIdLst>
  <p:handoutMasterIdLst>
    <p:handoutMasterId r:id="rId59"/>
  </p:handoutMasterIdLst>
  <p:sldIdLst>
    <p:sldId id="2147469911" r:id="rId3"/>
    <p:sldId id="2147469893" r:id="rId4"/>
    <p:sldId id="2147469895" r:id="rId5"/>
    <p:sldId id="2147469882" r:id="rId6"/>
    <p:sldId id="2147469915" r:id="rId7"/>
    <p:sldId id="2147469912" r:id="rId8"/>
    <p:sldId id="2076138243" r:id="rId9"/>
    <p:sldId id="2147469913" r:id="rId10"/>
    <p:sldId id="2076138254" r:id="rId11"/>
    <p:sldId id="2076138256" r:id="rId12"/>
    <p:sldId id="2147469879" r:id="rId13"/>
    <p:sldId id="2076138255" r:id="rId14"/>
    <p:sldId id="2147469884" r:id="rId15"/>
    <p:sldId id="2076138251" r:id="rId16"/>
    <p:sldId id="2147469885" r:id="rId17"/>
    <p:sldId id="2076138731" r:id="rId18"/>
    <p:sldId id="2076138252" r:id="rId19"/>
    <p:sldId id="2147469914" r:id="rId20"/>
    <p:sldId id="2147469877" r:id="rId21"/>
    <p:sldId id="2147469906" r:id="rId22"/>
    <p:sldId id="2147469907" r:id="rId23"/>
    <p:sldId id="2147469908" r:id="rId24"/>
    <p:sldId id="2147469909" r:id="rId25"/>
    <p:sldId id="2147469871" r:id="rId26"/>
    <p:sldId id="2147469866" r:id="rId27"/>
    <p:sldId id="2147469872" r:id="rId28"/>
    <p:sldId id="2147468696" r:id="rId29"/>
    <p:sldId id="2147468699" r:id="rId30"/>
    <p:sldId id="2147468706" r:id="rId31"/>
    <p:sldId id="2147468700" r:id="rId32"/>
    <p:sldId id="2147468708" r:id="rId33"/>
    <p:sldId id="2147469904" r:id="rId34"/>
    <p:sldId id="2147468701" r:id="rId35"/>
    <p:sldId id="2147468702" r:id="rId36"/>
    <p:sldId id="2147468703" r:id="rId37"/>
    <p:sldId id="2147469881" r:id="rId38"/>
    <p:sldId id="2147468707" r:id="rId39"/>
    <p:sldId id="2076138258" r:id="rId40"/>
    <p:sldId id="2147469886" r:id="rId41"/>
    <p:sldId id="2147469901" r:id="rId42"/>
    <p:sldId id="2147469902" r:id="rId43"/>
    <p:sldId id="2147469903" r:id="rId44"/>
    <p:sldId id="2147469887" r:id="rId45"/>
    <p:sldId id="2147469888" r:id="rId46"/>
    <p:sldId id="2147469889" r:id="rId47"/>
    <p:sldId id="2147469890" r:id="rId48"/>
    <p:sldId id="2147469891" r:id="rId49"/>
    <p:sldId id="2147469898" r:id="rId50"/>
    <p:sldId id="2147469897" r:id="rId51"/>
    <p:sldId id="2147469899" r:id="rId52"/>
    <p:sldId id="2147469900" r:id="rId53"/>
    <p:sldId id="2147469880" r:id="rId54"/>
    <p:sldId id="2076138257" r:id="rId55"/>
    <p:sldId id="2147469916" r:id="rId56"/>
    <p:sldId id="2076138230" r:id="rId5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 Slide" id="{38B656EC-D568-4EF7-8842-9FA1AE1192C9}">
          <p14:sldIdLst>
            <p14:sldId id="2147469911"/>
            <p14:sldId id="2147469893"/>
            <p14:sldId id="2147469895"/>
            <p14:sldId id="2147469882"/>
            <p14:sldId id="2147469915"/>
          </p14:sldIdLst>
        </p14:section>
        <p14:section name="Agenda" id="{82BFF96B-6F92-4676-A990-CF72A7BAECE2}">
          <p14:sldIdLst/>
        </p14:section>
        <p14:section name="Summary Section" id="{4ECF9EDF-5FC0-48F2-8744-31A55B83B7AE}">
          <p14:sldIdLst>
            <p14:sldId id="2147469912"/>
          </p14:sldIdLst>
        </p14:section>
        <p14:section name="Power BI integration in Power Apps" id="{3D2F48CA-BEB3-491E-A067-4FBF3F78FE76}">
          <p14:sldIdLst>
            <p14:sldId id="2076138243"/>
            <p14:sldId id="2147469913"/>
            <p14:sldId id="2076138254"/>
            <p14:sldId id="2076138256"/>
            <p14:sldId id="2147469879"/>
            <p14:sldId id="2076138255"/>
            <p14:sldId id="2147469884"/>
            <p14:sldId id="2076138251"/>
            <p14:sldId id="2147469885"/>
            <p14:sldId id="2076138731"/>
          </p14:sldIdLst>
        </p14:section>
        <p14:section name="Reporting options on Dataverse data" id="{7F3F45DE-A302-4889-8ABE-AEF269A08FDC}">
          <p14:sldIdLst>
            <p14:sldId id="2076138252"/>
            <p14:sldId id="2147469914"/>
            <p14:sldId id="2147469877"/>
            <p14:sldId id="2147469906"/>
            <p14:sldId id="2147469907"/>
            <p14:sldId id="2147469908"/>
            <p14:sldId id="2147469909"/>
          </p14:sldIdLst>
        </p14:section>
        <p14:section name="Power BI modeling guidance for Power Platform" id="{DB06723B-EE1C-4F38-8C1D-D6CDF774A6F9}">
          <p14:sldIdLst>
            <p14:sldId id="2147469871"/>
            <p14:sldId id="2147469866"/>
            <p14:sldId id="2147469872"/>
            <p14:sldId id="2147468696"/>
            <p14:sldId id="2147468699"/>
            <p14:sldId id="2147468706"/>
            <p14:sldId id="2147468700"/>
            <p14:sldId id="2147468708"/>
            <p14:sldId id="2147469904"/>
            <p14:sldId id="2147468701"/>
            <p14:sldId id="2147468702"/>
            <p14:sldId id="2147468703"/>
            <p14:sldId id="2147469881"/>
            <p14:sldId id="2147468707"/>
            <p14:sldId id="2076138258"/>
          </p14:sldIdLst>
        </p14:section>
        <p14:section name="Synapse Link" id="{C42D230E-8CF0-49A9-97D8-447504B614C8}">
          <p14:sldIdLst>
            <p14:sldId id="2147469886"/>
            <p14:sldId id="2147469901"/>
            <p14:sldId id="2147469902"/>
            <p14:sldId id="2147469903"/>
            <p14:sldId id="2147469887"/>
            <p14:sldId id="2147469888"/>
            <p14:sldId id="2147469889"/>
            <p14:sldId id="2147469890"/>
            <p14:sldId id="2147469891"/>
            <p14:sldId id="2147469898"/>
            <p14:sldId id="2147469897"/>
            <p14:sldId id="2147469899"/>
            <p14:sldId id="2147469900"/>
            <p14:sldId id="2147469880"/>
            <p14:sldId id="2076138257"/>
          </p14:sldIdLst>
        </p14:section>
        <p14:section name="Resources" id="{F5281555-1687-4728-84EF-1754846638A9}">
          <p14:sldIdLst>
            <p14:sldId id="2147469916"/>
          </p14:sldIdLst>
        </p14:section>
        <p14:section name="Thank you" id="{BD578AF3-496E-4792-A998-9396B21A18DB}">
          <p14:sldIdLst>
            <p14:sldId id="207613823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6" name="Author" initials="A" lastIdx="0" clrIdx="6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865B6"/>
    <a:srgbClr val="1D3259"/>
    <a:srgbClr val="203864"/>
    <a:srgbClr val="2C4678"/>
    <a:srgbClr val="742774"/>
    <a:srgbClr val="D83B01"/>
    <a:srgbClr val="0D0D0D"/>
    <a:srgbClr val="4472C4"/>
    <a:srgbClr val="2F528F"/>
    <a:srgbClr val="DDDD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A3F3977-2955-44FE-817E-558444E79808}" v="143" dt="2022-12-06T17:39:20.151"/>
    <p1510:client id="{686F1FA1-F60E-4821-8047-A241ADE424A1}" v="43" dt="2022-12-05T17:48:36.81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764" autoAdjust="0"/>
    <p:restoredTop sz="96020" autoAdjust="0"/>
  </p:normalViewPr>
  <p:slideViewPr>
    <p:cSldViewPr snapToGrid="0">
      <p:cViewPr varScale="1">
        <p:scale>
          <a:sx n="100" d="100"/>
          <a:sy n="100" d="100"/>
        </p:scale>
        <p:origin x="1056" y="78"/>
      </p:cViewPr>
      <p:guideLst/>
    </p:cSldViewPr>
  </p:slideViewPr>
  <p:outlineViewPr>
    <p:cViewPr>
      <p:scale>
        <a:sx n="33" d="100"/>
        <a:sy n="33" d="100"/>
      </p:scale>
      <p:origin x="0" y="-15648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-2430"/>
    </p:cViewPr>
  </p:sorterViewPr>
  <p:notesViewPr>
    <p:cSldViewPr snapToGrid="0" showGuides="1">
      <p:cViewPr varScale="1">
        <p:scale>
          <a:sx n="83" d="100"/>
          <a:sy n="83" d="100"/>
        </p:scale>
        <p:origin x="2652" y="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notesMaster" Target="notesMasters/notesMaster1.xml"/><Relationship Id="rId66" Type="http://schemas.microsoft.com/office/2018/10/relationships/authors" Target="authors.xml"/><Relationship Id="rId5" Type="http://schemas.openxmlformats.org/officeDocument/2006/relationships/slide" Target="slides/slide3.xml"/><Relationship Id="rId61" Type="http://schemas.openxmlformats.org/officeDocument/2006/relationships/presProps" Target="presProp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handoutMaster" Target="handoutMasters/handout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commentAuthors" Target="commentAuthors.xml"/><Relationship Id="rId65" Type="http://schemas.microsoft.com/office/2015/10/relationships/revisionInfo" Target="revisionInfo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CFA1D13-9BB5-4193-B17C-6B838EFAE854}" type="doc">
      <dgm:prSet loTypeId="urn:microsoft.com/office/officeart/2005/8/layout/list1" loCatId="list" qsTypeId="urn:microsoft.com/office/officeart/2005/8/quickstyle/simple4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A398EBE0-F2CD-446E-B1DC-7401321E5CF3}">
      <dgm:prSet custT="1"/>
      <dgm:spPr/>
      <dgm:t>
        <a:bodyPr/>
        <a:lstStyle/>
        <a:p>
          <a:r>
            <a:rPr lang="en-US" sz="1800" b="1" kern="1200" spc="-49" dirty="0">
              <a:ln w="3175">
                <a:noFill/>
              </a:ln>
              <a:gradFill flip="none" rotWithShape="1">
                <a:gsLst>
                  <a:gs pos="0">
                    <a:srgbClr val="50E6FF"/>
                  </a:gs>
                  <a:gs pos="100000">
                    <a:srgbClr val="0078D4"/>
                  </a:gs>
                </a:gsLst>
                <a:lin ang="18900000" scaled="1"/>
                <a:tileRect/>
              </a:gra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 Semibold"/>
              <a:ea typeface="+mn-ea"/>
              <a:cs typeface="Segoe UI" pitchFamily="34" charset="0"/>
            </a:rPr>
            <a:t>Expand the usability and value of your apps</a:t>
          </a:r>
        </a:p>
      </dgm:t>
    </dgm:pt>
    <dgm:pt modelId="{9E2A6F82-270D-4601-BFF9-812C9B279662}" type="parTrans" cxnId="{93EA2C10-6849-48D3-9D76-107D5A18BC34}">
      <dgm:prSet/>
      <dgm:spPr/>
      <dgm:t>
        <a:bodyPr/>
        <a:lstStyle/>
        <a:p>
          <a:endParaRPr lang="en-US"/>
        </a:p>
      </dgm:t>
    </dgm:pt>
    <dgm:pt modelId="{40728A86-F417-442F-A30F-E3D755DD37D3}" type="sibTrans" cxnId="{93EA2C10-6849-48D3-9D76-107D5A18BC34}">
      <dgm:prSet/>
      <dgm:spPr/>
      <dgm:t>
        <a:bodyPr/>
        <a:lstStyle/>
        <a:p>
          <a:endParaRPr lang="en-US"/>
        </a:p>
      </dgm:t>
    </dgm:pt>
    <dgm:pt modelId="{AE3E99C6-B7EC-4133-B7BD-F119F6A94926}">
      <dgm:prSet/>
      <dgm:spPr/>
      <dgm:t>
        <a:bodyPr/>
        <a:lstStyle/>
        <a:p>
          <a:r>
            <a:rPr lang="en-US" dirty="0"/>
            <a:t>Add a 360º overview for users / managers</a:t>
          </a:r>
        </a:p>
      </dgm:t>
    </dgm:pt>
    <dgm:pt modelId="{62EF7E91-A164-4A7B-94EA-7181F4601639}" type="parTrans" cxnId="{01DFBE8D-65F1-4DE9-943B-CACC09726B7D}">
      <dgm:prSet/>
      <dgm:spPr/>
      <dgm:t>
        <a:bodyPr/>
        <a:lstStyle/>
        <a:p>
          <a:endParaRPr lang="en-US"/>
        </a:p>
      </dgm:t>
    </dgm:pt>
    <dgm:pt modelId="{0E050EBA-700E-4569-9D55-10E3B6C40D3E}" type="sibTrans" cxnId="{01DFBE8D-65F1-4DE9-943B-CACC09726B7D}">
      <dgm:prSet/>
      <dgm:spPr/>
      <dgm:t>
        <a:bodyPr/>
        <a:lstStyle/>
        <a:p>
          <a:endParaRPr lang="en-US"/>
        </a:p>
      </dgm:t>
    </dgm:pt>
    <dgm:pt modelId="{B38B04F3-65D2-43FE-A92A-32609759841D}">
      <dgm:prSet/>
      <dgm:spPr/>
      <dgm:t>
        <a:bodyPr/>
        <a:lstStyle/>
        <a:p>
          <a:r>
            <a:rPr lang="en-US" dirty="0"/>
            <a:t>Dataverse data – Without 50K row limits</a:t>
          </a:r>
        </a:p>
      </dgm:t>
    </dgm:pt>
    <dgm:pt modelId="{D1E36E20-6835-42CC-B711-F7D2ED304164}" type="parTrans" cxnId="{BD08900C-0E40-4DB4-B841-BC0BB50D63AD}">
      <dgm:prSet/>
      <dgm:spPr/>
      <dgm:t>
        <a:bodyPr/>
        <a:lstStyle/>
        <a:p>
          <a:endParaRPr lang="en-US"/>
        </a:p>
      </dgm:t>
    </dgm:pt>
    <dgm:pt modelId="{52EFCA55-D399-44F0-BFDD-C890F4A73115}" type="sibTrans" cxnId="{BD08900C-0E40-4DB4-B841-BC0BB50D63AD}">
      <dgm:prSet/>
      <dgm:spPr/>
      <dgm:t>
        <a:bodyPr/>
        <a:lstStyle/>
        <a:p>
          <a:endParaRPr lang="en-US"/>
        </a:p>
      </dgm:t>
    </dgm:pt>
    <dgm:pt modelId="{5AF8145A-55B1-4B67-843E-8E9214F79D3B}">
      <dgm:prSet/>
      <dgm:spPr/>
      <dgm:t>
        <a:bodyPr/>
        <a:lstStyle/>
        <a:p>
          <a:r>
            <a:rPr lang="en-US" dirty="0"/>
            <a:t>External data – Combine without lift-and-shift</a:t>
          </a:r>
        </a:p>
      </dgm:t>
    </dgm:pt>
    <dgm:pt modelId="{B8F1640A-563B-4DBA-84AB-D2D1F46C919D}" type="parTrans" cxnId="{6F560A98-C966-409C-BC88-6E6DF980DC16}">
      <dgm:prSet/>
      <dgm:spPr/>
      <dgm:t>
        <a:bodyPr/>
        <a:lstStyle/>
        <a:p>
          <a:endParaRPr lang="en-US"/>
        </a:p>
      </dgm:t>
    </dgm:pt>
    <dgm:pt modelId="{9E63F898-E802-4E98-AE6E-615724C12B0E}" type="sibTrans" cxnId="{6F560A98-C966-409C-BC88-6E6DF980DC16}">
      <dgm:prSet/>
      <dgm:spPr/>
      <dgm:t>
        <a:bodyPr/>
        <a:lstStyle/>
        <a:p>
          <a:endParaRPr lang="en-US"/>
        </a:p>
      </dgm:t>
    </dgm:pt>
    <dgm:pt modelId="{3F991BB9-437A-49F6-8409-EA3C0975D7FC}">
      <dgm:prSet custT="1"/>
      <dgm:spPr/>
      <dgm:t>
        <a:bodyPr/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spc="-49" dirty="0">
              <a:ln w="3175">
                <a:noFill/>
              </a:ln>
              <a:gradFill flip="none" rotWithShape="1">
                <a:gsLst>
                  <a:gs pos="0">
                    <a:srgbClr val="50E6FF"/>
                  </a:gs>
                  <a:gs pos="100000">
                    <a:srgbClr val="0078D4"/>
                  </a:gs>
                </a:gsLst>
                <a:lin ang="18900000" scaled="1"/>
                <a:tileRect/>
              </a:gra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 Semibold"/>
              <a:ea typeface="+mn-ea"/>
              <a:cs typeface="Segoe UI" pitchFamily="34" charset="0"/>
            </a:rPr>
            <a:t>Contextual Reports</a:t>
          </a:r>
        </a:p>
      </dgm:t>
    </dgm:pt>
    <dgm:pt modelId="{98C6AA16-BAF4-4332-8DB8-B633D1CCC070}" type="parTrans" cxnId="{4438F4F4-3154-49CF-89B2-3661AF799D2C}">
      <dgm:prSet/>
      <dgm:spPr/>
      <dgm:t>
        <a:bodyPr/>
        <a:lstStyle/>
        <a:p>
          <a:endParaRPr lang="en-US"/>
        </a:p>
      </dgm:t>
    </dgm:pt>
    <dgm:pt modelId="{9ADBC39F-862F-4FAE-AA11-5D2957CD3ACD}" type="sibTrans" cxnId="{4438F4F4-3154-49CF-89B2-3661AF799D2C}">
      <dgm:prSet/>
      <dgm:spPr/>
      <dgm:t>
        <a:bodyPr/>
        <a:lstStyle/>
        <a:p>
          <a:endParaRPr lang="en-US"/>
        </a:p>
      </dgm:t>
    </dgm:pt>
    <dgm:pt modelId="{8839A9DD-922C-4A0F-9CA6-ECCC559392CB}">
      <dgm:prSet/>
      <dgm:spPr/>
      <dgm:t>
        <a:bodyPr/>
        <a:lstStyle/>
        <a:p>
          <a:r>
            <a:rPr lang="en-US" dirty="0"/>
            <a:t>360º View from within an individual record</a:t>
          </a:r>
        </a:p>
      </dgm:t>
    </dgm:pt>
    <dgm:pt modelId="{F87568D9-ECBC-44D2-A7DF-EC977ECE998A}" type="parTrans" cxnId="{6D1F7CF8-6ADC-49F2-8473-C18B372BBA55}">
      <dgm:prSet/>
      <dgm:spPr/>
      <dgm:t>
        <a:bodyPr/>
        <a:lstStyle/>
        <a:p>
          <a:endParaRPr lang="en-US"/>
        </a:p>
      </dgm:t>
    </dgm:pt>
    <dgm:pt modelId="{57609724-042A-4943-8056-55CC0530C236}" type="sibTrans" cxnId="{6D1F7CF8-6ADC-49F2-8473-C18B372BBA55}">
      <dgm:prSet/>
      <dgm:spPr/>
      <dgm:t>
        <a:bodyPr/>
        <a:lstStyle/>
        <a:p>
          <a:endParaRPr lang="en-US"/>
        </a:p>
      </dgm:t>
    </dgm:pt>
    <dgm:pt modelId="{B0861FDE-13D8-411F-9D29-6893A714600F}">
      <dgm:prSet custT="1"/>
      <dgm:spPr/>
      <dgm:t>
        <a:bodyPr/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spc="-49" dirty="0">
              <a:ln w="3175">
                <a:noFill/>
              </a:ln>
              <a:gradFill flip="none" rotWithShape="1">
                <a:gsLst>
                  <a:gs pos="0">
                    <a:srgbClr val="50E6FF"/>
                  </a:gs>
                  <a:gs pos="100000">
                    <a:srgbClr val="0078D4"/>
                  </a:gs>
                </a:gsLst>
                <a:lin ang="18900000" scaled="1"/>
                <a:tileRect/>
              </a:gra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 Semibold"/>
              <a:ea typeface="+mn-ea"/>
              <a:cs typeface="Segoe UI" pitchFamily="34" charset="0"/>
            </a:rPr>
            <a:t>Finally – The real benefit:</a:t>
          </a:r>
        </a:p>
      </dgm:t>
    </dgm:pt>
    <dgm:pt modelId="{E272303B-CED5-42F2-97C5-F0A60EAC16CC}" type="parTrans" cxnId="{1FD64763-F256-4701-8C0A-349DDADD47E6}">
      <dgm:prSet/>
      <dgm:spPr/>
      <dgm:t>
        <a:bodyPr/>
        <a:lstStyle/>
        <a:p>
          <a:endParaRPr lang="en-US"/>
        </a:p>
      </dgm:t>
    </dgm:pt>
    <dgm:pt modelId="{E932759D-0911-4F54-93E3-FA96BE31885B}" type="sibTrans" cxnId="{1FD64763-F256-4701-8C0A-349DDADD47E6}">
      <dgm:prSet/>
      <dgm:spPr/>
      <dgm:t>
        <a:bodyPr/>
        <a:lstStyle/>
        <a:p>
          <a:endParaRPr lang="en-US"/>
        </a:p>
      </dgm:t>
    </dgm:pt>
    <dgm:pt modelId="{2E504ECD-123D-4AEB-9F68-FD2D4430DA0A}">
      <dgm:prSet/>
      <dgm:spPr/>
      <dgm:t>
        <a:bodyPr/>
        <a:lstStyle/>
        <a:p>
          <a:r>
            <a:rPr lang="en-US" dirty="0"/>
            <a:t>Power BI is the best way to expose the value of the data in your app to Business Decision Makers</a:t>
          </a:r>
        </a:p>
      </dgm:t>
    </dgm:pt>
    <dgm:pt modelId="{27843292-02EA-41A0-B2BB-1776A597A197}" type="parTrans" cxnId="{8953D84B-E3A7-4177-B7BD-7FDA8AF7D78F}">
      <dgm:prSet/>
      <dgm:spPr/>
      <dgm:t>
        <a:bodyPr/>
        <a:lstStyle/>
        <a:p>
          <a:endParaRPr lang="en-US"/>
        </a:p>
      </dgm:t>
    </dgm:pt>
    <dgm:pt modelId="{EA59B4E2-8A92-4CBE-AACF-9763540845DF}" type="sibTrans" cxnId="{8953D84B-E3A7-4177-B7BD-7FDA8AF7D78F}">
      <dgm:prSet/>
      <dgm:spPr/>
      <dgm:t>
        <a:bodyPr/>
        <a:lstStyle/>
        <a:p>
          <a:endParaRPr lang="en-US"/>
        </a:p>
      </dgm:t>
    </dgm:pt>
    <dgm:pt modelId="{415A1EAF-1D51-420B-97C1-794A8CA18F47}">
      <dgm:prSet/>
      <dgm:spPr/>
      <dgm:t>
        <a:bodyPr/>
        <a:lstStyle/>
        <a:p>
          <a:r>
            <a:rPr lang="en-US" dirty="0"/>
            <a:t>Increase speed and completeness of adoption </a:t>
          </a:r>
        </a:p>
      </dgm:t>
    </dgm:pt>
    <dgm:pt modelId="{0E52894D-E13E-4153-9CA3-B60E72142784}" type="parTrans" cxnId="{3C701D70-7BA5-4B83-9486-0C18A3756D5D}">
      <dgm:prSet/>
      <dgm:spPr/>
      <dgm:t>
        <a:bodyPr/>
        <a:lstStyle/>
        <a:p>
          <a:endParaRPr lang="en-US"/>
        </a:p>
      </dgm:t>
    </dgm:pt>
    <dgm:pt modelId="{7E2530A9-2054-4A2E-A875-29BE956A7143}" type="sibTrans" cxnId="{3C701D70-7BA5-4B83-9486-0C18A3756D5D}">
      <dgm:prSet/>
      <dgm:spPr/>
      <dgm:t>
        <a:bodyPr/>
        <a:lstStyle/>
        <a:p>
          <a:endParaRPr lang="en-US"/>
        </a:p>
      </dgm:t>
    </dgm:pt>
    <dgm:pt modelId="{F0E6E913-3091-4ED5-8701-5BECE45AE1B4}">
      <dgm:prSet/>
      <dgm:spPr/>
      <dgm:t>
        <a:bodyPr/>
        <a:lstStyle/>
        <a:p>
          <a:r>
            <a:rPr lang="en-US" dirty="0"/>
            <a:t>Built-in Artificial Intelligence over your data</a:t>
          </a:r>
        </a:p>
      </dgm:t>
    </dgm:pt>
    <dgm:pt modelId="{E19B8D62-3A92-4BB1-9F7C-D6C1E00CB059}" type="parTrans" cxnId="{0836339B-9FD4-4892-BC62-93E677EB2D1E}">
      <dgm:prSet/>
      <dgm:spPr/>
      <dgm:t>
        <a:bodyPr/>
        <a:lstStyle/>
        <a:p>
          <a:endParaRPr lang="en-US"/>
        </a:p>
      </dgm:t>
    </dgm:pt>
    <dgm:pt modelId="{337FB58B-064A-4B73-A42D-913C5CFAA1BD}" type="sibTrans" cxnId="{0836339B-9FD4-4892-BC62-93E677EB2D1E}">
      <dgm:prSet/>
      <dgm:spPr/>
      <dgm:t>
        <a:bodyPr/>
        <a:lstStyle/>
        <a:p>
          <a:endParaRPr lang="en-US"/>
        </a:p>
      </dgm:t>
    </dgm:pt>
    <dgm:pt modelId="{C66A636E-26FA-4F2E-81B1-B4D5C2166D49}" type="pres">
      <dgm:prSet presAssocID="{2CFA1D13-9BB5-4193-B17C-6B838EFAE854}" presName="linear" presStyleCnt="0">
        <dgm:presLayoutVars>
          <dgm:dir/>
          <dgm:animLvl val="lvl"/>
          <dgm:resizeHandles val="exact"/>
        </dgm:presLayoutVars>
      </dgm:prSet>
      <dgm:spPr/>
    </dgm:pt>
    <dgm:pt modelId="{92BB8AEB-98A9-445A-BF6F-7F37D19EB662}" type="pres">
      <dgm:prSet presAssocID="{A398EBE0-F2CD-446E-B1DC-7401321E5CF3}" presName="parentLin" presStyleCnt="0"/>
      <dgm:spPr/>
    </dgm:pt>
    <dgm:pt modelId="{F7C7CC3D-B825-4F0C-9186-1A21C3775973}" type="pres">
      <dgm:prSet presAssocID="{A398EBE0-F2CD-446E-B1DC-7401321E5CF3}" presName="parentLeftMargin" presStyleLbl="node1" presStyleIdx="0" presStyleCnt="3"/>
      <dgm:spPr/>
    </dgm:pt>
    <dgm:pt modelId="{502AFF02-4623-4A95-B257-31495EBE9DC7}" type="pres">
      <dgm:prSet presAssocID="{A398EBE0-F2CD-446E-B1DC-7401321E5CF3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B6AE6547-C79B-482B-B024-444E670204B0}" type="pres">
      <dgm:prSet presAssocID="{A398EBE0-F2CD-446E-B1DC-7401321E5CF3}" presName="negativeSpace" presStyleCnt="0"/>
      <dgm:spPr/>
    </dgm:pt>
    <dgm:pt modelId="{B61CF21A-4AE1-48BB-8797-CD0A485D42D3}" type="pres">
      <dgm:prSet presAssocID="{A398EBE0-F2CD-446E-B1DC-7401321E5CF3}" presName="childText" presStyleLbl="conFgAcc1" presStyleIdx="0" presStyleCnt="3">
        <dgm:presLayoutVars>
          <dgm:bulletEnabled val="1"/>
        </dgm:presLayoutVars>
      </dgm:prSet>
      <dgm:spPr/>
    </dgm:pt>
    <dgm:pt modelId="{1D429D2C-440B-4422-9206-B0A9E9AF7C9D}" type="pres">
      <dgm:prSet presAssocID="{40728A86-F417-442F-A30F-E3D755DD37D3}" presName="spaceBetweenRectangles" presStyleCnt="0"/>
      <dgm:spPr/>
    </dgm:pt>
    <dgm:pt modelId="{7B25AF7F-D29C-4B74-B6D4-C3C880A7D5C3}" type="pres">
      <dgm:prSet presAssocID="{3F991BB9-437A-49F6-8409-EA3C0975D7FC}" presName="parentLin" presStyleCnt="0"/>
      <dgm:spPr/>
    </dgm:pt>
    <dgm:pt modelId="{3016DA16-45BE-4C8B-B432-E47D394ED5D6}" type="pres">
      <dgm:prSet presAssocID="{3F991BB9-437A-49F6-8409-EA3C0975D7FC}" presName="parentLeftMargin" presStyleLbl="node1" presStyleIdx="0" presStyleCnt="3"/>
      <dgm:spPr/>
    </dgm:pt>
    <dgm:pt modelId="{25472EB6-6F37-4876-A355-1CE2E776EAB4}" type="pres">
      <dgm:prSet presAssocID="{3F991BB9-437A-49F6-8409-EA3C0975D7FC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B4A7E6D4-5AE2-4E95-A361-E61401C94732}" type="pres">
      <dgm:prSet presAssocID="{3F991BB9-437A-49F6-8409-EA3C0975D7FC}" presName="negativeSpace" presStyleCnt="0"/>
      <dgm:spPr/>
    </dgm:pt>
    <dgm:pt modelId="{3F7A1910-0AA1-402A-93F9-941D6603D06B}" type="pres">
      <dgm:prSet presAssocID="{3F991BB9-437A-49F6-8409-EA3C0975D7FC}" presName="childText" presStyleLbl="conFgAcc1" presStyleIdx="1" presStyleCnt="3">
        <dgm:presLayoutVars>
          <dgm:bulletEnabled val="1"/>
        </dgm:presLayoutVars>
      </dgm:prSet>
      <dgm:spPr/>
    </dgm:pt>
    <dgm:pt modelId="{917A11F8-7857-4601-BE3A-9C082471C596}" type="pres">
      <dgm:prSet presAssocID="{9ADBC39F-862F-4FAE-AA11-5D2957CD3ACD}" presName="spaceBetweenRectangles" presStyleCnt="0"/>
      <dgm:spPr/>
    </dgm:pt>
    <dgm:pt modelId="{28725475-AF0C-4081-A84A-446582756297}" type="pres">
      <dgm:prSet presAssocID="{B0861FDE-13D8-411F-9D29-6893A714600F}" presName="parentLin" presStyleCnt="0"/>
      <dgm:spPr/>
    </dgm:pt>
    <dgm:pt modelId="{AA13A8A9-A846-41E2-AC1F-FB6959573ADD}" type="pres">
      <dgm:prSet presAssocID="{B0861FDE-13D8-411F-9D29-6893A714600F}" presName="parentLeftMargin" presStyleLbl="node1" presStyleIdx="1" presStyleCnt="3"/>
      <dgm:spPr/>
    </dgm:pt>
    <dgm:pt modelId="{DFA28DB1-368A-4DBB-9170-7B7324BF2792}" type="pres">
      <dgm:prSet presAssocID="{B0861FDE-13D8-411F-9D29-6893A714600F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8871EAB8-087F-41C0-8435-7C0873226407}" type="pres">
      <dgm:prSet presAssocID="{B0861FDE-13D8-411F-9D29-6893A714600F}" presName="negativeSpace" presStyleCnt="0"/>
      <dgm:spPr/>
    </dgm:pt>
    <dgm:pt modelId="{AE063AFC-74EE-4267-B1CA-F287991EA16F}" type="pres">
      <dgm:prSet presAssocID="{B0861FDE-13D8-411F-9D29-6893A714600F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F03F8B00-BA60-4F31-9FB5-1294804D73EE}" type="presOf" srcId="{A398EBE0-F2CD-446E-B1DC-7401321E5CF3}" destId="{F7C7CC3D-B825-4F0C-9186-1A21C3775973}" srcOrd="0" destOrd="0" presId="urn:microsoft.com/office/officeart/2005/8/layout/list1"/>
    <dgm:cxn modelId="{FC772A03-0709-4E1C-910A-6B051AAAE4AC}" type="presOf" srcId="{5AF8145A-55B1-4B67-843E-8E9214F79D3B}" destId="{B61CF21A-4AE1-48BB-8797-CD0A485D42D3}" srcOrd="0" destOrd="2" presId="urn:microsoft.com/office/officeart/2005/8/layout/list1"/>
    <dgm:cxn modelId="{EF7E170A-0878-43C1-A65E-7F44441A41CB}" type="presOf" srcId="{B38B04F3-65D2-43FE-A92A-32609759841D}" destId="{B61CF21A-4AE1-48BB-8797-CD0A485D42D3}" srcOrd="0" destOrd="1" presId="urn:microsoft.com/office/officeart/2005/8/layout/list1"/>
    <dgm:cxn modelId="{BD08900C-0E40-4DB4-B841-BC0BB50D63AD}" srcId="{A398EBE0-F2CD-446E-B1DC-7401321E5CF3}" destId="{B38B04F3-65D2-43FE-A92A-32609759841D}" srcOrd="1" destOrd="0" parTransId="{D1E36E20-6835-42CC-B711-F7D2ED304164}" sibTransId="{52EFCA55-D399-44F0-BFDD-C890F4A73115}"/>
    <dgm:cxn modelId="{93EA2C10-6849-48D3-9D76-107D5A18BC34}" srcId="{2CFA1D13-9BB5-4193-B17C-6B838EFAE854}" destId="{A398EBE0-F2CD-446E-B1DC-7401321E5CF3}" srcOrd="0" destOrd="0" parTransId="{9E2A6F82-270D-4601-BFF9-812C9B279662}" sibTransId="{40728A86-F417-442F-A30F-E3D755DD37D3}"/>
    <dgm:cxn modelId="{7F99F931-FFBB-459E-A61C-3F3DDCA90B03}" type="presOf" srcId="{2E504ECD-123D-4AEB-9F68-FD2D4430DA0A}" destId="{AE063AFC-74EE-4267-B1CA-F287991EA16F}" srcOrd="0" destOrd="1" presId="urn:microsoft.com/office/officeart/2005/8/layout/list1"/>
    <dgm:cxn modelId="{7B5EE93A-0CDE-45A4-B9DF-0C46D14D8279}" type="presOf" srcId="{2CFA1D13-9BB5-4193-B17C-6B838EFAE854}" destId="{C66A636E-26FA-4F2E-81B1-B4D5C2166D49}" srcOrd="0" destOrd="0" presId="urn:microsoft.com/office/officeart/2005/8/layout/list1"/>
    <dgm:cxn modelId="{1FD64763-F256-4701-8C0A-349DDADD47E6}" srcId="{2CFA1D13-9BB5-4193-B17C-6B838EFAE854}" destId="{B0861FDE-13D8-411F-9D29-6893A714600F}" srcOrd="2" destOrd="0" parTransId="{E272303B-CED5-42F2-97C5-F0A60EAC16CC}" sibTransId="{E932759D-0911-4F54-93E3-FA96BE31885B}"/>
    <dgm:cxn modelId="{8953D84B-E3A7-4177-B7BD-7FDA8AF7D78F}" srcId="{B0861FDE-13D8-411F-9D29-6893A714600F}" destId="{2E504ECD-123D-4AEB-9F68-FD2D4430DA0A}" srcOrd="1" destOrd="0" parTransId="{27843292-02EA-41A0-B2BB-1776A597A197}" sibTransId="{EA59B4E2-8A92-4CBE-AACF-9763540845DF}"/>
    <dgm:cxn modelId="{3C701D70-7BA5-4B83-9486-0C18A3756D5D}" srcId="{B0861FDE-13D8-411F-9D29-6893A714600F}" destId="{415A1EAF-1D51-420B-97C1-794A8CA18F47}" srcOrd="0" destOrd="0" parTransId="{0E52894D-E13E-4153-9CA3-B60E72142784}" sibTransId="{7E2530A9-2054-4A2E-A875-29BE956A7143}"/>
    <dgm:cxn modelId="{D4DFB076-ADDE-4321-838C-652468F9001A}" type="presOf" srcId="{B0861FDE-13D8-411F-9D29-6893A714600F}" destId="{DFA28DB1-368A-4DBB-9170-7B7324BF2792}" srcOrd="1" destOrd="0" presId="urn:microsoft.com/office/officeart/2005/8/layout/list1"/>
    <dgm:cxn modelId="{112DD07F-856D-44E1-B39B-34D5A9777A32}" type="presOf" srcId="{F0E6E913-3091-4ED5-8701-5BECE45AE1B4}" destId="{B61CF21A-4AE1-48BB-8797-CD0A485D42D3}" srcOrd="0" destOrd="3" presId="urn:microsoft.com/office/officeart/2005/8/layout/list1"/>
    <dgm:cxn modelId="{01DFBE8D-65F1-4DE9-943B-CACC09726B7D}" srcId="{A398EBE0-F2CD-446E-B1DC-7401321E5CF3}" destId="{AE3E99C6-B7EC-4133-B7BD-F119F6A94926}" srcOrd="0" destOrd="0" parTransId="{62EF7E91-A164-4A7B-94EA-7181F4601639}" sibTransId="{0E050EBA-700E-4569-9D55-10E3B6C40D3E}"/>
    <dgm:cxn modelId="{E67C1393-270F-45AC-A509-3A3E0BCFCB94}" type="presOf" srcId="{A398EBE0-F2CD-446E-B1DC-7401321E5CF3}" destId="{502AFF02-4623-4A95-B257-31495EBE9DC7}" srcOrd="1" destOrd="0" presId="urn:microsoft.com/office/officeart/2005/8/layout/list1"/>
    <dgm:cxn modelId="{6F560A98-C966-409C-BC88-6E6DF980DC16}" srcId="{A398EBE0-F2CD-446E-B1DC-7401321E5CF3}" destId="{5AF8145A-55B1-4B67-843E-8E9214F79D3B}" srcOrd="2" destOrd="0" parTransId="{B8F1640A-563B-4DBA-84AB-D2D1F46C919D}" sibTransId="{9E63F898-E802-4E98-AE6E-615724C12B0E}"/>
    <dgm:cxn modelId="{0836339B-9FD4-4892-BC62-93E677EB2D1E}" srcId="{A398EBE0-F2CD-446E-B1DC-7401321E5CF3}" destId="{F0E6E913-3091-4ED5-8701-5BECE45AE1B4}" srcOrd="3" destOrd="0" parTransId="{E19B8D62-3A92-4BB1-9F7C-D6C1E00CB059}" sibTransId="{337FB58B-064A-4B73-A42D-913C5CFAA1BD}"/>
    <dgm:cxn modelId="{CF20F39F-27D7-48CD-B60F-9A92987CEC3B}" type="presOf" srcId="{3F991BB9-437A-49F6-8409-EA3C0975D7FC}" destId="{25472EB6-6F37-4876-A355-1CE2E776EAB4}" srcOrd="1" destOrd="0" presId="urn:microsoft.com/office/officeart/2005/8/layout/list1"/>
    <dgm:cxn modelId="{069E1FAB-FA8E-4346-AD61-9B0DDFBED5AB}" type="presOf" srcId="{415A1EAF-1D51-420B-97C1-794A8CA18F47}" destId="{AE063AFC-74EE-4267-B1CA-F287991EA16F}" srcOrd="0" destOrd="0" presId="urn:microsoft.com/office/officeart/2005/8/layout/list1"/>
    <dgm:cxn modelId="{25EAF5B9-8B0D-4200-92AC-952CBD223577}" type="presOf" srcId="{8839A9DD-922C-4A0F-9CA6-ECCC559392CB}" destId="{3F7A1910-0AA1-402A-93F9-941D6603D06B}" srcOrd="0" destOrd="0" presId="urn:microsoft.com/office/officeart/2005/8/layout/list1"/>
    <dgm:cxn modelId="{78286BC5-8492-4911-90BA-98D4A066D6EA}" type="presOf" srcId="{3F991BB9-437A-49F6-8409-EA3C0975D7FC}" destId="{3016DA16-45BE-4C8B-B432-E47D394ED5D6}" srcOrd="0" destOrd="0" presId="urn:microsoft.com/office/officeart/2005/8/layout/list1"/>
    <dgm:cxn modelId="{CD2E0BD3-0D5B-4B89-9BB2-B478DEBB2096}" type="presOf" srcId="{AE3E99C6-B7EC-4133-B7BD-F119F6A94926}" destId="{B61CF21A-4AE1-48BB-8797-CD0A485D42D3}" srcOrd="0" destOrd="0" presId="urn:microsoft.com/office/officeart/2005/8/layout/list1"/>
    <dgm:cxn modelId="{4438F4F4-3154-49CF-89B2-3661AF799D2C}" srcId="{2CFA1D13-9BB5-4193-B17C-6B838EFAE854}" destId="{3F991BB9-437A-49F6-8409-EA3C0975D7FC}" srcOrd="1" destOrd="0" parTransId="{98C6AA16-BAF4-4332-8DB8-B633D1CCC070}" sibTransId="{9ADBC39F-862F-4FAE-AA11-5D2957CD3ACD}"/>
    <dgm:cxn modelId="{D7109EF6-2CCB-4CEB-B729-28383692FB53}" type="presOf" srcId="{B0861FDE-13D8-411F-9D29-6893A714600F}" destId="{AA13A8A9-A846-41E2-AC1F-FB6959573ADD}" srcOrd="0" destOrd="0" presId="urn:microsoft.com/office/officeart/2005/8/layout/list1"/>
    <dgm:cxn modelId="{6D1F7CF8-6ADC-49F2-8473-C18B372BBA55}" srcId="{3F991BB9-437A-49F6-8409-EA3C0975D7FC}" destId="{8839A9DD-922C-4A0F-9CA6-ECCC559392CB}" srcOrd="0" destOrd="0" parTransId="{F87568D9-ECBC-44D2-A7DF-EC977ECE998A}" sibTransId="{57609724-042A-4943-8056-55CC0530C236}"/>
    <dgm:cxn modelId="{F01B514C-F564-43D8-9F72-0E547E27B70F}" type="presParOf" srcId="{C66A636E-26FA-4F2E-81B1-B4D5C2166D49}" destId="{92BB8AEB-98A9-445A-BF6F-7F37D19EB662}" srcOrd="0" destOrd="0" presId="urn:microsoft.com/office/officeart/2005/8/layout/list1"/>
    <dgm:cxn modelId="{6F71FB32-7640-42CF-91CB-54C7E91DF614}" type="presParOf" srcId="{92BB8AEB-98A9-445A-BF6F-7F37D19EB662}" destId="{F7C7CC3D-B825-4F0C-9186-1A21C3775973}" srcOrd="0" destOrd="0" presId="urn:microsoft.com/office/officeart/2005/8/layout/list1"/>
    <dgm:cxn modelId="{2E3A546D-0341-4FE4-AF13-7F99ADAD89AD}" type="presParOf" srcId="{92BB8AEB-98A9-445A-BF6F-7F37D19EB662}" destId="{502AFF02-4623-4A95-B257-31495EBE9DC7}" srcOrd="1" destOrd="0" presId="urn:microsoft.com/office/officeart/2005/8/layout/list1"/>
    <dgm:cxn modelId="{C938D93A-2EC4-4B75-9539-8291D2BB1FB0}" type="presParOf" srcId="{C66A636E-26FA-4F2E-81B1-B4D5C2166D49}" destId="{B6AE6547-C79B-482B-B024-444E670204B0}" srcOrd="1" destOrd="0" presId="urn:microsoft.com/office/officeart/2005/8/layout/list1"/>
    <dgm:cxn modelId="{E282FDAF-23B9-48DE-962E-B7AA63530473}" type="presParOf" srcId="{C66A636E-26FA-4F2E-81B1-B4D5C2166D49}" destId="{B61CF21A-4AE1-48BB-8797-CD0A485D42D3}" srcOrd="2" destOrd="0" presId="urn:microsoft.com/office/officeart/2005/8/layout/list1"/>
    <dgm:cxn modelId="{6830E80E-A3EC-4DA3-A54A-6122141A5EAB}" type="presParOf" srcId="{C66A636E-26FA-4F2E-81B1-B4D5C2166D49}" destId="{1D429D2C-440B-4422-9206-B0A9E9AF7C9D}" srcOrd="3" destOrd="0" presId="urn:microsoft.com/office/officeart/2005/8/layout/list1"/>
    <dgm:cxn modelId="{877AA196-BEA3-4685-9002-D1D91273BB3F}" type="presParOf" srcId="{C66A636E-26FA-4F2E-81B1-B4D5C2166D49}" destId="{7B25AF7F-D29C-4B74-B6D4-C3C880A7D5C3}" srcOrd="4" destOrd="0" presId="urn:microsoft.com/office/officeart/2005/8/layout/list1"/>
    <dgm:cxn modelId="{FD165938-FA61-4669-BAFC-ADEBB9D7EAEF}" type="presParOf" srcId="{7B25AF7F-D29C-4B74-B6D4-C3C880A7D5C3}" destId="{3016DA16-45BE-4C8B-B432-E47D394ED5D6}" srcOrd="0" destOrd="0" presId="urn:microsoft.com/office/officeart/2005/8/layout/list1"/>
    <dgm:cxn modelId="{D43CF8D1-A5C3-431A-B12D-7F2040AA4D27}" type="presParOf" srcId="{7B25AF7F-D29C-4B74-B6D4-C3C880A7D5C3}" destId="{25472EB6-6F37-4876-A355-1CE2E776EAB4}" srcOrd="1" destOrd="0" presId="urn:microsoft.com/office/officeart/2005/8/layout/list1"/>
    <dgm:cxn modelId="{878ADC7E-413D-42F7-B2CB-E7AB1FA6C3C0}" type="presParOf" srcId="{C66A636E-26FA-4F2E-81B1-B4D5C2166D49}" destId="{B4A7E6D4-5AE2-4E95-A361-E61401C94732}" srcOrd="5" destOrd="0" presId="urn:microsoft.com/office/officeart/2005/8/layout/list1"/>
    <dgm:cxn modelId="{4CF1F593-28C2-4F32-9B0C-10CBF6067A8D}" type="presParOf" srcId="{C66A636E-26FA-4F2E-81B1-B4D5C2166D49}" destId="{3F7A1910-0AA1-402A-93F9-941D6603D06B}" srcOrd="6" destOrd="0" presId="urn:microsoft.com/office/officeart/2005/8/layout/list1"/>
    <dgm:cxn modelId="{B7074624-AC07-475E-B3F0-BEEBD13C254D}" type="presParOf" srcId="{C66A636E-26FA-4F2E-81B1-B4D5C2166D49}" destId="{917A11F8-7857-4601-BE3A-9C082471C596}" srcOrd="7" destOrd="0" presId="urn:microsoft.com/office/officeart/2005/8/layout/list1"/>
    <dgm:cxn modelId="{8976DE67-ECE4-4D34-BC69-E61A3CCD0ABE}" type="presParOf" srcId="{C66A636E-26FA-4F2E-81B1-B4D5C2166D49}" destId="{28725475-AF0C-4081-A84A-446582756297}" srcOrd="8" destOrd="0" presId="urn:microsoft.com/office/officeart/2005/8/layout/list1"/>
    <dgm:cxn modelId="{B0E25B74-A2FD-4B48-8606-7FE79366C4C8}" type="presParOf" srcId="{28725475-AF0C-4081-A84A-446582756297}" destId="{AA13A8A9-A846-41E2-AC1F-FB6959573ADD}" srcOrd="0" destOrd="0" presId="urn:microsoft.com/office/officeart/2005/8/layout/list1"/>
    <dgm:cxn modelId="{10FB50D1-B280-4781-AB84-48240A583B82}" type="presParOf" srcId="{28725475-AF0C-4081-A84A-446582756297}" destId="{DFA28DB1-368A-4DBB-9170-7B7324BF2792}" srcOrd="1" destOrd="0" presId="urn:microsoft.com/office/officeart/2005/8/layout/list1"/>
    <dgm:cxn modelId="{5A76A181-2B0C-4DF9-8C28-89C7F0955730}" type="presParOf" srcId="{C66A636E-26FA-4F2E-81B1-B4D5C2166D49}" destId="{8871EAB8-087F-41C0-8435-7C0873226407}" srcOrd="9" destOrd="0" presId="urn:microsoft.com/office/officeart/2005/8/layout/list1"/>
    <dgm:cxn modelId="{35206B67-6325-43A7-A762-C8409EE97337}" type="presParOf" srcId="{C66A636E-26FA-4F2E-81B1-B4D5C2166D49}" destId="{AE063AFC-74EE-4267-B1CA-F287991EA16F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2F72C7D-99B3-45CA-9D4C-CCE8CFEC5844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4CDAC3F-B806-4127-A611-D5583FC1F128}">
      <dgm:prSet/>
      <dgm:spPr/>
      <dgm:t>
        <a:bodyPr/>
        <a:lstStyle/>
        <a:p>
          <a:r>
            <a:rPr lang="en-US" dirty="0"/>
            <a:t>DirectQuery using Dataverse Connector</a:t>
          </a:r>
        </a:p>
      </dgm:t>
    </dgm:pt>
    <dgm:pt modelId="{9AB8FA54-01BA-43CB-A36F-9BA1ADF5E1F0}" type="parTrans" cxnId="{B63D532D-09FD-46C6-B595-BDD34EE7FC67}">
      <dgm:prSet/>
      <dgm:spPr/>
      <dgm:t>
        <a:bodyPr/>
        <a:lstStyle/>
        <a:p>
          <a:endParaRPr lang="en-US"/>
        </a:p>
      </dgm:t>
    </dgm:pt>
    <dgm:pt modelId="{3EE0F14A-D881-4004-BA4E-7909CDBAD45C}" type="sibTrans" cxnId="{B63D532D-09FD-46C6-B595-BDD34EE7FC67}">
      <dgm:prSet/>
      <dgm:spPr/>
      <dgm:t>
        <a:bodyPr/>
        <a:lstStyle/>
        <a:p>
          <a:endParaRPr lang="en-US"/>
        </a:p>
      </dgm:t>
    </dgm:pt>
    <dgm:pt modelId="{712CDA56-7553-4CB4-8A3F-463158474688}">
      <dgm:prSet/>
      <dgm:spPr/>
      <dgm:t>
        <a:bodyPr/>
        <a:lstStyle/>
        <a:p>
          <a:r>
            <a:rPr lang="en-US" dirty="0"/>
            <a:t>Individual user’s own data (security model applies)</a:t>
          </a:r>
        </a:p>
      </dgm:t>
    </dgm:pt>
    <dgm:pt modelId="{FEA5EDF6-7047-42C1-B701-8027760FABAA}" type="parTrans" cxnId="{3C1D992F-6B70-4E54-B046-D0F1EC407352}">
      <dgm:prSet/>
      <dgm:spPr/>
      <dgm:t>
        <a:bodyPr/>
        <a:lstStyle/>
        <a:p>
          <a:endParaRPr lang="en-US"/>
        </a:p>
      </dgm:t>
    </dgm:pt>
    <dgm:pt modelId="{1FD57897-13DF-4F86-82BD-8B45FFBC7DCD}" type="sibTrans" cxnId="{3C1D992F-6B70-4E54-B046-D0F1EC407352}">
      <dgm:prSet/>
      <dgm:spPr/>
      <dgm:t>
        <a:bodyPr/>
        <a:lstStyle/>
        <a:p>
          <a:endParaRPr lang="en-US"/>
        </a:p>
      </dgm:t>
    </dgm:pt>
    <dgm:pt modelId="{7AA673F5-D4DD-41FB-9992-E7BFF9A2C56A}">
      <dgm:prSet/>
      <dgm:spPr/>
      <dgm:t>
        <a:bodyPr/>
        <a:lstStyle/>
        <a:p>
          <a:r>
            <a:rPr lang="en-US" dirty="0"/>
            <a:t>Best for targeted datasets &lt;20K rows returned</a:t>
          </a:r>
        </a:p>
      </dgm:t>
    </dgm:pt>
    <dgm:pt modelId="{1C8754D7-9F84-4166-A1D1-CA6A92C9F905}" type="parTrans" cxnId="{DA6B92D4-885D-447F-B8F3-61EAA3CF9243}">
      <dgm:prSet/>
      <dgm:spPr/>
      <dgm:t>
        <a:bodyPr/>
        <a:lstStyle/>
        <a:p>
          <a:endParaRPr lang="en-US"/>
        </a:p>
      </dgm:t>
    </dgm:pt>
    <dgm:pt modelId="{BA47A6BC-B0E3-4253-A4D1-AA81CF702046}" type="sibTrans" cxnId="{DA6B92D4-885D-447F-B8F3-61EAA3CF9243}">
      <dgm:prSet/>
      <dgm:spPr/>
      <dgm:t>
        <a:bodyPr/>
        <a:lstStyle/>
        <a:p>
          <a:endParaRPr lang="en-US"/>
        </a:p>
      </dgm:t>
    </dgm:pt>
    <dgm:pt modelId="{F8213704-A378-4503-9E10-8FFD1D7B21FA}">
      <dgm:prSet/>
      <dgm:spPr/>
      <dgm:t>
        <a:bodyPr/>
        <a:lstStyle/>
        <a:p>
          <a:r>
            <a:rPr lang="en-US" dirty="0"/>
            <a:t>Import Mode using Dataverse Connector</a:t>
          </a:r>
        </a:p>
      </dgm:t>
    </dgm:pt>
    <dgm:pt modelId="{CADCCAF8-6CFB-41DB-B4B2-CD20603C8208}" type="parTrans" cxnId="{EC38D781-623E-4824-B286-3B439610AC9C}">
      <dgm:prSet/>
      <dgm:spPr/>
      <dgm:t>
        <a:bodyPr/>
        <a:lstStyle/>
        <a:p>
          <a:endParaRPr lang="en-US"/>
        </a:p>
      </dgm:t>
    </dgm:pt>
    <dgm:pt modelId="{586B905D-7C00-41DB-BE33-5ADF8025F4D3}" type="sibTrans" cxnId="{EC38D781-623E-4824-B286-3B439610AC9C}">
      <dgm:prSet/>
      <dgm:spPr/>
      <dgm:t>
        <a:bodyPr/>
        <a:lstStyle/>
        <a:p>
          <a:endParaRPr lang="en-US"/>
        </a:p>
      </dgm:t>
    </dgm:pt>
    <dgm:pt modelId="{ECE70297-E82E-41AC-81E3-DE650C4CB0B5}">
      <dgm:prSet/>
      <dgm:spPr/>
      <dgm:t>
        <a:bodyPr/>
        <a:lstStyle/>
        <a:p>
          <a:r>
            <a:rPr lang="en-US" dirty="0"/>
            <a:t>Scheduled refreshes of medium-sized datasets &lt;100K rows returned</a:t>
          </a:r>
        </a:p>
      </dgm:t>
    </dgm:pt>
    <dgm:pt modelId="{59F04489-48A4-456B-A292-C84631187969}" type="parTrans" cxnId="{BDE1C326-23BD-4CE5-8AB6-425B917BE441}">
      <dgm:prSet/>
      <dgm:spPr/>
      <dgm:t>
        <a:bodyPr/>
        <a:lstStyle/>
        <a:p>
          <a:endParaRPr lang="en-US"/>
        </a:p>
      </dgm:t>
    </dgm:pt>
    <dgm:pt modelId="{E0739A55-4A96-4D18-BD8F-38DF1B9AC5E5}" type="sibTrans" cxnId="{BDE1C326-23BD-4CE5-8AB6-425B917BE441}">
      <dgm:prSet/>
      <dgm:spPr/>
      <dgm:t>
        <a:bodyPr/>
        <a:lstStyle/>
        <a:p>
          <a:endParaRPr lang="en-US"/>
        </a:p>
      </dgm:t>
    </dgm:pt>
    <dgm:pt modelId="{2D3D3183-A389-477E-BF11-E2071CABB5F8}">
      <dgm:prSet/>
      <dgm:spPr/>
      <dgm:t>
        <a:bodyPr/>
        <a:lstStyle/>
        <a:p>
          <a:r>
            <a:rPr lang="en-US" dirty="0"/>
            <a:t>Dramatically Faster rendering/responsiveness of reports</a:t>
          </a:r>
        </a:p>
      </dgm:t>
    </dgm:pt>
    <dgm:pt modelId="{0AF4A722-79C0-4383-B3BF-333D895B1B0C}" type="parTrans" cxnId="{74D3AF9B-A04E-4039-87DB-6CD834B6AF1F}">
      <dgm:prSet/>
      <dgm:spPr/>
      <dgm:t>
        <a:bodyPr/>
        <a:lstStyle/>
        <a:p>
          <a:endParaRPr lang="en-US"/>
        </a:p>
      </dgm:t>
    </dgm:pt>
    <dgm:pt modelId="{59330D10-F448-4ECE-8228-E3981FBF426D}" type="sibTrans" cxnId="{74D3AF9B-A04E-4039-87DB-6CD834B6AF1F}">
      <dgm:prSet/>
      <dgm:spPr/>
      <dgm:t>
        <a:bodyPr/>
        <a:lstStyle/>
        <a:p>
          <a:endParaRPr lang="en-US"/>
        </a:p>
      </dgm:t>
    </dgm:pt>
    <dgm:pt modelId="{D2CC4D1C-CC4A-4827-BA05-F2ECC11C5466}">
      <dgm:prSet/>
      <dgm:spPr/>
      <dgm:t>
        <a:bodyPr/>
        <a:lstStyle/>
        <a:p>
          <a:r>
            <a:rPr lang="en-US" dirty="0"/>
            <a:t>Azure Synapse Link for Dataverse</a:t>
          </a:r>
        </a:p>
      </dgm:t>
    </dgm:pt>
    <dgm:pt modelId="{D15F0CD3-4B93-4867-9843-1E47709BF341}" type="parTrans" cxnId="{C7CB9DB9-C190-4DAE-8EDF-6D5ED1A82C53}">
      <dgm:prSet/>
      <dgm:spPr/>
      <dgm:t>
        <a:bodyPr/>
        <a:lstStyle/>
        <a:p>
          <a:endParaRPr lang="en-US"/>
        </a:p>
      </dgm:t>
    </dgm:pt>
    <dgm:pt modelId="{DB263E06-C339-400F-829D-5CB6B041B407}" type="sibTrans" cxnId="{C7CB9DB9-C190-4DAE-8EDF-6D5ED1A82C53}">
      <dgm:prSet/>
      <dgm:spPr/>
      <dgm:t>
        <a:bodyPr/>
        <a:lstStyle/>
        <a:p>
          <a:endParaRPr lang="en-US"/>
        </a:p>
      </dgm:t>
    </dgm:pt>
    <dgm:pt modelId="{6550FD84-71C8-42CC-98AB-D13B96CC3B2B}">
      <dgm:prSet/>
      <dgm:spPr/>
      <dgm:t>
        <a:bodyPr/>
        <a:lstStyle/>
        <a:p>
          <a:r>
            <a:rPr lang="en-US" dirty="0"/>
            <a:t>Larger and even Enterprise-Scale data source for reporting</a:t>
          </a:r>
        </a:p>
      </dgm:t>
    </dgm:pt>
    <dgm:pt modelId="{6374175A-3F7C-4556-82F0-C600293AD85E}" type="parTrans" cxnId="{62A9B036-FADD-449F-BB9A-3C35854F5EF2}">
      <dgm:prSet/>
      <dgm:spPr/>
      <dgm:t>
        <a:bodyPr/>
        <a:lstStyle/>
        <a:p>
          <a:endParaRPr lang="en-US"/>
        </a:p>
      </dgm:t>
    </dgm:pt>
    <dgm:pt modelId="{22D36247-AC9D-4C1A-AE35-9E951F48358C}" type="sibTrans" cxnId="{62A9B036-FADD-449F-BB9A-3C35854F5EF2}">
      <dgm:prSet/>
      <dgm:spPr/>
      <dgm:t>
        <a:bodyPr/>
        <a:lstStyle/>
        <a:p>
          <a:endParaRPr lang="en-US"/>
        </a:p>
      </dgm:t>
    </dgm:pt>
    <dgm:pt modelId="{1CF75DAB-2384-44F0-BB77-ACEC1EB4A2B5}">
      <dgm:prSet/>
      <dgm:spPr/>
      <dgm:t>
        <a:bodyPr/>
        <a:lstStyle/>
        <a:p>
          <a:r>
            <a:rPr lang="en-US" dirty="0"/>
            <a:t>Incremental refresh is possible if carefully managed</a:t>
          </a:r>
        </a:p>
      </dgm:t>
    </dgm:pt>
    <dgm:pt modelId="{73567B0D-A151-4DAA-84E9-2E3E31D8743A}" type="parTrans" cxnId="{B06AB46E-8E12-4844-B314-5DC138023478}">
      <dgm:prSet/>
      <dgm:spPr/>
      <dgm:t>
        <a:bodyPr/>
        <a:lstStyle/>
        <a:p>
          <a:endParaRPr lang="en-US"/>
        </a:p>
      </dgm:t>
    </dgm:pt>
    <dgm:pt modelId="{0857B98D-D891-43BC-ADC3-7BAEF1A36DA2}" type="sibTrans" cxnId="{B06AB46E-8E12-4844-B314-5DC138023478}">
      <dgm:prSet/>
      <dgm:spPr/>
      <dgm:t>
        <a:bodyPr/>
        <a:lstStyle/>
        <a:p>
          <a:endParaRPr lang="en-US"/>
        </a:p>
      </dgm:t>
    </dgm:pt>
    <dgm:pt modelId="{A6BC4187-145D-447F-8032-40869A8F1BAF}">
      <dgm:prSet/>
      <dgm:spPr/>
      <dgm:t>
        <a:bodyPr/>
        <a:lstStyle/>
        <a:p>
          <a:r>
            <a:rPr lang="en-US" dirty="0"/>
            <a:t>Enrichment through Machine Learning</a:t>
          </a:r>
        </a:p>
      </dgm:t>
    </dgm:pt>
    <dgm:pt modelId="{A4FB2876-017D-4404-98C0-59F9EA76C070}" type="parTrans" cxnId="{58355355-5394-4E3B-9798-0A20F90F2256}">
      <dgm:prSet/>
      <dgm:spPr/>
      <dgm:t>
        <a:bodyPr/>
        <a:lstStyle/>
        <a:p>
          <a:endParaRPr lang="en-US"/>
        </a:p>
      </dgm:t>
    </dgm:pt>
    <dgm:pt modelId="{4CF5D831-37C9-471E-8C43-CCB19598AABE}" type="sibTrans" cxnId="{58355355-5394-4E3B-9798-0A20F90F2256}">
      <dgm:prSet/>
      <dgm:spPr/>
      <dgm:t>
        <a:bodyPr/>
        <a:lstStyle/>
        <a:p>
          <a:endParaRPr lang="en-US"/>
        </a:p>
      </dgm:t>
    </dgm:pt>
    <dgm:pt modelId="{2325D429-7D5F-4DEC-AC86-64F4E3B0DAD7}">
      <dgm:prSet/>
      <dgm:spPr/>
      <dgm:t>
        <a:bodyPr/>
        <a:lstStyle/>
        <a:p>
          <a:r>
            <a:rPr lang="en-US" dirty="0"/>
            <a:t>Run-time query for current data – real-time-</a:t>
          </a:r>
          <a:r>
            <a:rPr lang="en-US" dirty="0" err="1"/>
            <a:t>ish</a:t>
          </a:r>
          <a:endParaRPr lang="en-US" dirty="0"/>
        </a:p>
      </dgm:t>
    </dgm:pt>
    <dgm:pt modelId="{0E5D995F-1082-49DE-B9DD-CCD3C1A6E55D}" type="parTrans" cxnId="{31483B6B-000C-48E5-AC13-1ADDE8F776CB}">
      <dgm:prSet/>
      <dgm:spPr/>
      <dgm:t>
        <a:bodyPr/>
        <a:lstStyle/>
        <a:p>
          <a:endParaRPr lang="en-US"/>
        </a:p>
      </dgm:t>
    </dgm:pt>
    <dgm:pt modelId="{1BEE27BD-B4C1-4887-B8CC-AECE4A6B6C04}" type="sibTrans" cxnId="{31483B6B-000C-48E5-AC13-1ADDE8F776CB}">
      <dgm:prSet/>
      <dgm:spPr/>
      <dgm:t>
        <a:bodyPr/>
        <a:lstStyle/>
        <a:p>
          <a:endParaRPr lang="en-US"/>
        </a:p>
      </dgm:t>
    </dgm:pt>
    <dgm:pt modelId="{653EBDF4-D967-45CB-9839-0A259177A904}">
      <dgm:prSet/>
      <dgm:spPr/>
      <dgm:t>
        <a:bodyPr/>
        <a:lstStyle/>
        <a:p>
          <a:r>
            <a:rPr lang="en-US" dirty="0"/>
            <a:t>Integration with Data Warehouse	</a:t>
          </a:r>
        </a:p>
      </dgm:t>
    </dgm:pt>
    <dgm:pt modelId="{DB639120-8CE8-4D5E-8BFE-2223F29FC1C4}" type="parTrans" cxnId="{6A42C55D-C844-4D2C-A9B9-4B2CFB77D5FA}">
      <dgm:prSet/>
      <dgm:spPr/>
      <dgm:t>
        <a:bodyPr/>
        <a:lstStyle/>
        <a:p>
          <a:endParaRPr lang="en-US"/>
        </a:p>
      </dgm:t>
    </dgm:pt>
    <dgm:pt modelId="{AB862BB0-E02F-4230-B6B9-D0FFEF3C8025}" type="sibTrans" cxnId="{6A42C55D-C844-4D2C-A9B9-4B2CFB77D5FA}">
      <dgm:prSet/>
      <dgm:spPr/>
      <dgm:t>
        <a:bodyPr/>
        <a:lstStyle/>
        <a:p>
          <a:endParaRPr lang="en-US"/>
        </a:p>
      </dgm:t>
    </dgm:pt>
    <dgm:pt modelId="{79BE6F2E-AEFA-4D2F-B1EF-ABB289EDBFBD}">
      <dgm:prSet/>
      <dgm:spPr/>
      <dgm:t>
        <a:bodyPr/>
        <a:lstStyle/>
        <a:p>
          <a:r>
            <a:rPr lang="en-US" dirty="0"/>
            <a:t>Power BI DataMart (preview)</a:t>
          </a:r>
        </a:p>
      </dgm:t>
    </dgm:pt>
    <dgm:pt modelId="{6467375D-EA23-4A2F-B6C5-FDF8E361F322}" type="parTrans" cxnId="{94D3F4CE-D01F-4E7F-AB69-8958A029E23D}">
      <dgm:prSet/>
      <dgm:spPr/>
      <dgm:t>
        <a:bodyPr/>
        <a:lstStyle/>
        <a:p>
          <a:endParaRPr lang="en-US"/>
        </a:p>
      </dgm:t>
    </dgm:pt>
    <dgm:pt modelId="{2D876535-5CD0-441A-90AD-9BA10B7C499A}" type="sibTrans" cxnId="{94D3F4CE-D01F-4E7F-AB69-8958A029E23D}">
      <dgm:prSet/>
      <dgm:spPr/>
      <dgm:t>
        <a:bodyPr/>
        <a:lstStyle/>
        <a:p>
          <a:endParaRPr lang="en-US"/>
        </a:p>
      </dgm:t>
    </dgm:pt>
    <dgm:pt modelId="{FC3D3578-47C3-4B6D-9E8B-18D18352193C}">
      <dgm:prSet/>
      <dgm:spPr/>
      <dgm:t>
        <a:bodyPr/>
        <a:lstStyle/>
        <a:p>
          <a:r>
            <a:rPr lang="en-US" dirty="0"/>
            <a:t>Power Query ETL into a SQL database</a:t>
          </a:r>
        </a:p>
      </dgm:t>
    </dgm:pt>
    <dgm:pt modelId="{3955EDFE-D10A-40D0-8585-8E82392F9B8B}" type="parTrans" cxnId="{A986ABED-DB75-42B4-BB09-D46F40940A2B}">
      <dgm:prSet/>
      <dgm:spPr/>
      <dgm:t>
        <a:bodyPr/>
        <a:lstStyle/>
        <a:p>
          <a:endParaRPr lang="en-US"/>
        </a:p>
      </dgm:t>
    </dgm:pt>
    <dgm:pt modelId="{93C36883-5E53-4320-8563-7166127EEA2A}" type="sibTrans" cxnId="{A986ABED-DB75-42B4-BB09-D46F40940A2B}">
      <dgm:prSet/>
      <dgm:spPr/>
      <dgm:t>
        <a:bodyPr/>
        <a:lstStyle/>
        <a:p>
          <a:endParaRPr lang="en-US"/>
        </a:p>
      </dgm:t>
    </dgm:pt>
    <dgm:pt modelId="{70D6394D-0E10-484B-9E02-2398FA2C47EE}">
      <dgm:prSet/>
      <dgm:spPr/>
      <dgm:t>
        <a:bodyPr/>
        <a:lstStyle/>
        <a:p>
          <a:r>
            <a:rPr lang="en-US" dirty="0"/>
            <a:t>Combine with other sources to create a rich Data Source for Reporting</a:t>
          </a:r>
        </a:p>
      </dgm:t>
    </dgm:pt>
    <dgm:pt modelId="{9CBEE2AA-3EAA-4B05-BE9B-B9BFED2BC083}" type="parTrans" cxnId="{445FCA4C-7965-4BE2-8EE1-8726B0DE8DD6}">
      <dgm:prSet/>
      <dgm:spPr/>
      <dgm:t>
        <a:bodyPr/>
        <a:lstStyle/>
        <a:p>
          <a:endParaRPr lang="en-US"/>
        </a:p>
      </dgm:t>
    </dgm:pt>
    <dgm:pt modelId="{EAEE02E6-BBA0-48CE-A66D-C7889202820F}" type="sibTrans" cxnId="{445FCA4C-7965-4BE2-8EE1-8726B0DE8DD6}">
      <dgm:prSet/>
      <dgm:spPr/>
      <dgm:t>
        <a:bodyPr/>
        <a:lstStyle/>
        <a:p>
          <a:endParaRPr lang="en-US"/>
        </a:p>
      </dgm:t>
    </dgm:pt>
    <dgm:pt modelId="{81286FC3-404A-49E3-ABA8-3756A892C384}" type="pres">
      <dgm:prSet presAssocID="{22F72C7D-99B3-45CA-9D4C-CCE8CFEC5844}" presName="linear" presStyleCnt="0">
        <dgm:presLayoutVars>
          <dgm:dir/>
          <dgm:animLvl val="lvl"/>
          <dgm:resizeHandles val="exact"/>
        </dgm:presLayoutVars>
      </dgm:prSet>
      <dgm:spPr/>
    </dgm:pt>
    <dgm:pt modelId="{EED9D362-8AD5-4B37-BB33-6FB5B77BD118}" type="pres">
      <dgm:prSet presAssocID="{A4CDAC3F-B806-4127-A611-D5583FC1F128}" presName="parentLin" presStyleCnt="0"/>
      <dgm:spPr/>
    </dgm:pt>
    <dgm:pt modelId="{48F40F50-26DE-4214-B8BE-95E5918DBDBA}" type="pres">
      <dgm:prSet presAssocID="{A4CDAC3F-B806-4127-A611-D5583FC1F128}" presName="parentLeftMargin" presStyleLbl="node1" presStyleIdx="0" presStyleCnt="4"/>
      <dgm:spPr/>
    </dgm:pt>
    <dgm:pt modelId="{FD2B0668-7B51-4673-B7F9-24386A9B7757}" type="pres">
      <dgm:prSet presAssocID="{A4CDAC3F-B806-4127-A611-D5583FC1F128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7CDD857D-A7F0-4CCF-B065-A94B460F3E6C}" type="pres">
      <dgm:prSet presAssocID="{A4CDAC3F-B806-4127-A611-D5583FC1F128}" presName="negativeSpace" presStyleCnt="0"/>
      <dgm:spPr/>
    </dgm:pt>
    <dgm:pt modelId="{48672B13-CAD5-4450-B70F-139416E8DF9E}" type="pres">
      <dgm:prSet presAssocID="{A4CDAC3F-B806-4127-A611-D5583FC1F128}" presName="childText" presStyleLbl="conFgAcc1" presStyleIdx="0" presStyleCnt="4">
        <dgm:presLayoutVars>
          <dgm:bulletEnabled val="1"/>
        </dgm:presLayoutVars>
      </dgm:prSet>
      <dgm:spPr/>
    </dgm:pt>
    <dgm:pt modelId="{E5A5482D-2AF9-4A01-B152-69057B6C7C3A}" type="pres">
      <dgm:prSet presAssocID="{3EE0F14A-D881-4004-BA4E-7909CDBAD45C}" presName="spaceBetweenRectangles" presStyleCnt="0"/>
      <dgm:spPr/>
    </dgm:pt>
    <dgm:pt modelId="{81B1ABCA-5902-45D5-B363-7D8E09978476}" type="pres">
      <dgm:prSet presAssocID="{F8213704-A378-4503-9E10-8FFD1D7B21FA}" presName="parentLin" presStyleCnt="0"/>
      <dgm:spPr/>
    </dgm:pt>
    <dgm:pt modelId="{79A1CF63-3146-4A33-B231-5F6A64C1547A}" type="pres">
      <dgm:prSet presAssocID="{F8213704-A378-4503-9E10-8FFD1D7B21FA}" presName="parentLeftMargin" presStyleLbl="node1" presStyleIdx="0" presStyleCnt="4"/>
      <dgm:spPr/>
    </dgm:pt>
    <dgm:pt modelId="{8E5BE7CD-DB44-4EDA-8CFE-BED878330F05}" type="pres">
      <dgm:prSet presAssocID="{F8213704-A378-4503-9E10-8FFD1D7B21FA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2F0B46E8-5863-42DE-87DF-D8639CC2A3C6}" type="pres">
      <dgm:prSet presAssocID="{F8213704-A378-4503-9E10-8FFD1D7B21FA}" presName="negativeSpace" presStyleCnt="0"/>
      <dgm:spPr/>
    </dgm:pt>
    <dgm:pt modelId="{75A242C3-5E9E-44C1-B987-BD8143272D60}" type="pres">
      <dgm:prSet presAssocID="{F8213704-A378-4503-9E10-8FFD1D7B21FA}" presName="childText" presStyleLbl="conFgAcc1" presStyleIdx="1" presStyleCnt="4">
        <dgm:presLayoutVars>
          <dgm:bulletEnabled val="1"/>
        </dgm:presLayoutVars>
      </dgm:prSet>
      <dgm:spPr/>
    </dgm:pt>
    <dgm:pt modelId="{5068269A-7A56-4B45-816B-554CC2E14CBC}" type="pres">
      <dgm:prSet presAssocID="{586B905D-7C00-41DB-BE33-5ADF8025F4D3}" presName="spaceBetweenRectangles" presStyleCnt="0"/>
      <dgm:spPr/>
    </dgm:pt>
    <dgm:pt modelId="{F92C7790-0BA5-41A9-8255-DDD971900073}" type="pres">
      <dgm:prSet presAssocID="{79BE6F2E-AEFA-4D2F-B1EF-ABB289EDBFBD}" presName="parentLin" presStyleCnt="0"/>
      <dgm:spPr/>
    </dgm:pt>
    <dgm:pt modelId="{AFE11C98-1576-400D-9D5D-F303DE4E4FDA}" type="pres">
      <dgm:prSet presAssocID="{79BE6F2E-AEFA-4D2F-B1EF-ABB289EDBFBD}" presName="parentLeftMargin" presStyleLbl="node1" presStyleIdx="1" presStyleCnt="4"/>
      <dgm:spPr/>
    </dgm:pt>
    <dgm:pt modelId="{3D761407-BF84-4537-9C82-4FEB0F548C38}" type="pres">
      <dgm:prSet presAssocID="{79BE6F2E-AEFA-4D2F-B1EF-ABB289EDBFBD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1C44B32B-145A-4652-BCB5-7D792490E3E1}" type="pres">
      <dgm:prSet presAssocID="{79BE6F2E-AEFA-4D2F-B1EF-ABB289EDBFBD}" presName="negativeSpace" presStyleCnt="0"/>
      <dgm:spPr/>
    </dgm:pt>
    <dgm:pt modelId="{C35471D0-08FE-45BC-BB8A-9A80DB42B865}" type="pres">
      <dgm:prSet presAssocID="{79BE6F2E-AEFA-4D2F-B1EF-ABB289EDBFBD}" presName="childText" presStyleLbl="conFgAcc1" presStyleIdx="2" presStyleCnt="4">
        <dgm:presLayoutVars>
          <dgm:bulletEnabled val="1"/>
        </dgm:presLayoutVars>
      </dgm:prSet>
      <dgm:spPr/>
    </dgm:pt>
    <dgm:pt modelId="{5F8E00FE-3E9E-464C-82BF-874CC1116D50}" type="pres">
      <dgm:prSet presAssocID="{2D876535-5CD0-441A-90AD-9BA10B7C499A}" presName="spaceBetweenRectangles" presStyleCnt="0"/>
      <dgm:spPr/>
    </dgm:pt>
    <dgm:pt modelId="{5EB699D7-D335-4CEF-B4FE-E5598EAF243D}" type="pres">
      <dgm:prSet presAssocID="{D2CC4D1C-CC4A-4827-BA05-F2ECC11C5466}" presName="parentLin" presStyleCnt="0"/>
      <dgm:spPr/>
    </dgm:pt>
    <dgm:pt modelId="{67AC7B7F-8976-48B3-BFB5-74795BECD0C2}" type="pres">
      <dgm:prSet presAssocID="{D2CC4D1C-CC4A-4827-BA05-F2ECC11C5466}" presName="parentLeftMargin" presStyleLbl="node1" presStyleIdx="2" presStyleCnt="4"/>
      <dgm:spPr/>
    </dgm:pt>
    <dgm:pt modelId="{DE9B6C1E-EE0D-4B6B-BB4A-402B30D017CE}" type="pres">
      <dgm:prSet presAssocID="{D2CC4D1C-CC4A-4827-BA05-F2ECC11C5466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D64D4776-AB2A-4288-91D3-514ABD8B1D58}" type="pres">
      <dgm:prSet presAssocID="{D2CC4D1C-CC4A-4827-BA05-F2ECC11C5466}" presName="negativeSpace" presStyleCnt="0"/>
      <dgm:spPr/>
    </dgm:pt>
    <dgm:pt modelId="{0CBEE028-BB21-45C4-A174-3FEB36FE1A7F}" type="pres">
      <dgm:prSet presAssocID="{D2CC4D1C-CC4A-4827-BA05-F2ECC11C5466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BF388402-69F2-40D6-AC13-818D9D709E8C}" type="presOf" srcId="{653EBDF4-D967-45CB-9839-0A259177A904}" destId="{0CBEE028-BB21-45C4-A174-3FEB36FE1A7F}" srcOrd="0" destOrd="2" presId="urn:microsoft.com/office/officeart/2005/8/layout/list1"/>
    <dgm:cxn modelId="{BDE1C326-23BD-4CE5-8AB6-425B917BE441}" srcId="{F8213704-A378-4503-9E10-8FFD1D7B21FA}" destId="{ECE70297-E82E-41AC-81E3-DE650C4CB0B5}" srcOrd="1" destOrd="0" parTransId="{59F04489-48A4-456B-A292-C84631187969}" sibTransId="{E0739A55-4A96-4D18-BD8F-38DF1B9AC5E5}"/>
    <dgm:cxn modelId="{B63D532D-09FD-46C6-B595-BDD34EE7FC67}" srcId="{22F72C7D-99B3-45CA-9D4C-CCE8CFEC5844}" destId="{A4CDAC3F-B806-4127-A611-D5583FC1F128}" srcOrd="0" destOrd="0" parTransId="{9AB8FA54-01BA-43CB-A36F-9BA1ADF5E1F0}" sibTransId="{3EE0F14A-D881-4004-BA4E-7909CDBAD45C}"/>
    <dgm:cxn modelId="{3C1D992F-6B70-4E54-B046-D0F1EC407352}" srcId="{A4CDAC3F-B806-4127-A611-D5583FC1F128}" destId="{712CDA56-7553-4CB4-8A3F-463158474688}" srcOrd="1" destOrd="0" parTransId="{FEA5EDF6-7047-42C1-B701-8027760FABAA}" sibTransId="{1FD57897-13DF-4F86-82BD-8B45FFBC7DCD}"/>
    <dgm:cxn modelId="{62A9B036-FADD-449F-BB9A-3C35854F5EF2}" srcId="{D2CC4D1C-CC4A-4827-BA05-F2ECC11C5466}" destId="{6550FD84-71C8-42CC-98AB-D13B96CC3B2B}" srcOrd="0" destOrd="0" parTransId="{6374175A-3F7C-4556-82F0-C600293AD85E}" sibTransId="{22D36247-AC9D-4C1A-AE35-9E951F48358C}"/>
    <dgm:cxn modelId="{B67B313B-870E-48B0-BC54-118A1865641A}" type="presOf" srcId="{A6BC4187-145D-447F-8032-40869A8F1BAF}" destId="{0CBEE028-BB21-45C4-A174-3FEB36FE1A7F}" srcOrd="0" destOrd="1" presId="urn:microsoft.com/office/officeart/2005/8/layout/list1"/>
    <dgm:cxn modelId="{AB494D5D-8D19-47CA-9A98-D215748F7A83}" type="presOf" srcId="{D2CC4D1C-CC4A-4827-BA05-F2ECC11C5466}" destId="{67AC7B7F-8976-48B3-BFB5-74795BECD0C2}" srcOrd="0" destOrd="0" presId="urn:microsoft.com/office/officeart/2005/8/layout/list1"/>
    <dgm:cxn modelId="{6A42C55D-C844-4D2C-A9B9-4B2CFB77D5FA}" srcId="{D2CC4D1C-CC4A-4827-BA05-F2ECC11C5466}" destId="{653EBDF4-D967-45CB-9839-0A259177A904}" srcOrd="2" destOrd="0" parTransId="{DB639120-8CE8-4D5E-8BFE-2223F29FC1C4}" sibTransId="{AB862BB0-E02F-4230-B6B9-D0FFEF3C8025}"/>
    <dgm:cxn modelId="{991BA045-6EE5-464C-8DD6-9FD81993749E}" type="presOf" srcId="{2325D429-7D5F-4DEC-AC86-64F4E3B0DAD7}" destId="{48672B13-CAD5-4450-B70F-139416E8DF9E}" srcOrd="0" destOrd="0" presId="urn:microsoft.com/office/officeart/2005/8/layout/list1"/>
    <dgm:cxn modelId="{31483B6B-000C-48E5-AC13-1ADDE8F776CB}" srcId="{A4CDAC3F-B806-4127-A611-D5583FC1F128}" destId="{2325D429-7D5F-4DEC-AC86-64F4E3B0DAD7}" srcOrd="0" destOrd="0" parTransId="{0E5D995F-1082-49DE-B9DD-CCD3C1A6E55D}" sibTransId="{1BEE27BD-B4C1-4887-B8CC-AECE4A6B6C04}"/>
    <dgm:cxn modelId="{445FCA4C-7965-4BE2-8EE1-8726B0DE8DD6}" srcId="{79BE6F2E-AEFA-4D2F-B1EF-ABB289EDBFBD}" destId="{70D6394D-0E10-484B-9E02-2398FA2C47EE}" srcOrd="1" destOrd="0" parTransId="{9CBEE2AA-3EAA-4B05-BE9B-B9BFED2BC083}" sibTransId="{EAEE02E6-BBA0-48CE-A66D-C7889202820F}"/>
    <dgm:cxn modelId="{4713434E-9115-4C5A-A46E-5D76A1A0D4D7}" type="presOf" srcId="{22F72C7D-99B3-45CA-9D4C-CCE8CFEC5844}" destId="{81286FC3-404A-49E3-ABA8-3756A892C384}" srcOrd="0" destOrd="0" presId="urn:microsoft.com/office/officeart/2005/8/layout/list1"/>
    <dgm:cxn modelId="{B06AB46E-8E12-4844-B314-5DC138023478}" srcId="{F8213704-A378-4503-9E10-8FFD1D7B21FA}" destId="{1CF75DAB-2384-44F0-BB77-ACEC1EB4A2B5}" srcOrd="2" destOrd="0" parTransId="{73567B0D-A151-4DAA-84E9-2E3E31D8743A}" sibTransId="{0857B98D-D891-43BC-ADC3-7BAEF1A36DA2}"/>
    <dgm:cxn modelId="{58355355-5394-4E3B-9798-0A20F90F2256}" srcId="{D2CC4D1C-CC4A-4827-BA05-F2ECC11C5466}" destId="{A6BC4187-145D-447F-8032-40869A8F1BAF}" srcOrd="1" destOrd="0" parTransId="{A4FB2876-017D-4404-98C0-59F9EA76C070}" sibTransId="{4CF5D831-37C9-471E-8C43-CCB19598AABE}"/>
    <dgm:cxn modelId="{4F531A59-C5D3-4CB9-A91E-356240D60108}" type="presOf" srcId="{ECE70297-E82E-41AC-81E3-DE650C4CB0B5}" destId="{75A242C3-5E9E-44C1-B987-BD8143272D60}" srcOrd="0" destOrd="1" presId="urn:microsoft.com/office/officeart/2005/8/layout/list1"/>
    <dgm:cxn modelId="{DBC5D27D-47B4-4474-B29B-40617A439F75}" type="presOf" srcId="{79BE6F2E-AEFA-4D2F-B1EF-ABB289EDBFBD}" destId="{3D761407-BF84-4537-9C82-4FEB0F548C38}" srcOrd="1" destOrd="0" presId="urn:microsoft.com/office/officeart/2005/8/layout/list1"/>
    <dgm:cxn modelId="{B272A381-247D-4FC6-9350-023E0096AB04}" type="presOf" srcId="{D2CC4D1C-CC4A-4827-BA05-F2ECC11C5466}" destId="{DE9B6C1E-EE0D-4B6B-BB4A-402B30D017CE}" srcOrd="1" destOrd="0" presId="urn:microsoft.com/office/officeart/2005/8/layout/list1"/>
    <dgm:cxn modelId="{EC38D781-623E-4824-B286-3B439610AC9C}" srcId="{22F72C7D-99B3-45CA-9D4C-CCE8CFEC5844}" destId="{F8213704-A378-4503-9E10-8FFD1D7B21FA}" srcOrd="1" destOrd="0" parTransId="{CADCCAF8-6CFB-41DB-B4B2-CD20603C8208}" sibTransId="{586B905D-7C00-41DB-BE33-5ADF8025F4D3}"/>
    <dgm:cxn modelId="{392E5C87-F54E-4FC7-BD0D-BEA2791F4DC9}" type="presOf" srcId="{70D6394D-0E10-484B-9E02-2398FA2C47EE}" destId="{C35471D0-08FE-45BC-BB8A-9A80DB42B865}" srcOrd="0" destOrd="1" presId="urn:microsoft.com/office/officeart/2005/8/layout/list1"/>
    <dgm:cxn modelId="{1C2BF688-442B-45A6-95E0-53B8A62B59D8}" type="presOf" srcId="{2D3D3183-A389-477E-BF11-E2071CABB5F8}" destId="{75A242C3-5E9E-44C1-B987-BD8143272D60}" srcOrd="0" destOrd="0" presId="urn:microsoft.com/office/officeart/2005/8/layout/list1"/>
    <dgm:cxn modelId="{03A1F292-F906-4E13-996F-1C083AE90161}" type="presOf" srcId="{7AA673F5-D4DD-41FB-9992-E7BFF9A2C56A}" destId="{48672B13-CAD5-4450-B70F-139416E8DF9E}" srcOrd="0" destOrd="2" presId="urn:microsoft.com/office/officeart/2005/8/layout/list1"/>
    <dgm:cxn modelId="{8547ED93-CDDA-43F1-8B6A-BAA5774C5D60}" type="presOf" srcId="{79BE6F2E-AEFA-4D2F-B1EF-ABB289EDBFBD}" destId="{AFE11C98-1576-400D-9D5D-F303DE4E4FDA}" srcOrd="0" destOrd="0" presId="urn:microsoft.com/office/officeart/2005/8/layout/list1"/>
    <dgm:cxn modelId="{74D3AF9B-A04E-4039-87DB-6CD834B6AF1F}" srcId="{F8213704-A378-4503-9E10-8FFD1D7B21FA}" destId="{2D3D3183-A389-477E-BF11-E2071CABB5F8}" srcOrd="0" destOrd="0" parTransId="{0AF4A722-79C0-4383-B3BF-333D895B1B0C}" sibTransId="{59330D10-F448-4ECE-8228-E3981FBF426D}"/>
    <dgm:cxn modelId="{C7CB9DB9-C190-4DAE-8EDF-6D5ED1A82C53}" srcId="{22F72C7D-99B3-45CA-9D4C-CCE8CFEC5844}" destId="{D2CC4D1C-CC4A-4827-BA05-F2ECC11C5466}" srcOrd="3" destOrd="0" parTransId="{D15F0CD3-4B93-4867-9843-1E47709BF341}" sibTransId="{DB263E06-C339-400F-829D-5CB6B041B407}"/>
    <dgm:cxn modelId="{CD44E7C7-645B-4FB1-8A3E-318ADF585882}" type="presOf" srcId="{FC3D3578-47C3-4B6D-9E8B-18D18352193C}" destId="{C35471D0-08FE-45BC-BB8A-9A80DB42B865}" srcOrd="0" destOrd="0" presId="urn:microsoft.com/office/officeart/2005/8/layout/list1"/>
    <dgm:cxn modelId="{0660F4C8-21CB-48DF-834A-F18343898DF5}" type="presOf" srcId="{F8213704-A378-4503-9E10-8FFD1D7B21FA}" destId="{8E5BE7CD-DB44-4EDA-8CFE-BED878330F05}" srcOrd="1" destOrd="0" presId="urn:microsoft.com/office/officeart/2005/8/layout/list1"/>
    <dgm:cxn modelId="{80B4E6CB-D0F7-4D72-B257-76C11A1F2164}" type="presOf" srcId="{F8213704-A378-4503-9E10-8FFD1D7B21FA}" destId="{79A1CF63-3146-4A33-B231-5F6A64C1547A}" srcOrd="0" destOrd="0" presId="urn:microsoft.com/office/officeart/2005/8/layout/list1"/>
    <dgm:cxn modelId="{94D3F4CE-D01F-4E7F-AB69-8958A029E23D}" srcId="{22F72C7D-99B3-45CA-9D4C-CCE8CFEC5844}" destId="{79BE6F2E-AEFA-4D2F-B1EF-ABB289EDBFBD}" srcOrd="2" destOrd="0" parTransId="{6467375D-EA23-4A2F-B6C5-FDF8E361F322}" sibTransId="{2D876535-5CD0-441A-90AD-9BA10B7C499A}"/>
    <dgm:cxn modelId="{DA6B92D4-885D-447F-B8F3-61EAA3CF9243}" srcId="{A4CDAC3F-B806-4127-A611-D5583FC1F128}" destId="{7AA673F5-D4DD-41FB-9992-E7BFF9A2C56A}" srcOrd="2" destOrd="0" parTransId="{1C8754D7-9F84-4166-A1D1-CA6A92C9F905}" sibTransId="{BA47A6BC-B0E3-4253-A4D1-AA81CF702046}"/>
    <dgm:cxn modelId="{73CEBFD5-C5E4-4D42-8623-C3961A1724DA}" type="presOf" srcId="{A4CDAC3F-B806-4127-A611-D5583FC1F128}" destId="{FD2B0668-7B51-4673-B7F9-24386A9B7757}" srcOrd="1" destOrd="0" presId="urn:microsoft.com/office/officeart/2005/8/layout/list1"/>
    <dgm:cxn modelId="{16ADD6D9-92D5-418B-8D54-CD6A5DA2F024}" type="presOf" srcId="{A4CDAC3F-B806-4127-A611-D5583FC1F128}" destId="{48F40F50-26DE-4214-B8BE-95E5918DBDBA}" srcOrd="0" destOrd="0" presId="urn:microsoft.com/office/officeart/2005/8/layout/list1"/>
    <dgm:cxn modelId="{A986ABED-DB75-42B4-BB09-D46F40940A2B}" srcId="{79BE6F2E-AEFA-4D2F-B1EF-ABB289EDBFBD}" destId="{FC3D3578-47C3-4B6D-9E8B-18D18352193C}" srcOrd="0" destOrd="0" parTransId="{3955EDFE-D10A-40D0-8585-8E82392F9B8B}" sibTransId="{93C36883-5E53-4320-8563-7166127EEA2A}"/>
    <dgm:cxn modelId="{6B158BF2-6BF5-4647-B775-98A3B2D25F1C}" type="presOf" srcId="{712CDA56-7553-4CB4-8A3F-463158474688}" destId="{48672B13-CAD5-4450-B70F-139416E8DF9E}" srcOrd="0" destOrd="1" presId="urn:microsoft.com/office/officeart/2005/8/layout/list1"/>
    <dgm:cxn modelId="{FC09F8F7-3BFD-4022-BA78-5AE1EED6A228}" type="presOf" srcId="{1CF75DAB-2384-44F0-BB77-ACEC1EB4A2B5}" destId="{75A242C3-5E9E-44C1-B987-BD8143272D60}" srcOrd="0" destOrd="2" presId="urn:microsoft.com/office/officeart/2005/8/layout/list1"/>
    <dgm:cxn modelId="{9C7A55FA-3289-43A4-86D5-AAB9A7148B91}" type="presOf" srcId="{6550FD84-71C8-42CC-98AB-D13B96CC3B2B}" destId="{0CBEE028-BB21-45C4-A174-3FEB36FE1A7F}" srcOrd="0" destOrd="0" presId="urn:microsoft.com/office/officeart/2005/8/layout/list1"/>
    <dgm:cxn modelId="{91C8E0B2-53E3-404A-A6E9-F4546D428153}" type="presParOf" srcId="{81286FC3-404A-49E3-ABA8-3756A892C384}" destId="{EED9D362-8AD5-4B37-BB33-6FB5B77BD118}" srcOrd="0" destOrd="0" presId="urn:microsoft.com/office/officeart/2005/8/layout/list1"/>
    <dgm:cxn modelId="{1F393F31-F3AE-4D61-AA06-B5A744BB9C5D}" type="presParOf" srcId="{EED9D362-8AD5-4B37-BB33-6FB5B77BD118}" destId="{48F40F50-26DE-4214-B8BE-95E5918DBDBA}" srcOrd="0" destOrd="0" presId="urn:microsoft.com/office/officeart/2005/8/layout/list1"/>
    <dgm:cxn modelId="{7B81603C-CD57-432B-824D-724E68FF9527}" type="presParOf" srcId="{EED9D362-8AD5-4B37-BB33-6FB5B77BD118}" destId="{FD2B0668-7B51-4673-B7F9-24386A9B7757}" srcOrd="1" destOrd="0" presId="urn:microsoft.com/office/officeart/2005/8/layout/list1"/>
    <dgm:cxn modelId="{91EC922D-DDD0-482F-94E3-63699B88CFA1}" type="presParOf" srcId="{81286FC3-404A-49E3-ABA8-3756A892C384}" destId="{7CDD857D-A7F0-4CCF-B065-A94B460F3E6C}" srcOrd="1" destOrd="0" presId="urn:microsoft.com/office/officeart/2005/8/layout/list1"/>
    <dgm:cxn modelId="{6E17E48E-C064-48F9-88D3-67DA79858933}" type="presParOf" srcId="{81286FC3-404A-49E3-ABA8-3756A892C384}" destId="{48672B13-CAD5-4450-B70F-139416E8DF9E}" srcOrd="2" destOrd="0" presId="urn:microsoft.com/office/officeart/2005/8/layout/list1"/>
    <dgm:cxn modelId="{EBB72EC2-1597-44E9-87F8-A9F345B3906D}" type="presParOf" srcId="{81286FC3-404A-49E3-ABA8-3756A892C384}" destId="{E5A5482D-2AF9-4A01-B152-69057B6C7C3A}" srcOrd="3" destOrd="0" presId="urn:microsoft.com/office/officeart/2005/8/layout/list1"/>
    <dgm:cxn modelId="{9E00E6E4-1494-42B6-8FE6-586B086E7F55}" type="presParOf" srcId="{81286FC3-404A-49E3-ABA8-3756A892C384}" destId="{81B1ABCA-5902-45D5-B363-7D8E09978476}" srcOrd="4" destOrd="0" presId="urn:microsoft.com/office/officeart/2005/8/layout/list1"/>
    <dgm:cxn modelId="{F8EDD332-710C-4D6D-BA96-06BCD3F81A84}" type="presParOf" srcId="{81B1ABCA-5902-45D5-B363-7D8E09978476}" destId="{79A1CF63-3146-4A33-B231-5F6A64C1547A}" srcOrd="0" destOrd="0" presId="urn:microsoft.com/office/officeart/2005/8/layout/list1"/>
    <dgm:cxn modelId="{AEEB5D81-3749-47F8-A8A4-CE9FA1E5CDEA}" type="presParOf" srcId="{81B1ABCA-5902-45D5-B363-7D8E09978476}" destId="{8E5BE7CD-DB44-4EDA-8CFE-BED878330F05}" srcOrd="1" destOrd="0" presId="urn:microsoft.com/office/officeart/2005/8/layout/list1"/>
    <dgm:cxn modelId="{D6035B18-FE3D-4D78-9AD9-8520BEDD3F0A}" type="presParOf" srcId="{81286FC3-404A-49E3-ABA8-3756A892C384}" destId="{2F0B46E8-5863-42DE-87DF-D8639CC2A3C6}" srcOrd="5" destOrd="0" presId="urn:microsoft.com/office/officeart/2005/8/layout/list1"/>
    <dgm:cxn modelId="{80076ED7-C3C2-4256-8393-641C93E1D363}" type="presParOf" srcId="{81286FC3-404A-49E3-ABA8-3756A892C384}" destId="{75A242C3-5E9E-44C1-B987-BD8143272D60}" srcOrd="6" destOrd="0" presId="urn:microsoft.com/office/officeart/2005/8/layout/list1"/>
    <dgm:cxn modelId="{11E60C90-A3C2-401B-933B-CB10631CF7EB}" type="presParOf" srcId="{81286FC3-404A-49E3-ABA8-3756A892C384}" destId="{5068269A-7A56-4B45-816B-554CC2E14CBC}" srcOrd="7" destOrd="0" presId="urn:microsoft.com/office/officeart/2005/8/layout/list1"/>
    <dgm:cxn modelId="{F4C1D4B2-F554-473A-8A60-E6E02A45D86D}" type="presParOf" srcId="{81286FC3-404A-49E3-ABA8-3756A892C384}" destId="{F92C7790-0BA5-41A9-8255-DDD971900073}" srcOrd="8" destOrd="0" presId="urn:microsoft.com/office/officeart/2005/8/layout/list1"/>
    <dgm:cxn modelId="{7C968F5B-E928-4ED0-9233-440A4C072607}" type="presParOf" srcId="{F92C7790-0BA5-41A9-8255-DDD971900073}" destId="{AFE11C98-1576-400D-9D5D-F303DE4E4FDA}" srcOrd="0" destOrd="0" presId="urn:microsoft.com/office/officeart/2005/8/layout/list1"/>
    <dgm:cxn modelId="{D30D3210-99D7-4A76-B6C6-6E5899DCCD55}" type="presParOf" srcId="{F92C7790-0BA5-41A9-8255-DDD971900073}" destId="{3D761407-BF84-4537-9C82-4FEB0F548C38}" srcOrd="1" destOrd="0" presId="urn:microsoft.com/office/officeart/2005/8/layout/list1"/>
    <dgm:cxn modelId="{7B394CAC-6BEA-42B7-B4D5-DEC4B0A25444}" type="presParOf" srcId="{81286FC3-404A-49E3-ABA8-3756A892C384}" destId="{1C44B32B-145A-4652-BCB5-7D792490E3E1}" srcOrd="9" destOrd="0" presId="urn:microsoft.com/office/officeart/2005/8/layout/list1"/>
    <dgm:cxn modelId="{D28501E4-2C10-422E-84A3-9B175759BBE3}" type="presParOf" srcId="{81286FC3-404A-49E3-ABA8-3756A892C384}" destId="{C35471D0-08FE-45BC-BB8A-9A80DB42B865}" srcOrd="10" destOrd="0" presId="urn:microsoft.com/office/officeart/2005/8/layout/list1"/>
    <dgm:cxn modelId="{E028EC91-48F9-4971-9BD9-205EA5A77E56}" type="presParOf" srcId="{81286FC3-404A-49E3-ABA8-3756A892C384}" destId="{5F8E00FE-3E9E-464C-82BF-874CC1116D50}" srcOrd="11" destOrd="0" presId="urn:microsoft.com/office/officeart/2005/8/layout/list1"/>
    <dgm:cxn modelId="{CAFDA7B2-5941-4AC7-B94E-5C5C40A0D3D9}" type="presParOf" srcId="{81286FC3-404A-49E3-ABA8-3756A892C384}" destId="{5EB699D7-D335-4CEF-B4FE-E5598EAF243D}" srcOrd="12" destOrd="0" presId="urn:microsoft.com/office/officeart/2005/8/layout/list1"/>
    <dgm:cxn modelId="{8726D653-3756-4040-AD60-C7A1CD2BDD7D}" type="presParOf" srcId="{5EB699D7-D335-4CEF-B4FE-E5598EAF243D}" destId="{67AC7B7F-8976-48B3-BFB5-74795BECD0C2}" srcOrd="0" destOrd="0" presId="urn:microsoft.com/office/officeart/2005/8/layout/list1"/>
    <dgm:cxn modelId="{29B4FA1D-99DB-4184-9B32-1B833BBC7490}" type="presParOf" srcId="{5EB699D7-D335-4CEF-B4FE-E5598EAF243D}" destId="{DE9B6C1E-EE0D-4B6B-BB4A-402B30D017CE}" srcOrd="1" destOrd="0" presId="urn:microsoft.com/office/officeart/2005/8/layout/list1"/>
    <dgm:cxn modelId="{FA647BC3-085E-448C-A148-1FE8C5C5BF98}" type="presParOf" srcId="{81286FC3-404A-49E3-ABA8-3756A892C384}" destId="{D64D4776-AB2A-4288-91D3-514ABD8B1D58}" srcOrd="13" destOrd="0" presId="urn:microsoft.com/office/officeart/2005/8/layout/list1"/>
    <dgm:cxn modelId="{0DD37FDA-1709-41C7-9793-065159572216}" type="presParOf" srcId="{81286FC3-404A-49E3-ABA8-3756A892C384}" destId="{0CBEE028-BB21-45C4-A174-3FEB36FE1A7F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2F72C7D-99B3-45CA-9D4C-CCE8CFEC5844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4CDAC3F-B806-4127-A611-D5583FC1F128}">
      <dgm:prSet/>
      <dgm:spPr/>
      <dgm:t>
        <a:bodyPr/>
        <a:lstStyle/>
        <a:p>
          <a:r>
            <a:rPr lang="en-US" dirty="0"/>
            <a:t>DirectQuery using Dataverse Connector</a:t>
          </a:r>
        </a:p>
      </dgm:t>
    </dgm:pt>
    <dgm:pt modelId="{9AB8FA54-01BA-43CB-A36F-9BA1ADF5E1F0}" type="parTrans" cxnId="{B63D532D-09FD-46C6-B595-BDD34EE7FC67}">
      <dgm:prSet/>
      <dgm:spPr/>
      <dgm:t>
        <a:bodyPr/>
        <a:lstStyle/>
        <a:p>
          <a:endParaRPr lang="en-US"/>
        </a:p>
      </dgm:t>
    </dgm:pt>
    <dgm:pt modelId="{3EE0F14A-D881-4004-BA4E-7909CDBAD45C}" type="sibTrans" cxnId="{B63D532D-09FD-46C6-B595-BDD34EE7FC67}">
      <dgm:prSet/>
      <dgm:spPr/>
      <dgm:t>
        <a:bodyPr/>
        <a:lstStyle/>
        <a:p>
          <a:endParaRPr lang="en-US"/>
        </a:p>
      </dgm:t>
    </dgm:pt>
    <dgm:pt modelId="{7AA673F5-D4DD-41FB-9992-E7BFF9A2C56A}">
      <dgm:prSet/>
      <dgm:spPr/>
      <dgm:t>
        <a:bodyPr/>
        <a:lstStyle/>
        <a:p>
          <a:r>
            <a:rPr lang="en-US" dirty="0"/>
            <a:t>Best for targeted datasets &lt;20K rows returned</a:t>
          </a:r>
        </a:p>
      </dgm:t>
    </dgm:pt>
    <dgm:pt modelId="{1C8754D7-9F84-4166-A1D1-CA6A92C9F905}" type="parTrans" cxnId="{DA6B92D4-885D-447F-B8F3-61EAA3CF9243}">
      <dgm:prSet/>
      <dgm:spPr/>
      <dgm:t>
        <a:bodyPr/>
        <a:lstStyle/>
        <a:p>
          <a:endParaRPr lang="en-US"/>
        </a:p>
      </dgm:t>
    </dgm:pt>
    <dgm:pt modelId="{BA47A6BC-B0E3-4253-A4D1-AA81CF702046}" type="sibTrans" cxnId="{DA6B92D4-885D-447F-B8F3-61EAA3CF9243}">
      <dgm:prSet/>
      <dgm:spPr/>
      <dgm:t>
        <a:bodyPr/>
        <a:lstStyle/>
        <a:p>
          <a:endParaRPr lang="en-US"/>
        </a:p>
      </dgm:t>
    </dgm:pt>
    <dgm:pt modelId="{2325D429-7D5F-4DEC-AC86-64F4E3B0DAD7}">
      <dgm:prSet/>
      <dgm:spPr/>
      <dgm:t>
        <a:bodyPr/>
        <a:lstStyle/>
        <a:p>
          <a:r>
            <a:rPr lang="en-US" dirty="0"/>
            <a:t>Run-time query for current data – near-real-time</a:t>
          </a:r>
        </a:p>
      </dgm:t>
    </dgm:pt>
    <dgm:pt modelId="{0E5D995F-1082-49DE-B9DD-CCD3C1A6E55D}" type="parTrans" cxnId="{31483B6B-000C-48E5-AC13-1ADDE8F776CB}">
      <dgm:prSet/>
      <dgm:spPr/>
      <dgm:t>
        <a:bodyPr/>
        <a:lstStyle/>
        <a:p>
          <a:endParaRPr lang="en-US"/>
        </a:p>
      </dgm:t>
    </dgm:pt>
    <dgm:pt modelId="{1BEE27BD-B4C1-4887-B8CC-AECE4A6B6C04}" type="sibTrans" cxnId="{31483B6B-000C-48E5-AC13-1ADDE8F776CB}">
      <dgm:prSet/>
      <dgm:spPr/>
      <dgm:t>
        <a:bodyPr/>
        <a:lstStyle/>
        <a:p>
          <a:endParaRPr lang="en-US"/>
        </a:p>
      </dgm:t>
    </dgm:pt>
    <dgm:pt modelId="{6E081F72-B99D-4A6F-954E-37178C8EF860}">
      <dgm:prSet/>
      <dgm:spPr/>
      <dgm:t>
        <a:bodyPr/>
        <a:lstStyle/>
        <a:p>
          <a:r>
            <a:rPr lang="en-US" dirty="0"/>
            <a:t>Individual user’s own data (security model applies)</a:t>
          </a:r>
        </a:p>
      </dgm:t>
    </dgm:pt>
    <dgm:pt modelId="{F84037E4-C186-481B-9B76-8BB864721D10}" type="parTrans" cxnId="{D2CEE6E8-A07A-4F6E-81A6-5189AC745362}">
      <dgm:prSet/>
      <dgm:spPr/>
      <dgm:t>
        <a:bodyPr/>
        <a:lstStyle/>
        <a:p>
          <a:endParaRPr lang="en-US"/>
        </a:p>
      </dgm:t>
    </dgm:pt>
    <dgm:pt modelId="{A8CEC788-7397-460F-BAF9-AF0A0BAE732F}" type="sibTrans" cxnId="{D2CEE6E8-A07A-4F6E-81A6-5189AC745362}">
      <dgm:prSet/>
      <dgm:spPr/>
      <dgm:t>
        <a:bodyPr/>
        <a:lstStyle/>
        <a:p>
          <a:endParaRPr lang="en-US"/>
        </a:p>
      </dgm:t>
    </dgm:pt>
    <dgm:pt modelId="{81286FC3-404A-49E3-ABA8-3756A892C384}" type="pres">
      <dgm:prSet presAssocID="{22F72C7D-99B3-45CA-9D4C-CCE8CFEC5844}" presName="linear" presStyleCnt="0">
        <dgm:presLayoutVars>
          <dgm:dir/>
          <dgm:animLvl val="lvl"/>
          <dgm:resizeHandles val="exact"/>
        </dgm:presLayoutVars>
      </dgm:prSet>
      <dgm:spPr/>
    </dgm:pt>
    <dgm:pt modelId="{EED9D362-8AD5-4B37-BB33-6FB5B77BD118}" type="pres">
      <dgm:prSet presAssocID="{A4CDAC3F-B806-4127-A611-D5583FC1F128}" presName="parentLin" presStyleCnt="0"/>
      <dgm:spPr/>
    </dgm:pt>
    <dgm:pt modelId="{48F40F50-26DE-4214-B8BE-95E5918DBDBA}" type="pres">
      <dgm:prSet presAssocID="{A4CDAC3F-B806-4127-A611-D5583FC1F128}" presName="parentLeftMargin" presStyleLbl="node1" presStyleIdx="0" presStyleCnt="1"/>
      <dgm:spPr/>
    </dgm:pt>
    <dgm:pt modelId="{FD2B0668-7B51-4673-B7F9-24386A9B7757}" type="pres">
      <dgm:prSet presAssocID="{A4CDAC3F-B806-4127-A611-D5583FC1F128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7CDD857D-A7F0-4CCF-B065-A94B460F3E6C}" type="pres">
      <dgm:prSet presAssocID="{A4CDAC3F-B806-4127-A611-D5583FC1F128}" presName="negativeSpace" presStyleCnt="0"/>
      <dgm:spPr/>
    </dgm:pt>
    <dgm:pt modelId="{48672B13-CAD5-4450-B70F-139416E8DF9E}" type="pres">
      <dgm:prSet presAssocID="{A4CDAC3F-B806-4127-A611-D5583FC1F128}" presName="childText" presStyleLbl="conFgAcc1" presStyleIdx="0" presStyleCnt="1" custLinFactNeighborX="166" custLinFactNeighborY="11407">
        <dgm:presLayoutVars>
          <dgm:bulletEnabled val="1"/>
        </dgm:presLayoutVars>
      </dgm:prSet>
      <dgm:spPr/>
    </dgm:pt>
  </dgm:ptLst>
  <dgm:cxnLst>
    <dgm:cxn modelId="{B63D532D-09FD-46C6-B595-BDD34EE7FC67}" srcId="{22F72C7D-99B3-45CA-9D4C-CCE8CFEC5844}" destId="{A4CDAC3F-B806-4127-A611-D5583FC1F128}" srcOrd="0" destOrd="0" parTransId="{9AB8FA54-01BA-43CB-A36F-9BA1ADF5E1F0}" sibTransId="{3EE0F14A-D881-4004-BA4E-7909CDBAD45C}"/>
    <dgm:cxn modelId="{991BA045-6EE5-464C-8DD6-9FD81993749E}" type="presOf" srcId="{2325D429-7D5F-4DEC-AC86-64F4E3B0DAD7}" destId="{48672B13-CAD5-4450-B70F-139416E8DF9E}" srcOrd="0" destOrd="0" presId="urn:microsoft.com/office/officeart/2005/8/layout/list1"/>
    <dgm:cxn modelId="{31483B6B-000C-48E5-AC13-1ADDE8F776CB}" srcId="{A4CDAC3F-B806-4127-A611-D5583FC1F128}" destId="{2325D429-7D5F-4DEC-AC86-64F4E3B0DAD7}" srcOrd="0" destOrd="0" parTransId="{0E5D995F-1082-49DE-B9DD-CCD3C1A6E55D}" sibTransId="{1BEE27BD-B4C1-4887-B8CC-AECE4A6B6C04}"/>
    <dgm:cxn modelId="{4713434E-9115-4C5A-A46E-5D76A1A0D4D7}" type="presOf" srcId="{22F72C7D-99B3-45CA-9D4C-CCE8CFEC5844}" destId="{81286FC3-404A-49E3-ABA8-3756A892C384}" srcOrd="0" destOrd="0" presId="urn:microsoft.com/office/officeart/2005/8/layout/list1"/>
    <dgm:cxn modelId="{03A1F292-F906-4E13-996F-1C083AE90161}" type="presOf" srcId="{7AA673F5-D4DD-41FB-9992-E7BFF9A2C56A}" destId="{48672B13-CAD5-4450-B70F-139416E8DF9E}" srcOrd="0" destOrd="2" presId="urn:microsoft.com/office/officeart/2005/8/layout/list1"/>
    <dgm:cxn modelId="{DA6B92D4-885D-447F-B8F3-61EAA3CF9243}" srcId="{A4CDAC3F-B806-4127-A611-D5583FC1F128}" destId="{7AA673F5-D4DD-41FB-9992-E7BFF9A2C56A}" srcOrd="2" destOrd="0" parTransId="{1C8754D7-9F84-4166-A1D1-CA6A92C9F905}" sibTransId="{BA47A6BC-B0E3-4253-A4D1-AA81CF702046}"/>
    <dgm:cxn modelId="{73CEBFD5-C5E4-4D42-8623-C3961A1724DA}" type="presOf" srcId="{A4CDAC3F-B806-4127-A611-D5583FC1F128}" destId="{FD2B0668-7B51-4673-B7F9-24386A9B7757}" srcOrd="1" destOrd="0" presId="urn:microsoft.com/office/officeart/2005/8/layout/list1"/>
    <dgm:cxn modelId="{16ADD6D9-92D5-418B-8D54-CD6A5DA2F024}" type="presOf" srcId="{A4CDAC3F-B806-4127-A611-D5583FC1F128}" destId="{48F40F50-26DE-4214-B8BE-95E5918DBDBA}" srcOrd="0" destOrd="0" presId="urn:microsoft.com/office/officeart/2005/8/layout/list1"/>
    <dgm:cxn modelId="{D2CEE6E8-A07A-4F6E-81A6-5189AC745362}" srcId="{A4CDAC3F-B806-4127-A611-D5583FC1F128}" destId="{6E081F72-B99D-4A6F-954E-37178C8EF860}" srcOrd="1" destOrd="0" parTransId="{F84037E4-C186-481B-9B76-8BB864721D10}" sibTransId="{A8CEC788-7397-460F-BAF9-AF0A0BAE732F}"/>
    <dgm:cxn modelId="{8301ADF3-8E35-49D3-889D-A580A34EB84A}" type="presOf" srcId="{6E081F72-B99D-4A6F-954E-37178C8EF860}" destId="{48672B13-CAD5-4450-B70F-139416E8DF9E}" srcOrd="0" destOrd="1" presId="urn:microsoft.com/office/officeart/2005/8/layout/list1"/>
    <dgm:cxn modelId="{91C8E0B2-53E3-404A-A6E9-F4546D428153}" type="presParOf" srcId="{81286FC3-404A-49E3-ABA8-3756A892C384}" destId="{EED9D362-8AD5-4B37-BB33-6FB5B77BD118}" srcOrd="0" destOrd="0" presId="urn:microsoft.com/office/officeart/2005/8/layout/list1"/>
    <dgm:cxn modelId="{1F393F31-F3AE-4D61-AA06-B5A744BB9C5D}" type="presParOf" srcId="{EED9D362-8AD5-4B37-BB33-6FB5B77BD118}" destId="{48F40F50-26DE-4214-B8BE-95E5918DBDBA}" srcOrd="0" destOrd="0" presId="urn:microsoft.com/office/officeart/2005/8/layout/list1"/>
    <dgm:cxn modelId="{7B81603C-CD57-432B-824D-724E68FF9527}" type="presParOf" srcId="{EED9D362-8AD5-4B37-BB33-6FB5B77BD118}" destId="{FD2B0668-7B51-4673-B7F9-24386A9B7757}" srcOrd="1" destOrd="0" presId="urn:microsoft.com/office/officeart/2005/8/layout/list1"/>
    <dgm:cxn modelId="{91EC922D-DDD0-482F-94E3-63699B88CFA1}" type="presParOf" srcId="{81286FC3-404A-49E3-ABA8-3756A892C384}" destId="{7CDD857D-A7F0-4CCF-B065-A94B460F3E6C}" srcOrd="1" destOrd="0" presId="urn:microsoft.com/office/officeart/2005/8/layout/list1"/>
    <dgm:cxn modelId="{6E17E48E-C064-48F9-88D3-67DA79858933}" type="presParOf" srcId="{81286FC3-404A-49E3-ABA8-3756A892C384}" destId="{48672B13-CAD5-4450-B70F-139416E8DF9E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2F72C7D-99B3-45CA-9D4C-CCE8CFEC5844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4CDAC3F-B806-4127-A611-D5583FC1F128}">
      <dgm:prSet/>
      <dgm:spPr/>
      <dgm:t>
        <a:bodyPr/>
        <a:lstStyle/>
        <a:p>
          <a:r>
            <a:rPr lang="en-US" dirty="0"/>
            <a:t>Import Mode using Dataverse Connector</a:t>
          </a:r>
        </a:p>
      </dgm:t>
    </dgm:pt>
    <dgm:pt modelId="{9AB8FA54-01BA-43CB-A36F-9BA1ADF5E1F0}" type="parTrans" cxnId="{B63D532D-09FD-46C6-B595-BDD34EE7FC67}">
      <dgm:prSet/>
      <dgm:spPr/>
      <dgm:t>
        <a:bodyPr/>
        <a:lstStyle/>
        <a:p>
          <a:endParaRPr lang="en-US"/>
        </a:p>
      </dgm:t>
    </dgm:pt>
    <dgm:pt modelId="{3EE0F14A-D881-4004-BA4E-7909CDBAD45C}" type="sibTrans" cxnId="{B63D532D-09FD-46C6-B595-BDD34EE7FC67}">
      <dgm:prSet/>
      <dgm:spPr/>
      <dgm:t>
        <a:bodyPr/>
        <a:lstStyle/>
        <a:p>
          <a:endParaRPr lang="en-US"/>
        </a:p>
      </dgm:t>
    </dgm:pt>
    <dgm:pt modelId="{2325D429-7D5F-4DEC-AC86-64F4E3B0DAD7}">
      <dgm:prSet/>
      <dgm:spPr/>
      <dgm:t>
        <a:bodyPr/>
        <a:lstStyle/>
        <a:p>
          <a:r>
            <a:rPr lang="en-US" dirty="0"/>
            <a:t>Dramatically Faster rendering/responsiveness of reports</a:t>
          </a:r>
        </a:p>
      </dgm:t>
    </dgm:pt>
    <dgm:pt modelId="{0E5D995F-1082-49DE-B9DD-CCD3C1A6E55D}" type="parTrans" cxnId="{31483B6B-000C-48E5-AC13-1ADDE8F776CB}">
      <dgm:prSet/>
      <dgm:spPr/>
      <dgm:t>
        <a:bodyPr/>
        <a:lstStyle/>
        <a:p>
          <a:endParaRPr lang="en-US"/>
        </a:p>
      </dgm:t>
    </dgm:pt>
    <dgm:pt modelId="{1BEE27BD-B4C1-4887-B8CC-AECE4A6B6C04}" type="sibTrans" cxnId="{31483B6B-000C-48E5-AC13-1ADDE8F776CB}">
      <dgm:prSet/>
      <dgm:spPr/>
      <dgm:t>
        <a:bodyPr/>
        <a:lstStyle/>
        <a:p>
          <a:endParaRPr lang="en-US"/>
        </a:p>
      </dgm:t>
    </dgm:pt>
    <dgm:pt modelId="{CC08A40E-FB3D-4A22-9E77-E719542F872A}">
      <dgm:prSet/>
      <dgm:spPr/>
      <dgm:t>
        <a:bodyPr/>
        <a:lstStyle/>
        <a:p>
          <a:r>
            <a:rPr lang="en-US" dirty="0"/>
            <a:t>Scheduled refreshes of medium-sized datasets &lt;100K rows returned</a:t>
          </a:r>
        </a:p>
      </dgm:t>
    </dgm:pt>
    <dgm:pt modelId="{431A0291-D651-4B04-86FC-32C2CBC35889}" type="parTrans" cxnId="{2AB79AC2-F76C-4E87-B88A-DB7A76E4CBD5}">
      <dgm:prSet/>
      <dgm:spPr/>
      <dgm:t>
        <a:bodyPr/>
        <a:lstStyle/>
        <a:p>
          <a:endParaRPr lang="en-US"/>
        </a:p>
      </dgm:t>
    </dgm:pt>
    <dgm:pt modelId="{50BF55A0-372C-4645-93CB-BFF9B825EDD2}" type="sibTrans" cxnId="{2AB79AC2-F76C-4E87-B88A-DB7A76E4CBD5}">
      <dgm:prSet/>
      <dgm:spPr/>
      <dgm:t>
        <a:bodyPr/>
        <a:lstStyle/>
        <a:p>
          <a:endParaRPr lang="en-US"/>
        </a:p>
      </dgm:t>
    </dgm:pt>
    <dgm:pt modelId="{934284F5-642A-4E86-A5BB-CF877A2EC147}">
      <dgm:prSet/>
      <dgm:spPr/>
      <dgm:t>
        <a:bodyPr/>
        <a:lstStyle/>
        <a:p>
          <a:r>
            <a:rPr lang="en-US" dirty="0"/>
            <a:t>Incremental refresh is possible if carefully managed</a:t>
          </a:r>
        </a:p>
      </dgm:t>
    </dgm:pt>
    <dgm:pt modelId="{63E775F4-D7FD-4113-8FE0-9A8211389DDE}" type="parTrans" cxnId="{08ADD65B-FDCC-46F5-97B2-13852619FD0F}">
      <dgm:prSet/>
      <dgm:spPr/>
      <dgm:t>
        <a:bodyPr/>
        <a:lstStyle/>
        <a:p>
          <a:endParaRPr lang="en-US"/>
        </a:p>
      </dgm:t>
    </dgm:pt>
    <dgm:pt modelId="{35715A7E-18EA-4859-A6B4-C28AEC815EC2}" type="sibTrans" cxnId="{08ADD65B-FDCC-46F5-97B2-13852619FD0F}">
      <dgm:prSet/>
      <dgm:spPr/>
      <dgm:t>
        <a:bodyPr/>
        <a:lstStyle/>
        <a:p>
          <a:endParaRPr lang="en-US"/>
        </a:p>
      </dgm:t>
    </dgm:pt>
    <dgm:pt modelId="{81286FC3-404A-49E3-ABA8-3756A892C384}" type="pres">
      <dgm:prSet presAssocID="{22F72C7D-99B3-45CA-9D4C-CCE8CFEC5844}" presName="linear" presStyleCnt="0">
        <dgm:presLayoutVars>
          <dgm:dir/>
          <dgm:animLvl val="lvl"/>
          <dgm:resizeHandles val="exact"/>
        </dgm:presLayoutVars>
      </dgm:prSet>
      <dgm:spPr/>
    </dgm:pt>
    <dgm:pt modelId="{EED9D362-8AD5-4B37-BB33-6FB5B77BD118}" type="pres">
      <dgm:prSet presAssocID="{A4CDAC3F-B806-4127-A611-D5583FC1F128}" presName="parentLin" presStyleCnt="0"/>
      <dgm:spPr/>
    </dgm:pt>
    <dgm:pt modelId="{48F40F50-26DE-4214-B8BE-95E5918DBDBA}" type="pres">
      <dgm:prSet presAssocID="{A4CDAC3F-B806-4127-A611-D5583FC1F128}" presName="parentLeftMargin" presStyleLbl="node1" presStyleIdx="0" presStyleCnt="1"/>
      <dgm:spPr/>
    </dgm:pt>
    <dgm:pt modelId="{FD2B0668-7B51-4673-B7F9-24386A9B7757}" type="pres">
      <dgm:prSet presAssocID="{A4CDAC3F-B806-4127-A611-D5583FC1F128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7CDD857D-A7F0-4CCF-B065-A94B460F3E6C}" type="pres">
      <dgm:prSet presAssocID="{A4CDAC3F-B806-4127-A611-D5583FC1F128}" presName="negativeSpace" presStyleCnt="0"/>
      <dgm:spPr/>
    </dgm:pt>
    <dgm:pt modelId="{48672B13-CAD5-4450-B70F-139416E8DF9E}" type="pres">
      <dgm:prSet presAssocID="{A4CDAC3F-B806-4127-A611-D5583FC1F128}" presName="childText" presStyleLbl="conFgAcc1" presStyleIdx="0" presStyleCnt="1" custLinFactNeighborX="166" custLinFactNeighborY="11407">
        <dgm:presLayoutVars>
          <dgm:bulletEnabled val="1"/>
        </dgm:presLayoutVars>
      </dgm:prSet>
      <dgm:spPr/>
    </dgm:pt>
  </dgm:ptLst>
  <dgm:cxnLst>
    <dgm:cxn modelId="{B63D532D-09FD-46C6-B595-BDD34EE7FC67}" srcId="{22F72C7D-99B3-45CA-9D4C-CCE8CFEC5844}" destId="{A4CDAC3F-B806-4127-A611-D5583FC1F128}" srcOrd="0" destOrd="0" parTransId="{9AB8FA54-01BA-43CB-A36F-9BA1ADF5E1F0}" sibTransId="{3EE0F14A-D881-4004-BA4E-7909CDBAD45C}"/>
    <dgm:cxn modelId="{57B3922F-8522-47C6-9F06-27D98DFE936D}" type="presOf" srcId="{CC08A40E-FB3D-4A22-9E77-E719542F872A}" destId="{48672B13-CAD5-4450-B70F-139416E8DF9E}" srcOrd="0" destOrd="1" presId="urn:microsoft.com/office/officeart/2005/8/layout/list1"/>
    <dgm:cxn modelId="{C9EA2435-F3AE-4E5C-8C99-6A965A5C526A}" type="presOf" srcId="{934284F5-642A-4E86-A5BB-CF877A2EC147}" destId="{48672B13-CAD5-4450-B70F-139416E8DF9E}" srcOrd="0" destOrd="2" presId="urn:microsoft.com/office/officeart/2005/8/layout/list1"/>
    <dgm:cxn modelId="{08ADD65B-FDCC-46F5-97B2-13852619FD0F}" srcId="{A4CDAC3F-B806-4127-A611-D5583FC1F128}" destId="{934284F5-642A-4E86-A5BB-CF877A2EC147}" srcOrd="2" destOrd="0" parTransId="{63E775F4-D7FD-4113-8FE0-9A8211389DDE}" sibTransId="{35715A7E-18EA-4859-A6B4-C28AEC815EC2}"/>
    <dgm:cxn modelId="{991BA045-6EE5-464C-8DD6-9FD81993749E}" type="presOf" srcId="{2325D429-7D5F-4DEC-AC86-64F4E3B0DAD7}" destId="{48672B13-CAD5-4450-B70F-139416E8DF9E}" srcOrd="0" destOrd="0" presId="urn:microsoft.com/office/officeart/2005/8/layout/list1"/>
    <dgm:cxn modelId="{31483B6B-000C-48E5-AC13-1ADDE8F776CB}" srcId="{A4CDAC3F-B806-4127-A611-D5583FC1F128}" destId="{2325D429-7D5F-4DEC-AC86-64F4E3B0DAD7}" srcOrd="0" destOrd="0" parTransId="{0E5D995F-1082-49DE-B9DD-CCD3C1A6E55D}" sibTransId="{1BEE27BD-B4C1-4887-B8CC-AECE4A6B6C04}"/>
    <dgm:cxn modelId="{4713434E-9115-4C5A-A46E-5D76A1A0D4D7}" type="presOf" srcId="{22F72C7D-99B3-45CA-9D4C-CCE8CFEC5844}" destId="{81286FC3-404A-49E3-ABA8-3756A892C384}" srcOrd="0" destOrd="0" presId="urn:microsoft.com/office/officeart/2005/8/layout/list1"/>
    <dgm:cxn modelId="{2AB79AC2-F76C-4E87-B88A-DB7A76E4CBD5}" srcId="{A4CDAC3F-B806-4127-A611-D5583FC1F128}" destId="{CC08A40E-FB3D-4A22-9E77-E719542F872A}" srcOrd="1" destOrd="0" parTransId="{431A0291-D651-4B04-86FC-32C2CBC35889}" sibTransId="{50BF55A0-372C-4645-93CB-BFF9B825EDD2}"/>
    <dgm:cxn modelId="{73CEBFD5-C5E4-4D42-8623-C3961A1724DA}" type="presOf" srcId="{A4CDAC3F-B806-4127-A611-D5583FC1F128}" destId="{FD2B0668-7B51-4673-B7F9-24386A9B7757}" srcOrd="1" destOrd="0" presId="urn:microsoft.com/office/officeart/2005/8/layout/list1"/>
    <dgm:cxn modelId="{16ADD6D9-92D5-418B-8D54-CD6A5DA2F024}" type="presOf" srcId="{A4CDAC3F-B806-4127-A611-D5583FC1F128}" destId="{48F40F50-26DE-4214-B8BE-95E5918DBDBA}" srcOrd="0" destOrd="0" presId="urn:microsoft.com/office/officeart/2005/8/layout/list1"/>
    <dgm:cxn modelId="{91C8E0B2-53E3-404A-A6E9-F4546D428153}" type="presParOf" srcId="{81286FC3-404A-49E3-ABA8-3756A892C384}" destId="{EED9D362-8AD5-4B37-BB33-6FB5B77BD118}" srcOrd="0" destOrd="0" presId="urn:microsoft.com/office/officeart/2005/8/layout/list1"/>
    <dgm:cxn modelId="{1F393F31-F3AE-4D61-AA06-B5A744BB9C5D}" type="presParOf" srcId="{EED9D362-8AD5-4B37-BB33-6FB5B77BD118}" destId="{48F40F50-26DE-4214-B8BE-95E5918DBDBA}" srcOrd="0" destOrd="0" presId="urn:microsoft.com/office/officeart/2005/8/layout/list1"/>
    <dgm:cxn modelId="{7B81603C-CD57-432B-824D-724E68FF9527}" type="presParOf" srcId="{EED9D362-8AD5-4B37-BB33-6FB5B77BD118}" destId="{FD2B0668-7B51-4673-B7F9-24386A9B7757}" srcOrd="1" destOrd="0" presId="urn:microsoft.com/office/officeart/2005/8/layout/list1"/>
    <dgm:cxn modelId="{91EC922D-DDD0-482F-94E3-63699B88CFA1}" type="presParOf" srcId="{81286FC3-404A-49E3-ABA8-3756A892C384}" destId="{7CDD857D-A7F0-4CCF-B065-A94B460F3E6C}" srcOrd="1" destOrd="0" presId="urn:microsoft.com/office/officeart/2005/8/layout/list1"/>
    <dgm:cxn modelId="{6E17E48E-C064-48F9-88D3-67DA79858933}" type="presParOf" srcId="{81286FC3-404A-49E3-ABA8-3756A892C384}" destId="{48672B13-CAD5-4450-B70F-139416E8DF9E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2F72C7D-99B3-45CA-9D4C-CCE8CFEC5844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4CDAC3F-B806-4127-A611-D5583FC1F128}">
      <dgm:prSet/>
      <dgm:spPr/>
      <dgm:t>
        <a:bodyPr/>
        <a:lstStyle/>
        <a:p>
          <a:r>
            <a:rPr lang="en-US" dirty="0"/>
            <a:t>Azure Synapse Link for Dataverse</a:t>
          </a:r>
        </a:p>
      </dgm:t>
    </dgm:pt>
    <dgm:pt modelId="{9AB8FA54-01BA-43CB-A36F-9BA1ADF5E1F0}" type="parTrans" cxnId="{B63D532D-09FD-46C6-B595-BDD34EE7FC67}">
      <dgm:prSet/>
      <dgm:spPr/>
      <dgm:t>
        <a:bodyPr/>
        <a:lstStyle/>
        <a:p>
          <a:endParaRPr lang="en-US"/>
        </a:p>
      </dgm:t>
    </dgm:pt>
    <dgm:pt modelId="{3EE0F14A-D881-4004-BA4E-7909CDBAD45C}" type="sibTrans" cxnId="{B63D532D-09FD-46C6-B595-BDD34EE7FC67}">
      <dgm:prSet/>
      <dgm:spPr/>
      <dgm:t>
        <a:bodyPr/>
        <a:lstStyle/>
        <a:p>
          <a:endParaRPr lang="en-US"/>
        </a:p>
      </dgm:t>
    </dgm:pt>
    <dgm:pt modelId="{9DC4B0EA-FD74-4D2A-8844-B667751D0DB1}">
      <dgm:prSet/>
      <dgm:spPr/>
      <dgm:t>
        <a:bodyPr/>
        <a:lstStyle/>
        <a:p>
          <a:r>
            <a:rPr lang="en-US" dirty="0"/>
            <a:t>Larger datasets from Dataverse</a:t>
          </a:r>
        </a:p>
      </dgm:t>
    </dgm:pt>
    <dgm:pt modelId="{D678F250-93FA-41E3-AFE1-E1618CFCA53C}" type="parTrans" cxnId="{5C4DBA88-5B6E-4FD7-9E14-9E083342DA81}">
      <dgm:prSet/>
      <dgm:spPr/>
      <dgm:t>
        <a:bodyPr/>
        <a:lstStyle/>
        <a:p>
          <a:endParaRPr lang="en-US"/>
        </a:p>
      </dgm:t>
    </dgm:pt>
    <dgm:pt modelId="{6E8924F4-2D9B-4D33-A432-B4057F907D93}" type="sibTrans" cxnId="{5C4DBA88-5B6E-4FD7-9E14-9E083342DA81}">
      <dgm:prSet/>
      <dgm:spPr/>
      <dgm:t>
        <a:bodyPr/>
        <a:lstStyle/>
        <a:p>
          <a:endParaRPr lang="en-US"/>
        </a:p>
      </dgm:t>
    </dgm:pt>
    <dgm:pt modelId="{E23A7F0B-D26B-4B69-A5C9-2AC143DEDAED}">
      <dgm:prSet/>
      <dgm:spPr/>
      <dgm:t>
        <a:bodyPr/>
        <a:lstStyle/>
        <a:p>
          <a:r>
            <a:rPr lang="en-US" dirty="0"/>
            <a:t>Enrichment through Machine Learning</a:t>
          </a:r>
        </a:p>
      </dgm:t>
    </dgm:pt>
    <dgm:pt modelId="{0D29B3D5-FD3E-4D09-90A4-7DCFC29B57E6}" type="parTrans" cxnId="{89FF5965-7BD6-47A9-A92A-AB456E66EA5F}">
      <dgm:prSet/>
      <dgm:spPr/>
      <dgm:t>
        <a:bodyPr/>
        <a:lstStyle/>
        <a:p>
          <a:endParaRPr lang="en-US"/>
        </a:p>
      </dgm:t>
    </dgm:pt>
    <dgm:pt modelId="{10B69D00-0937-445F-A906-A49ED3E1DF03}" type="sibTrans" cxnId="{89FF5965-7BD6-47A9-A92A-AB456E66EA5F}">
      <dgm:prSet/>
      <dgm:spPr/>
      <dgm:t>
        <a:bodyPr/>
        <a:lstStyle/>
        <a:p>
          <a:endParaRPr lang="en-US"/>
        </a:p>
      </dgm:t>
    </dgm:pt>
    <dgm:pt modelId="{8B0B9DFE-D44C-4C6A-B04F-6F62F2618076}">
      <dgm:prSet/>
      <dgm:spPr/>
      <dgm:t>
        <a:bodyPr/>
        <a:lstStyle/>
        <a:p>
          <a:r>
            <a:rPr lang="en-US" dirty="0"/>
            <a:t>Integration with Data Warehouses	</a:t>
          </a:r>
        </a:p>
      </dgm:t>
    </dgm:pt>
    <dgm:pt modelId="{A1DB81B5-47C5-48FF-8C85-3405E9CAC91D}" type="parTrans" cxnId="{BAAAE733-3E89-4CC4-A50F-B6333BF4D2DD}">
      <dgm:prSet/>
      <dgm:spPr/>
      <dgm:t>
        <a:bodyPr/>
        <a:lstStyle/>
        <a:p>
          <a:endParaRPr lang="en-US"/>
        </a:p>
      </dgm:t>
    </dgm:pt>
    <dgm:pt modelId="{8E411DFD-F742-41F7-9816-9CDCAD0C35D8}" type="sibTrans" cxnId="{BAAAE733-3E89-4CC4-A50F-B6333BF4D2DD}">
      <dgm:prSet/>
      <dgm:spPr/>
      <dgm:t>
        <a:bodyPr/>
        <a:lstStyle/>
        <a:p>
          <a:endParaRPr lang="en-US"/>
        </a:p>
      </dgm:t>
    </dgm:pt>
    <dgm:pt modelId="{81286FC3-404A-49E3-ABA8-3756A892C384}" type="pres">
      <dgm:prSet presAssocID="{22F72C7D-99B3-45CA-9D4C-CCE8CFEC5844}" presName="linear" presStyleCnt="0">
        <dgm:presLayoutVars>
          <dgm:dir/>
          <dgm:animLvl val="lvl"/>
          <dgm:resizeHandles val="exact"/>
        </dgm:presLayoutVars>
      </dgm:prSet>
      <dgm:spPr/>
    </dgm:pt>
    <dgm:pt modelId="{EED9D362-8AD5-4B37-BB33-6FB5B77BD118}" type="pres">
      <dgm:prSet presAssocID="{A4CDAC3F-B806-4127-A611-D5583FC1F128}" presName="parentLin" presStyleCnt="0"/>
      <dgm:spPr/>
    </dgm:pt>
    <dgm:pt modelId="{48F40F50-26DE-4214-B8BE-95E5918DBDBA}" type="pres">
      <dgm:prSet presAssocID="{A4CDAC3F-B806-4127-A611-D5583FC1F128}" presName="parentLeftMargin" presStyleLbl="node1" presStyleIdx="0" presStyleCnt="1"/>
      <dgm:spPr/>
    </dgm:pt>
    <dgm:pt modelId="{FD2B0668-7B51-4673-B7F9-24386A9B7757}" type="pres">
      <dgm:prSet presAssocID="{A4CDAC3F-B806-4127-A611-D5583FC1F128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7CDD857D-A7F0-4CCF-B065-A94B460F3E6C}" type="pres">
      <dgm:prSet presAssocID="{A4CDAC3F-B806-4127-A611-D5583FC1F128}" presName="negativeSpace" presStyleCnt="0"/>
      <dgm:spPr/>
    </dgm:pt>
    <dgm:pt modelId="{48672B13-CAD5-4450-B70F-139416E8DF9E}" type="pres">
      <dgm:prSet presAssocID="{A4CDAC3F-B806-4127-A611-D5583FC1F128}" presName="childText" presStyleLbl="conFgAcc1" presStyleIdx="0" presStyleCnt="1" custLinFactNeighborX="166" custLinFactNeighborY="11407">
        <dgm:presLayoutVars>
          <dgm:bulletEnabled val="1"/>
        </dgm:presLayoutVars>
      </dgm:prSet>
      <dgm:spPr/>
    </dgm:pt>
  </dgm:ptLst>
  <dgm:cxnLst>
    <dgm:cxn modelId="{4D655C16-CECD-4D7A-8FDC-A6E4022B2BF2}" type="presOf" srcId="{E23A7F0B-D26B-4B69-A5C9-2AC143DEDAED}" destId="{48672B13-CAD5-4450-B70F-139416E8DF9E}" srcOrd="0" destOrd="1" presId="urn:microsoft.com/office/officeart/2005/8/layout/list1"/>
    <dgm:cxn modelId="{B63D532D-09FD-46C6-B595-BDD34EE7FC67}" srcId="{22F72C7D-99B3-45CA-9D4C-CCE8CFEC5844}" destId="{A4CDAC3F-B806-4127-A611-D5583FC1F128}" srcOrd="0" destOrd="0" parTransId="{9AB8FA54-01BA-43CB-A36F-9BA1ADF5E1F0}" sibTransId="{3EE0F14A-D881-4004-BA4E-7909CDBAD45C}"/>
    <dgm:cxn modelId="{BAAAE733-3E89-4CC4-A50F-B6333BF4D2DD}" srcId="{A4CDAC3F-B806-4127-A611-D5583FC1F128}" destId="{8B0B9DFE-D44C-4C6A-B04F-6F62F2618076}" srcOrd="2" destOrd="0" parTransId="{A1DB81B5-47C5-48FF-8C85-3405E9CAC91D}" sibTransId="{8E411DFD-F742-41F7-9816-9CDCAD0C35D8}"/>
    <dgm:cxn modelId="{D6B90C60-8FB6-41AA-8ABD-EEA69ABFAEA1}" type="presOf" srcId="{8B0B9DFE-D44C-4C6A-B04F-6F62F2618076}" destId="{48672B13-CAD5-4450-B70F-139416E8DF9E}" srcOrd="0" destOrd="2" presId="urn:microsoft.com/office/officeart/2005/8/layout/list1"/>
    <dgm:cxn modelId="{89FF5965-7BD6-47A9-A92A-AB456E66EA5F}" srcId="{A4CDAC3F-B806-4127-A611-D5583FC1F128}" destId="{E23A7F0B-D26B-4B69-A5C9-2AC143DEDAED}" srcOrd="1" destOrd="0" parTransId="{0D29B3D5-FD3E-4D09-90A4-7DCFC29B57E6}" sibTransId="{10B69D00-0937-445F-A906-A49ED3E1DF03}"/>
    <dgm:cxn modelId="{4713434E-9115-4C5A-A46E-5D76A1A0D4D7}" type="presOf" srcId="{22F72C7D-99B3-45CA-9D4C-CCE8CFEC5844}" destId="{81286FC3-404A-49E3-ABA8-3756A892C384}" srcOrd="0" destOrd="0" presId="urn:microsoft.com/office/officeart/2005/8/layout/list1"/>
    <dgm:cxn modelId="{0A4C925A-EF67-44D9-9DB3-BFE493C2D2BE}" type="presOf" srcId="{9DC4B0EA-FD74-4D2A-8844-B667751D0DB1}" destId="{48672B13-CAD5-4450-B70F-139416E8DF9E}" srcOrd="0" destOrd="0" presId="urn:microsoft.com/office/officeart/2005/8/layout/list1"/>
    <dgm:cxn modelId="{5C4DBA88-5B6E-4FD7-9E14-9E083342DA81}" srcId="{A4CDAC3F-B806-4127-A611-D5583FC1F128}" destId="{9DC4B0EA-FD74-4D2A-8844-B667751D0DB1}" srcOrd="0" destOrd="0" parTransId="{D678F250-93FA-41E3-AFE1-E1618CFCA53C}" sibTransId="{6E8924F4-2D9B-4D33-A432-B4057F907D93}"/>
    <dgm:cxn modelId="{73CEBFD5-C5E4-4D42-8623-C3961A1724DA}" type="presOf" srcId="{A4CDAC3F-B806-4127-A611-D5583FC1F128}" destId="{FD2B0668-7B51-4673-B7F9-24386A9B7757}" srcOrd="1" destOrd="0" presId="urn:microsoft.com/office/officeart/2005/8/layout/list1"/>
    <dgm:cxn modelId="{16ADD6D9-92D5-418B-8D54-CD6A5DA2F024}" type="presOf" srcId="{A4CDAC3F-B806-4127-A611-D5583FC1F128}" destId="{48F40F50-26DE-4214-B8BE-95E5918DBDBA}" srcOrd="0" destOrd="0" presId="urn:microsoft.com/office/officeart/2005/8/layout/list1"/>
    <dgm:cxn modelId="{91C8E0B2-53E3-404A-A6E9-F4546D428153}" type="presParOf" srcId="{81286FC3-404A-49E3-ABA8-3756A892C384}" destId="{EED9D362-8AD5-4B37-BB33-6FB5B77BD118}" srcOrd="0" destOrd="0" presId="urn:microsoft.com/office/officeart/2005/8/layout/list1"/>
    <dgm:cxn modelId="{1F393F31-F3AE-4D61-AA06-B5A744BB9C5D}" type="presParOf" srcId="{EED9D362-8AD5-4B37-BB33-6FB5B77BD118}" destId="{48F40F50-26DE-4214-B8BE-95E5918DBDBA}" srcOrd="0" destOrd="0" presId="urn:microsoft.com/office/officeart/2005/8/layout/list1"/>
    <dgm:cxn modelId="{7B81603C-CD57-432B-824D-724E68FF9527}" type="presParOf" srcId="{EED9D362-8AD5-4B37-BB33-6FB5B77BD118}" destId="{FD2B0668-7B51-4673-B7F9-24386A9B7757}" srcOrd="1" destOrd="0" presId="urn:microsoft.com/office/officeart/2005/8/layout/list1"/>
    <dgm:cxn modelId="{91EC922D-DDD0-482F-94E3-63699B88CFA1}" type="presParOf" srcId="{81286FC3-404A-49E3-ABA8-3756A892C384}" destId="{7CDD857D-A7F0-4CCF-B065-A94B460F3E6C}" srcOrd="1" destOrd="0" presId="urn:microsoft.com/office/officeart/2005/8/layout/list1"/>
    <dgm:cxn modelId="{6E17E48E-C064-48F9-88D3-67DA79858933}" type="presParOf" srcId="{81286FC3-404A-49E3-ABA8-3756A892C384}" destId="{48672B13-CAD5-4450-B70F-139416E8DF9E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22F72C7D-99B3-45CA-9D4C-CCE8CFEC5844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4CDAC3F-B806-4127-A611-D5583FC1F128}">
      <dgm:prSet/>
      <dgm:spPr/>
      <dgm:t>
        <a:bodyPr/>
        <a:lstStyle/>
        <a:p>
          <a:r>
            <a:rPr lang="en-US" b="1" dirty="0"/>
            <a:t>1) Dataverse + DirectQuery</a:t>
          </a:r>
        </a:p>
      </dgm:t>
    </dgm:pt>
    <dgm:pt modelId="{9AB8FA54-01BA-43CB-A36F-9BA1ADF5E1F0}" type="parTrans" cxnId="{B63D532D-09FD-46C6-B595-BDD34EE7FC67}">
      <dgm:prSet/>
      <dgm:spPr/>
      <dgm:t>
        <a:bodyPr/>
        <a:lstStyle/>
        <a:p>
          <a:endParaRPr lang="en-US"/>
        </a:p>
      </dgm:t>
    </dgm:pt>
    <dgm:pt modelId="{3EE0F14A-D881-4004-BA4E-7909CDBAD45C}" type="sibTrans" cxnId="{B63D532D-09FD-46C6-B595-BDD34EE7FC67}">
      <dgm:prSet/>
      <dgm:spPr/>
      <dgm:t>
        <a:bodyPr/>
        <a:lstStyle/>
        <a:p>
          <a:endParaRPr lang="en-US"/>
        </a:p>
      </dgm:t>
    </dgm:pt>
    <dgm:pt modelId="{712CDA56-7553-4CB4-8A3F-463158474688}">
      <dgm:prSet/>
      <dgm:spPr/>
      <dgm:t>
        <a:bodyPr/>
        <a:lstStyle/>
        <a:p>
          <a:r>
            <a:rPr lang="en-US" dirty="0"/>
            <a:t>Individual user’s own data (security model applies)</a:t>
          </a:r>
        </a:p>
      </dgm:t>
    </dgm:pt>
    <dgm:pt modelId="{FEA5EDF6-7047-42C1-B701-8027760FABAA}" type="parTrans" cxnId="{3C1D992F-6B70-4E54-B046-D0F1EC407352}">
      <dgm:prSet/>
      <dgm:spPr/>
      <dgm:t>
        <a:bodyPr/>
        <a:lstStyle/>
        <a:p>
          <a:endParaRPr lang="en-US"/>
        </a:p>
      </dgm:t>
    </dgm:pt>
    <dgm:pt modelId="{1FD57897-13DF-4F86-82BD-8B45FFBC7DCD}" type="sibTrans" cxnId="{3C1D992F-6B70-4E54-B046-D0F1EC407352}">
      <dgm:prSet/>
      <dgm:spPr/>
      <dgm:t>
        <a:bodyPr/>
        <a:lstStyle/>
        <a:p>
          <a:endParaRPr lang="en-US"/>
        </a:p>
      </dgm:t>
    </dgm:pt>
    <dgm:pt modelId="{7AA673F5-D4DD-41FB-9992-E7BFF9A2C56A}">
      <dgm:prSet/>
      <dgm:spPr/>
      <dgm:t>
        <a:bodyPr/>
        <a:lstStyle/>
        <a:p>
          <a:r>
            <a:rPr lang="en-US" dirty="0"/>
            <a:t>Best for targeted datasets &lt;20K rows returned</a:t>
          </a:r>
        </a:p>
      </dgm:t>
    </dgm:pt>
    <dgm:pt modelId="{1C8754D7-9F84-4166-A1D1-CA6A92C9F905}" type="parTrans" cxnId="{DA6B92D4-885D-447F-B8F3-61EAA3CF9243}">
      <dgm:prSet/>
      <dgm:spPr/>
      <dgm:t>
        <a:bodyPr/>
        <a:lstStyle/>
        <a:p>
          <a:endParaRPr lang="en-US"/>
        </a:p>
      </dgm:t>
    </dgm:pt>
    <dgm:pt modelId="{BA47A6BC-B0E3-4253-A4D1-AA81CF702046}" type="sibTrans" cxnId="{DA6B92D4-885D-447F-B8F3-61EAA3CF9243}">
      <dgm:prSet/>
      <dgm:spPr/>
      <dgm:t>
        <a:bodyPr/>
        <a:lstStyle/>
        <a:p>
          <a:endParaRPr lang="en-US"/>
        </a:p>
      </dgm:t>
    </dgm:pt>
    <dgm:pt modelId="{F8213704-A378-4503-9E10-8FFD1D7B21FA}">
      <dgm:prSet/>
      <dgm:spPr/>
      <dgm:t>
        <a:bodyPr/>
        <a:lstStyle/>
        <a:p>
          <a:r>
            <a:rPr lang="en-US" b="1" dirty="0"/>
            <a:t>2) Dataverse + Import Mode</a:t>
          </a:r>
        </a:p>
      </dgm:t>
    </dgm:pt>
    <dgm:pt modelId="{CADCCAF8-6CFB-41DB-B4B2-CD20603C8208}" type="parTrans" cxnId="{EC38D781-623E-4824-B286-3B439610AC9C}">
      <dgm:prSet/>
      <dgm:spPr/>
      <dgm:t>
        <a:bodyPr/>
        <a:lstStyle/>
        <a:p>
          <a:endParaRPr lang="en-US"/>
        </a:p>
      </dgm:t>
    </dgm:pt>
    <dgm:pt modelId="{586B905D-7C00-41DB-BE33-5ADF8025F4D3}" type="sibTrans" cxnId="{EC38D781-623E-4824-B286-3B439610AC9C}">
      <dgm:prSet/>
      <dgm:spPr/>
      <dgm:t>
        <a:bodyPr/>
        <a:lstStyle/>
        <a:p>
          <a:endParaRPr lang="en-US"/>
        </a:p>
      </dgm:t>
    </dgm:pt>
    <dgm:pt modelId="{ECE70297-E82E-41AC-81E3-DE650C4CB0B5}">
      <dgm:prSet/>
      <dgm:spPr/>
      <dgm:t>
        <a:bodyPr/>
        <a:lstStyle/>
        <a:p>
          <a:r>
            <a:rPr lang="en-US" dirty="0"/>
            <a:t>Scheduled refreshes of medium-sized datasets &lt;100K rows returned</a:t>
          </a:r>
        </a:p>
      </dgm:t>
    </dgm:pt>
    <dgm:pt modelId="{59F04489-48A4-456B-A292-C84631187969}" type="parTrans" cxnId="{BDE1C326-23BD-4CE5-8AB6-425B917BE441}">
      <dgm:prSet/>
      <dgm:spPr/>
      <dgm:t>
        <a:bodyPr/>
        <a:lstStyle/>
        <a:p>
          <a:endParaRPr lang="en-US"/>
        </a:p>
      </dgm:t>
    </dgm:pt>
    <dgm:pt modelId="{E0739A55-4A96-4D18-BD8F-38DF1B9AC5E5}" type="sibTrans" cxnId="{BDE1C326-23BD-4CE5-8AB6-425B917BE441}">
      <dgm:prSet/>
      <dgm:spPr/>
      <dgm:t>
        <a:bodyPr/>
        <a:lstStyle/>
        <a:p>
          <a:endParaRPr lang="en-US"/>
        </a:p>
      </dgm:t>
    </dgm:pt>
    <dgm:pt modelId="{2D3D3183-A389-477E-BF11-E2071CABB5F8}">
      <dgm:prSet/>
      <dgm:spPr/>
      <dgm:t>
        <a:bodyPr/>
        <a:lstStyle/>
        <a:p>
          <a:r>
            <a:rPr lang="en-US" dirty="0"/>
            <a:t>Faster rendering/responsiveness of reports</a:t>
          </a:r>
        </a:p>
      </dgm:t>
    </dgm:pt>
    <dgm:pt modelId="{0AF4A722-79C0-4383-B3BF-333D895B1B0C}" type="parTrans" cxnId="{74D3AF9B-A04E-4039-87DB-6CD834B6AF1F}">
      <dgm:prSet/>
      <dgm:spPr/>
      <dgm:t>
        <a:bodyPr/>
        <a:lstStyle/>
        <a:p>
          <a:endParaRPr lang="en-US"/>
        </a:p>
      </dgm:t>
    </dgm:pt>
    <dgm:pt modelId="{59330D10-F448-4ECE-8228-E3981FBF426D}" type="sibTrans" cxnId="{74D3AF9B-A04E-4039-87DB-6CD834B6AF1F}">
      <dgm:prSet/>
      <dgm:spPr/>
      <dgm:t>
        <a:bodyPr/>
        <a:lstStyle/>
        <a:p>
          <a:endParaRPr lang="en-US"/>
        </a:p>
      </dgm:t>
    </dgm:pt>
    <dgm:pt modelId="{D2CC4D1C-CC4A-4827-BA05-F2ECC11C5466}">
      <dgm:prSet/>
      <dgm:spPr/>
      <dgm:t>
        <a:bodyPr/>
        <a:lstStyle/>
        <a:p>
          <a:r>
            <a:rPr lang="en-US" b="1" dirty="0"/>
            <a:t>3) Azure Synapse Link for Dataverse</a:t>
          </a:r>
        </a:p>
      </dgm:t>
    </dgm:pt>
    <dgm:pt modelId="{D15F0CD3-4B93-4867-9843-1E47709BF341}" type="parTrans" cxnId="{C7CB9DB9-C190-4DAE-8EDF-6D5ED1A82C53}">
      <dgm:prSet/>
      <dgm:spPr/>
      <dgm:t>
        <a:bodyPr/>
        <a:lstStyle/>
        <a:p>
          <a:endParaRPr lang="en-US"/>
        </a:p>
      </dgm:t>
    </dgm:pt>
    <dgm:pt modelId="{DB263E06-C339-400F-829D-5CB6B041B407}" type="sibTrans" cxnId="{C7CB9DB9-C190-4DAE-8EDF-6D5ED1A82C53}">
      <dgm:prSet/>
      <dgm:spPr/>
      <dgm:t>
        <a:bodyPr/>
        <a:lstStyle/>
        <a:p>
          <a:endParaRPr lang="en-US"/>
        </a:p>
      </dgm:t>
    </dgm:pt>
    <dgm:pt modelId="{6550FD84-71C8-42CC-98AB-D13B96CC3B2B}">
      <dgm:prSet/>
      <dgm:spPr/>
      <dgm:t>
        <a:bodyPr/>
        <a:lstStyle/>
        <a:p>
          <a:r>
            <a:rPr lang="en-US" dirty="0"/>
            <a:t>Larger Dataverse datasets</a:t>
          </a:r>
        </a:p>
      </dgm:t>
    </dgm:pt>
    <dgm:pt modelId="{6374175A-3F7C-4556-82F0-C600293AD85E}" type="parTrans" cxnId="{62A9B036-FADD-449F-BB9A-3C35854F5EF2}">
      <dgm:prSet/>
      <dgm:spPr/>
      <dgm:t>
        <a:bodyPr/>
        <a:lstStyle/>
        <a:p>
          <a:endParaRPr lang="en-US"/>
        </a:p>
      </dgm:t>
    </dgm:pt>
    <dgm:pt modelId="{22D36247-AC9D-4C1A-AE35-9E951F48358C}" type="sibTrans" cxnId="{62A9B036-FADD-449F-BB9A-3C35854F5EF2}">
      <dgm:prSet/>
      <dgm:spPr/>
      <dgm:t>
        <a:bodyPr/>
        <a:lstStyle/>
        <a:p>
          <a:endParaRPr lang="en-US"/>
        </a:p>
      </dgm:t>
    </dgm:pt>
    <dgm:pt modelId="{1CF75DAB-2384-44F0-BB77-ACEC1EB4A2B5}">
      <dgm:prSet/>
      <dgm:spPr/>
      <dgm:t>
        <a:bodyPr/>
        <a:lstStyle/>
        <a:p>
          <a:r>
            <a:rPr lang="en-US" dirty="0"/>
            <a:t>Incremental refresh is possible if carefully managed</a:t>
          </a:r>
        </a:p>
      </dgm:t>
    </dgm:pt>
    <dgm:pt modelId="{73567B0D-A151-4DAA-84E9-2E3E31D8743A}" type="parTrans" cxnId="{B06AB46E-8E12-4844-B314-5DC138023478}">
      <dgm:prSet/>
      <dgm:spPr/>
      <dgm:t>
        <a:bodyPr/>
        <a:lstStyle/>
        <a:p>
          <a:endParaRPr lang="en-US"/>
        </a:p>
      </dgm:t>
    </dgm:pt>
    <dgm:pt modelId="{0857B98D-D891-43BC-ADC3-7BAEF1A36DA2}" type="sibTrans" cxnId="{B06AB46E-8E12-4844-B314-5DC138023478}">
      <dgm:prSet/>
      <dgm:spPr/>
      <dgm:t>
        <a:bodyPr/>
        <a:lstStyle/>
        <a:p>
          <a:endParaRPr lang="en-US"/>
        </a:p>
      </dgm:t>
    </dgm:pt>
    <dgm:pt modelId="{A6BC4187-145D-447F-8032-40869A8F1BAF}">
      <dgm:prSet/>
      <dgm:spPr/>
      <dgm:t>
        <a:bodyPr/>
        <a:lstStyle/>
        <a:p>
          <a:r>
            <a:rPr lang="en-US" dirty="0"/>
            <a:t>Enrichment through Machine Learning</a:t>
          </a:r>
        </a:p>
      </dgm:t>
    </dgm:pt>
    <dgm:pt modelId="{A4FB2876-017D-4404-98C0-59F9EA76C070}" type="parTrans" cxnId="{58355355-5394-4E3B-9798-0A20F90F2256}">
      <dgm:prSet/>
      <dgm:spPr/>
      <dgm:t>
        <a:bodyPr/>
        <a:lstStyle/>
        <a:p>
          <a:endParaRPr lang="en-US"/>
        </a:p>
      </dgm:t>
    </dgm:pt>
    <dgm:pt modelId="{4CF5D831-37C9-471E-8C43-CCB19598AABE}" type="sibTrans" cxnId="{58355355-5394-4E3B-9798-0A20F90F2256}">
      <dgm:prSet/>
      <dgm:spPr/>
      <dgm:t>
        <a:bodyPr/>
        <a:lstStyle/>
        <a:p>
          <a:endParaRPr lang="en-US"/>
        </a:p>
      </dgm:t>
    </dgm:pt>
    <dgm:pt modelId="{2325D429-7D5F-4DEC-AC86-64F4E3B0DAD7}">
      <dgm:prSet/>
      <dgm:spPr/>
      <dgm:t>
        <a:bodyPr/>
        <a:lstStyle/>
        <a:p>
          <a:r>
            <a:rPr lang="en-US" dirty="0"/>
            <a:t>Run-time query for current data – real-time-</a:t>
          </a:r>
          <a:r>
            <a:rPr lang="en-US" dirty="0" err="1"/>
            <a:t>ish</a:t>
          </a:r>
          <a:endParaRPr lang="en-US" dirty="0"/>
        </a:p>
      </dgm:t>
    </dgm:pt>
    <dgm:pt modelId="{0E5D995F-1082-49DE-B9DD-CCD3C1A6E55D}" type="parTrans" cxnId="{31483B6B-000C-48E5-AC13-1ADDE8F776CB}">
      <dgm:prSet/>
      <dgm:spPr/>
      <dgm:t>
        <a:bodyPr/>
        <a:lstStyle/>
        <a:p>
          <a:endParaRPr lang="en-US"/>
        </a:p>
      </dgm:t>
    </dgm:pt>
    <dgm:pt modelId="{1BEE27BD-B4C1-4887-B8CC-AECE4A6B6C04}" type="sibTrans" cxnId="{31483B6B-000C-48E5-AC13-1ADDE8F776CB}">
      <dgm:prSet/>
      <dgm:spPr/>
      <dgm:t>
        <a:bodyPr/>
        <a:lstStyle/>
        <a:p>
          <a:endParaRPr lang="en-US"/>
        </a:p>
      </dgm:t>
    </dgm:pt>
    <dgm:pt modelId="{653EBDF4-D967-45CB-9839-0A259177A904}">
      <dgm:prSet/>
      <dgm:spPr/>
      <dgm:t>
        <a:bodyPr/>
        <a:lstStyle/>
        <a:p>
          <a:r>
            <a:rPr lang="en-US" dirty="0"/>
            <a:t>Integration with Data Warehouse	</a:t>
          </a:r>
        </a:p>
      </dgm:t>
    </dgm:pt>
    <dgm:pt modelId="{DB639120-8CE8-4D5E-8BFE-2223F29FC1C4}" type="parTrans" cxnId="{6A42C55D-C844-4D2C-A9B9-4B2CFB77D5FA}">
      <dgm:prSet/>
      <dgm:spPr/>
      <dgm:t>
        <a:bodyPr/>
        <a:lstStyle/>
        <a:p>
          <a:endParaRPr lang="en-US"/>
        </a:p>
      </dgm:t>
    </dgm:pt>
    <dgm:pt modelId="{AB862BB0-E02F-4230-B6B9-D0FFEF3C8025}" type="sibTrans" cxnId="{6A42C55D-C844-4D2C-A9B9-4B2CFB77D5FA}">
      <dgm:prSet/>
      <dgm:spPr/>
      <dgm:t>
        <a:bodyPr/>
        <a:lstStyle/>
        <a:p>
          <a:endParaRPr lang="en-US"/>
        </a:p>
      </dgm:t>
    </dgm:pt>
    <dgm:pt modelId="{7610A1F9-D679-40DE-80DC-A471FF7D7235}" type="pres">
      <dgm:prSet presAssocID="{22F72C7D-99B3-45CA-9D4C-CCE8CFEC5844}" presName="Name0" presStyleCnt="0">
        <dgm:presLayoutVars>
          <dgm:dir/>
          <dgm:animLvl val="lvl"/>
          <dgm:resizeHandles val="exact"/>
        </dgm:presLayoutVars>
      </dgm:prSet>
      <dgm:spPr/>
    </dgm:pt>
    <dgm:pt modelId="{4B388A4A-EA84-4960-9E28-E43CDDABD3EC}" type="pres">
      <dgm:prSet presAssocID="{A4CDAC3F-B806-4127-A611-D5583FC1F128}" presName="composite" presStyleCnt="0"/>
      <dgm:spPr/>
    </dgm:pt>
    <dgm:pt modelId="{A881CD36-1D85-4CB3-9474-EB1E3470008F}" type="pres">
      <dgm:prSet presAssocID="{A4CDAC3F-B806-4127-A611-D5583FC1F128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8C8B45F4-0ED7-4F35-A64A-C5A32AC65BE1}" type="pres">
      <dgm:prSet presAssocID="{A4CDAC3F-B806-4127-A611-D5583FC1F128}" presName="desTx" presStyleLbl="alignAccFollowNode1" presStyleIdx="0" presStyleCnt="3">
        <dgm:presLayoutVars>
          <dgm:bulletEnabled val="1"/>
        </dgm:presLayoutVars>
      </dgm:prSet>
      <dgm:spPr/>
    </dgm:pt>
    <dgm:pt modelId="{386C8178-5991-4242-87C4-EE6C8008FB59}" type="pres">
      <dgm:prSet presAssocID="{3EE0F14A-D881-4004-BA4E-7909CDBAD45C}" presName="space" presStyleCnt="0"/>
      <dgm:spPr/>
    </dgm:pt>
    <dgm:pt modelId="{D977AEE7-028A-4161-AA03-B3DFFAD0538E}" type="pres">
      <dgm:prSet presAssocID="{F8213704-A378-4503-9E10-8FFD1D7B21FA}" presName="composite" presStyleCnt="0"/>
      <dgm:spPr/>
    </dgm:pt>
    <dgm:pt modelId="{6F619012-9C46-4D2F-B968-21EC0B8D8731}" type="pres">
      <dgm:prSet presAssocID="{F8213704-A378-4503-9E10-8FFD1D7B21FA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B36357D7-D7E6-4AE8-8154-747BCFF20697}" type="pres">
      <dgm:prSet presAssocID="{F8213704-A378-4503-9E10-8FFD1D7B21FA}" presName="desTx" presStyleLbl="alignAccFollowNode1" presStyleIdx="1" presStyleCnt="3">
        <dgm:presLayoutVars>
          <dgm:bulletEnabled val="1"/>
        </dgm:presLayoutVars>
      </dgm:prSet>
      <dgm:spPr/>
    </dgm:pt>
    <dgm:pt modelId="{6953EBCE-C073-4DC8-9BB8-9EC4F1F5B21C}" type="pres">
      <dgm:prSet presAssocID="{586B905D-7C00-41DB-BE33-5ADF8025F4D3}" presName="space" presStyleCnt="0"/>
      <dgm:spPr/>
    </dgm:pt>
    <dgm:pt modelId="{BBB5FEF9-7526-4563-A978-712C5D44D0B0}" type="pres">
      <dgm:prSet presAssocID="{D2CC4D1C-CC4A-4827-BA05-F2ECC11C5466}" presName="composite" presStyleCnt="0"/>
      <dgm:spPr/>
    </dgm:pt>
    <dgm:pt modelId="{6E1024CD-4B72-46B2-B23A-04CBC7985B1D}" type="pres">
      <dgm:prSet presAssocID="{D2CC4D1C-CC4A-4827-BA05-F2ECC11C5466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82414EED-6585-4458-9B2A-2A52ACE23B70}" type="pres">
      <dgm:prSet presAssocID="{D2CC4D1C-CC4A-4827-BA05-F2ECC11C5466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BDE1C326-23BD-4CE5-8AB6-425B917BE441}" srcId="{F8213704-A378-4503-9E10-8FFD1D7B21FA}" destId="{ECE70297-E82E-41AC-81E3-DE650C4CB0B5}" srcOrd="1" destOrd="0" parTransId="{59F04489-48A4-456B-A292-C84631187969}" sibTransId="{E0739A55-4A96-4D18-BD8F-38DF1B9AC5E5}"/>
    <dgm:cxn modelId="{B644C927-E138-486E-8498-1A683B7AA461}" type="presOf" srcId="{6550FD84-71C8-42CC-98AB-D13B96CC3B2B}" destId="{82414EED-6585-4458-9B2A-2A52ACE23B70}" srcOrd="0" destOrd="0" presId="urn:microsoft.com/office/officeart/2005/8/layout/hList1"/>
    <dgm:cxn modelId="{B63D532D-09FD-46C6-B595-BDD34EE7FC67}" srcId="{22F72C7D-99B3-45CA-9D4C-CCE8CFEC5844}" destId="{A4CDAC3F-B806-4127-A611-D5583FC1F128}" srcOrd="0" destOrd="0" parTransId="{9AB8FA54-01BA-43CB-A36F-9BA1ADF5E1F0}" sibTransId="{3EE0F14A-D881-4004-BA4E-7909CDBAD45C}"/>
    <dgm:cxn modelId="{3C1D992F-6B70-4E54-B046-D0F1EC407352}" srcId="{A4CDAC3F-B806-4127-A611-D5583FC1F128}" destId="{712CDA56-7553-4CB4-8A3F-463158474688}" srcOrd="1" destOrd="0" parTransId="{FEA5EDF6-7047-42C1-B701-8027760FABAA}" sibTransId="{1FD57897-13DF-4F86-82BD-8B45FFBC7DCD}"/>
    <dgm:cxn modelId="{62A9B036-FADD-449F-BB9A-3C35854F5EF2}" srcId="{D2CC4D1C-CC4A-4827-BA05-F2ECC11C5466}" destId="{6550FD84-71C8-42CC-98AB-D13B96CC3B2B}" srcOrd="0" destOrd="0" parTransId="{6374175A-3F7C-4556-82F0-C600293AD85E}" sibTransId="{22D36247-AC9D-4C1A-AE35-9E951F48358C}"/>
    <dgm:cxn modelId="{6A42C55D-C844-4D2C-A9B9-4B2CFB77D5FA}" srcId="{D2CC4D1C-CC4A-4827-BA05-F2ECC11C5466}" destId="{653EBDF4-D967-45CB-9839-0A259177A904}" srcOrd="2" destOrd="0" parTransId="{DB639120-8CE8-4D5E-8BFE-2223F29FC1C4}" sibTransId="{AB862BB0-E02F-4230-B6B9-D0FFEF3C8025}"/>
    <dgm:cxn modelId="{9CE22544-0512-4A45-B22E-005EC3593627}" type="presOf" srcId="{2D3D3183-A389-477E-BF11-E2071CABB5F8}" destId="{B36357D7-D7E6-4AE8-8154-747BCFF20697}" srcOrd="0" destOrd="0" presId="urn:microsoft.com/office/officeart/2005/8/layout/hList1"/>
    <dgm:cxn modelId="{31483B6B-000C-48E5-AC13-1ADDE8F776CB}" srcId="{A4CDAC3F-B806-4127-A611-D5583FC1F128}" destId="{2325D429-7D5F-4DEC-AC86-64F4E3B0DAD7}" srcOrd="0" destOrd="0" parTransId="{0E5D995F-1082-49DE-B9DD-CCD3C1A6E55D}" sibTransId="{1BEE27BD-B4C1-4887-B8CC-AECE4A6B6C04}"/>
    <dgm:cxn modelId="{B06AB46E-8E12-4844-B314-5DC138023478}" srcId="{F8213704-A378-4503-9E10-8FFD1D7B21FA}" destId="{1CF75DAB-2384-44F0-BB77-ACEC1EB4A2B5}" srcOrd="2" destOrd="0" parTransId="{73567B0D-A151-4DAA-84E9-2E3E31D8743A}" sibTransId="{0857B98D-D891-43BC-ADC3-7BAEF1A36DA2}"/>
    <dgm:cxn modelId="{58355355-5394-4E3B-9798-0A20F90F2256}" srcId="{D2CC4D1C-CC4A-4827-BA05-F2ECC11C5466}" destId="{A6BC4187-145D-447F-8032-40869A8F1BAF}" srcOrd="1" destOrd="0" parTransId="{A4FB2876-017D-4404-98C0-59F9EA76C070}" sibTransId="{4CF5D831-37C9-471E-8C43-CCB19598AABE}"/>
    <dgm:cxn modelId="{48EFC080-67C0-4AF0-AD66-72E729A69736}" type="presOf" srcId="{1CF75DAB-2384-44F0-BB77-ACEC1EB4A2B5}" destId="{B36357D7-D7E6-4AE8-8154-747BCFF20697}" srcOrd="0" destOrd="2" presId="urn:microsoft.com/office/officeart/2005/8/layout/hList1"/>
    <dgm:cxn modelId="{EC38D781-623E-4824-B286-3B439610AC9C}" srcId="{22F72C7D-99B3-45CA-9D4C-CCE8CFEC5844}" destId="{F8213704-A378-4503-9E10-8FFD1D7B21FA}" srcOrd="1" destOrd="0" parTransId="{CADCCAF8-6CFB-41DB-B4B2-CD20603C8208}" sibTransId="{586B905D-7C00-41DB-BE33-5ADF8025F4D3}"/>
    <dgm:cxn modelId="{6A23A587-F039-467D-B629-A7DF63AF9D8E}" type="presOf" srcId="{A4CDAC3F-B806-4127-A611-D5583FC1F128}" destId="{A881CD36-1D85-4CB3-9474-EB1E3470008F}" srcOrd="0" destOrd="0" presId="urn:microsoft.com/office/officeart/2005/8/layout/hList1"/>
    <dgm:cxn modelId="{EAC0298B-EAE9-4727-976B-6D4B963FA70C}" type="presOf" srcId="{2325D429-7D5F-4DEC-AC86-64F4E3B0DAD7}" destId="{8C8B45F4-0ED7-4F35-A64A-C5A32AC65BE1}" srcOrd="0" destOrd="0" presId="urn:microsoft.com/office/officeart/2005/8/layout/hList1"/>
    <dgm:cxn modelId="{74D3AF9B-A04E-4039-87DB-6CD834B6AF1F}" srcId="{F8213704-A378-4503-9E10-8FFD1D7B21FA}" destId="{2D3D3183-A389-477E-BF11-E2071CABB5F8}" srcOrd="0" destOrd="0" parTransId="{0AF4A722-79C0-4383-B3BF-333D895B1B0C}" sibTransId="{59330D10-F448-4ECE-8228-E3981FBF426D}"/>
    <dgm:cxn modelId="{7FB6CAA2-3F42-4678-9481-C2F272813DC3}" type="presOf" srcId="{22F72C7D-99B3-45CA-9D4C-CCE8CFEC5844}" destId="{7610A1F9-D679-40DE-80DC-A471FF7D7235}" srcOrd="0" destOrd="0" presId="urn:microsoft.com/office/officeart/2005/8/layout/hList1"/>
    <dgm:cxn modelId="{C7CB9DB9-C190-4DAE-8EDF-6D5ED1A82C53}" srcId="{22F72C7D-99B3-45CA-9D4C-CCE8CFEC5844}" destId="{D2CC4D1C-CC4A-4827-BA05-F2ECC11C5466}" srcOrd="2" destOrd="0" parTransId="{D15F0CD3-4B93-4867-9843-1E47709BF341}" sibTransId="{DB263E06-C339-400F-829D-5CB6B041B407}"/>
    <dgm:cxn modelId="{A1DA09BA-12C2-475A-AA01-89A390E4B6B4}" type="presOf" srcId="{A6BC4187-145D-447F-8032-40869A8F1BAF}" destId="{82414EED-6585-4458-9B2A-2A52ACE23B70}" srcOrd="0" destOrd="1" presId="urn:microsoft.com/office/officeart/2005/8/layout/hList1"/>
    <dgm:cxn modelId="{D41059BB-462A-4A38-82ED-3FABFCF583DE}" type="presOf" srcId="{653EBDF4-D967-45CB-9839-0A259177A904}" destId="{82414EED-6585-4458-9B2A-2A52ACE23B70}" srcOrd="0" destOrd="2" presId="urn:microsoft.com/office/officeart/2005/8/layout/hList1"/>
    <dgm:cxn modelId="{41B5B2CA-6764-4B09-9C40-707DE97EC446}" type="presOf" srcId="{F8213704-A378-4503-9E10-8FFD1D7B21FA}" destId="{6F619012-9C46-4D2F-B968-21EC0B8D8731}" srcOrd="0" destOrd="0" presId="urn:microsoft.com/office/officeart/2005/8/layout/hList1"/>
    <dgm:cxn modelId="{75F7B2CA-2702-4876-8B84-4A65228CD477}" type="presOf" srcId="{712CDA56-7553-4CB4-8A3F-463158474688}" destId="{8C8B45F4-0ED7-4F35-A64A-C5A32AC65BE1}" srcOrd="0" destOrd="1" presId="urn:microsoft.com/office/officeart/2005/8/layout/hList1"/>
    <dgm:cxn modelId="{EDEA4ECB-B9C0-4700-81B9-98E1A3AEADB3}" type="presOf" srcId="{ECE70297-E82E-41AC-81E3-DE650C4CB0B5}" destId="{B36357D7-D7E6-4AE8-8154-747BCFF20697}" srcOrd="0" destOrd="1" presId="urn:microsoft.com/office/officeart/2005/8/layout/hList1"/>
    <dgm:cxn modelId="{DA6B92D4-885D-447F-B8F3-61EAA3CF9243}" srcId="{A4CDAC3F-B806-4127-A611-D5583FC1F128}" destId="{7AA673F5-D4DD-41FB-9992-E7BFF9A2C56A}" srcOrd="2" destOrd="0" parTransId="{1C8754D7-9F84-4166-A1D1-CA6A92C9F905}" sibTransId="{BA47A6BC-B0E3-4253-A4D1-AA81CF702046}"/>
    <dgm:cxn modelId="{E8A350F8-7D99-49D9-A0D4-A8B9B3024532}" type="presOf" srcId="{D2CC4D1C-CC4A-4827-BA05-F2ECC11C5466}" destId="{6E1024CD-4B72-46B2-B23A-04CBC7985B1D}" srcOrd="0" destOrd="0" presId="urn:microsoft.com/office/officeart/2005/8/layout/hList1"/>
    <dgm:cxn modelId="{5343A5FF-A5F6-4301-A3C4-CC5FA778571B}" type="presOf" srcId="{7AA673F5-D4DD-41FB-9992-E7BFF9A2C56A}" destId="{8C8B45F4-0ED7-4F35-A64A-C5A32AC65BE1}" srcOrd="0" destOrd="2" presId="urn:microsoft.com/office/officeart/2005/8/layout/hList1"/>
    <dgm:cxn modelId="{59D6E4DA-F3B8-415D-B22B-70C8E72B529B}" type="presParOf" srcId="{7610A1F9-D679-40DE-80DC-A471FF7D7235}" destId="{4B388A4A-EA84-4960-9E28-E43CDDABD3EC}" srcOrd="0" destOrd="0" presId="urn:microsoft.com/office/officeart/2005/8/layout/hList1"/>
    <dgm:cxn modelId="{1353BCF4-730C-4C21-9992-9A922ED3D2FD}" type="presParOf" srcId="{4B388A4A-EA84-4960-9E28-E43CDDABD3EC}" destId="{A881CD36-1D85-4CB3-9474-EB1E3470008F}" srcOrd="0" destOrd="0" presId="urn:microsoft.com/office/officeart/2005/8/layout/hList1"/>
    <dgm:cxn modelId="{4088166E-669C-4AA4-93CD-921673CCE1E1}" type="presParOf" srcId="{4B388A4A-EA84-4960-9E28-E43CDDABD3EC}" destId="{8C8B45F4-0ED7-4F35-A64A-C5A32AC65BE1}" srcOrd="1" destOrd="0" presId="urn:microsoft.com/office/officeart/2005/8/layout/hList1"/>
    <dgm:cxn modelId="{E09F3056-2501-4CA5-A480-234D8221708C}" type="presParOf" srcId="{7610A1F9-D679-40DE-80DC-A471FF7D7235}" destId="{386C8178-5991-4242-87C4-EE6C8008FB59}" srcOrd="1" destOrd="0" presId="urn:microsoft.com/office/officeart/2005/8/layout/hList1"/>
    <dgm:cxn modelId="{8F971B56-E1EF-4E5C-A3B6-045BE62F4F27}" type="presParOf" srcId="{7610A1F9-D679-40DE-80DC-A471FF7D7235}" destId="{D977AEE7-028A-4161-AA03-B3DFFAD0538E}" srcOrd="2" destOrd="0" presId="urn:microsoft.com/office/officeart/2005/8/layout/hList1"/>
    <dgm:cxn modelId="{3FCF80BE-A429-4D38-A05A-426442397B90}" type="presParOf" srcId="{D977AEE7-028A-4161-AA03-B3DFFAD0538E}" destId="{6F619012-9C46-4D2F-B968-21EC0B8D8731}" srcOrd="0" destOrd="0" presId="urn:microsoft.com/office/officeart/2005/8/layout/hList1"/>
    <dgm:cxn modelId="{11D7A7B5-6FF8-40C0-A6CB-42FAAB73064A}" type="presParOf" srcId="{D977AEE7-028A-4161-AA03-B3DFFAD0538E}" destId="{B36357D7-D7E6-4AE8-8154-747BCFF20697}" srcOrd="1" destOrd="0" presId="urn:microsoft.com/office/officeart/2005/8/layout/hList1"/>
    <dgm:cxn modelId="{43CB0F2F-9C12-440D-A3EF-29F872A2DA19}" type="presParOf" srcId="{7610A1F9-D679-40DE-80DC-A471FF7D7235}" destId="{6953EBCE-C073-4DC8-9BB8-9EC4F1F5B21C}" srcOrd="3" destOrd="0" presId="urn:microsoft.com/office/officeart/2005/8/layout/hList1"/>
    <dgm:cxn modelId="{BE2439D8-3FE9-447C-A792-271B20F97512}" type="presParOf" srcId="{7610A1F9-D679-40DE-80DC-A471FF7D7235}" destId="{BBB5FEF9-7526-4563-A978-712C5D44D0B0}" srcOrd="4" destOrd="0" presId="urn:microsoft.com/office/officeart/2005/8/layout/hList1"/>
    <dgm:cxn modelId="{4A7A4A75-626F-4331-B691-726613E506B0}" type="presParOf" srcId="{BBB5FEF9-7526-4563-A978-712C5D44D0B0}" destId="{6E1024CD-4B72-46B2-B23A-04CBC7985B1D}" srcOrd="0" destOrd="0" presId="urn:microsoft.com/office/officeart/2005/8/layout/hList1"/>
    <dgm:cxn modelId="{18F91BD0-40F0-4914-A895-F3A7D32047F5}" type="presParOf" srcId="{BBB5FEF9-7526-4563-A978-712C5D44D0B0}" destId="{82414EED-6585-4458-9B2A-2A52ACE23B70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3D83B987-AB72-4817-95A4-3C2C7E85E497}" type="doc">
      <dgm:prSet loTypeId="urn:microsoft.com/office/officeart/2005/8/layout/hList1" loCatId="list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02135463-A3B7-47E0-AD45-6F18848018D0}">
      <dgm:prSet/>
      <dgm:spPr/>
      <dgm:t>
        <a:bodyPr/>
        <a:lstStyle/>
        <a:p>
          <a:r>
            <a:rPr lang="en-US"/>
            <a:t>Benefits:</a:t>
          </a:r>
        </a:p>
      </dgm:t>
    </dgm:pt>
    <dgm:pt modelId="{67C45346-2D27-45E6-B11B-7C2E62E14DD8}" type="parTrans" cxnId="{74487B29-90E5-4D04-B47A-2748F9D3E3EC}">
      <dgm:prSet/>
      <dgm:spPr/>
      <dgm:t>
        <a:bodyPr/>
        <a:lstStyle/>
        <a:p>
          <a:endParaRPr lang="en-US"/>
        </a:p>
      </dgm:t>
    </dgm:pt>
    <dgm:pt modelId="{1E7F6872-FEB2-4874-B530-F68DA3CCDAA7}" type="sibTrans" cxnId="{74487B29-90E5-4D04-B47A-2748F9D3E3EC}">
      <dgm:prSet/>
      <dgm:spPr/>
      <dgm:t>
        <a:bodyPr/>
        <a:lstStyle/>
        <a:p>
          <a:endParaRPr lang="en-US"/>
        </a:p>
      </dgm:t>
    </dgm:pt>
    <dgm:pt modelId="{CB6DEFF1-69D7-4A52-A033-C53C1F66E692}">
      <dgm:prSet/>
      <dgm:spPr/>
      <dgm:t>
        <a:bodyPr/>
        <a:lstStyle/>
        <a:p>
          <a:r>
            <a:rPr lang="en-US"/>
            <a:t>Available directly in Power BI (and Excel in a future release).</a:t>
          </a:r>
        </a:p>
      </dgm:t>
    </dgm:pt>
    <dgm:pt modelId="{AD951CE2-4E31-4CCF-8813-A5BB721D5DAD}" type="parTrans" cxnId="{CCEE5043-B5C7-4E94-BC7D-048009633DA9}">
      <dgm:prSet/>
      <dgm:spPr/>
      <dgm:t>
        <a:bodyPr/>
        <a:lstStyle/>
        <a:p>
          <a:endParaRPr lang="en-US"/>
        </a:p>
      </dgm:t>
    </dgm:pt>
    <dgm:pt modelId="{045E2190-63F4-4527-A4A8-2E90804BB0C4}" type="sibTrans" cxnId="{CCEE5043-B5C7-4E94-BC7D-048009633DA9}">
      <dgm:prSet/>
      <dgm:spPr/>
      <dgm:t>
        <a:bodyPr/>
        <a:lstStyle/>
        <a:p>
          <a:endParaRPr lang="en-US"/>
        </a:p>
      </dgm:t>
    </dgm:pt>
    <dgm:pt modelId="{2CF7207B-2805-4C2C-ABF8-2C56D05FA80B}">
      <dgm:prSet/>
      <dgm:spPr/>
      <dgm:t>
        <a:bodyPr/>
        <a:lstStyle/>
        <a:p>
          <a:r>
            <a:rPr lang="en-US" b="1" dirty="0"/>
            <a:t>DirectQuery</a:t>
          </a:r>
          <a:r>
            <a:rPr lang="en-US" dirty="0"/>
            <a:t> support</a:t>
          </a:r>
        </a:p>
      </dgm:t>
    </dgm:pt>
    <dgm:pt modelId="{581F6B1C-7820-4934-81D6-7F40A236DD90}" type="parTrans" cxnId="{44EBBD93-2250-4B68-991E-9A82DC273FEA}">
      <dgm:prSet/>
      <dgm:spPr/>
      <dgm:t>
        <a:bodyPr/>
        <a:lstStyle/>
        <a:p>
          <a:endParaRPr lang="en-US"/>
        </a:p>
      </dgm:t>
    </dgm:pt>
    <dgm:pt modelId="{AF164A5B-7771-440D-AD40-B0B6E076A3B5}" type="sibTrans" cxnId="{44EBBD93-2250-4B68-991E-9A82DC273FEA}">
      <dgm:prSet/>
      <dgm:spPr/>
      <dgm:t>
        <a:bodyPr/>
        <a:lstStyle/>
        <a:p>
          <a:endParaRPr lang="en-US"/>
        </a:p>
      </dgm:t>
    </dgm:pt>
    <dgm:pt modelId="{4DBD3555-C9C5-480F-9483-69B6BE511919}">
      <dgm:prSet/>
      <dgm:spPr/>
      <dgm:t>
        <a:bodyPr/>
        <a:lstStyle/>
        <a:p>
          <a:r>
            <a:rPr lang="en-US" dirty="0"/>
            <a:t>Real-time</a:t>
          </a:r>
        </a:p>
      </dgm:t>
    </dgm:pt>
    <dgm:pt modelId="{34FFB854-5B88-45E7-A314-D51558EEA09B}" type="parTrans" cxnId="{CD13BDDD-4478-475A-B239-55E80D060C34}">
      <dgm:prSet/>
      <dgm:spPr/>
      <dgm:t>
        <a:bodyPr/>
        <a:lstStyle/>
        <a:p>
          <a:endParaRPr lang="en-US"/>
        </a:p>
      </dgm:t>
    </dgm:pt>
    <dgm:pt modelId="{FF15E2B6-E90C-4BC9-B137-F4DEFB88A4EF}" type="sibTrans" cxnId="{CD13BDDD-4478-475A-B239-55E80D060C34}">
      <dgm:prSet/>
      <dgm:spPr/>
      <dgm:t>
        <a:bodyPr/>
        <a:lstStyle/>
        <a:p>
          <a:endParaRPr lang="en-US"/>
        </a:p>
      </dgm:t>
    </dgm:pt>
    <dgm:pt modelId="{AD72DE59-E55D-4C70-BF13-4D570112F17B}">
      <dgm:prSet/>
      <dgm:spPr/>
      <dgm:t>
        <a:bodyPr/>
        <a:lstStyle/>
        <a:p>
          <a:r>
            <a:rPr lang="en-US" dirty="0"/>
            <a:t>User security context is applied</a:t>
          </a:r>
        </a:p>
      </dgm:t>
    </dgm:pt>
    <dgm:pt modelId="{04BCEC13-D328-452E-BD71-9601A7667F25}" type="parTrans" cxnId="{FEF25C2D-2F23-4DB0-B807-496FF35E1F87}">
      <dgm:prSet/>
      <dgm:spPr/>
      <dgm:t>
        <a:bodyPr/>
        <a:lstStyle/>
        <a:p>
          <a:endParaRPr lang="en-US"/>
        </a:p>
      </dgm:t>
    </dgm:pt>
    <dgm:pt modelId="{CEDC9848-A4CE-432C-9F48-DAD1C6E3ACE2}" type="sibTrans" cxnId="{FEF25C2D-2F23-4DB0-B807-496FF35E1F87}">
      <dgm:prSet/>
      <dgm:spPr/>
      <dgm:t>
        <a:bodyPr/>
        <a:lstStyle/>
        <a:p>
          <a:endParaRPr lang="en-US"/>
        </a:p>
      </dgm:t>
    </dgm:pt>
    <dgm:pt modelId="{33BC6169-C6F8-40C7-A0C4-BBB16BFBF029}">
      <dgm:prSet/>
      <dgm:spPr/>
      <dgm:t>
        <a:bodyPr/>
        <a:lstStyle/>
        <a:p>
          <a:r>
            <a:rPr lang="en-US" dirty="0"/>
            <a:t>Dataverse SQL support</a:t>
          </a:r>
        </a:p>
      </dgm:t>
    </dgm:pt>
    <dgm:pt modelId="{A8E25AAC-6E12-448C-B9CD-001FF1ECB533}" type="parTrans" cxnId="{0E2C47E5-B7FF-472F-B0E2-F708CACCC4EE}">
      <dgm:prSet/>
      <dgm:spPr/>
      <dgm:t>
        <a:bodyPr/>
        <a:lstStyle/>
        <a:p>
          <a:endParaRPr lang="en-US"/>
        </a:p>
      </dgm:t>
    </dgm:pt>
    <dgm:pt modelId="{72BC89E7-0456-45FB-9F5D-4691FE5A9146}" type="sibTrans" cxnId="{0E2C47E5-B7FF-472F-B0E2-F708CACCC4EE}">
      <dgm:prSet/>
      <dgm:spPr/>
      <dgm:t>
        <a:bodyPr/>
        <a:lstStyle/>
        <a:p>
          <a:endParaRPr lang="en-US"/>
        </a:p>
      </dgm:t>
    </dgm:pt>
    <dgm:pt modelId="{223F5D2F-B310-4798-9356-AA2FFE4460B0}">
      <dgm:prSet/>
      <dgm:spPr/>
      <dgm:t>
        <a:bodyPr/>
        <a:lstStyle/>
        <a:p>
          <a:r>
            <a:rPr lang="en-US"/>
            <a:t>Considerations:</a:t>
          </a:r>
        </a:p>
      </dgm:t>
    </dgm:pt>
    <dgm:pt modelId="{104DA17D-9BC2-4F4B-87CF-7CED5E9E7CB5}" type="parTrans" cxnId="{9D09B3C8-C2C4-404F-8060-2959E5D6AD35}">
      <dgm:prSet/>
      <dgm:spPr/>
      <dgm:t>
        <a:bodyPr/>
        <a:lstStyle/>
        <a:p>
          <a:endParaRPr lang="en-US"/>
        </a:p>
      </dgm:t>
    </dgm:pt>
    <dgm:pt modelId="{A40B70AB-2896-480C-90F0-3FF43C7BC0FC}" type="sibTrans" cxnId="{9D09B3C8-C2C4-404F-8060-2959E5D6AD35}">
      <dgm:prSet/>
      <dgm:spPr/>
      <dgm:t>
        <a:bodyPr/>
        <a:lstStyle/>
        <a:p>
          <a:endParaRPr lang="en-US"/>
        </a:p>
      </dgm:t>
    </dgm:pt>
    <dgm:pt modelId="{BD32EA9F-1CC9-45AC-BF44-174B4533D9BE}">
      <dgm:prSet/>
      <dgm:spPr/>
      <dgm:t>
        <a:bodyPr/>
        <a:lstStyle/>
        <a:p>
          <a:r>
            <a:rPr lang="en-US"/>
            <a:t>TDS endpoint limits apply</a:t>
          </a:r>
        </a:p>
      </dgm:t>
    </dgm:pt>
    <dgm:pt modelId="{B9E04E87-F6A6-4D3A-A39B-E9B42A17B70D}" type="parTrans" cxnId="{401D6528-B92A-4F12-951F-80AE0A61F6F8}">
      <dgm:prSet/>
      <dgm:spPr/>
      <dgm:t>
        <a:bodyPr/>
        <a:lstStyle/>
        <a:p>
          <a:endParaRPr lang="en-US"/>
        </a:p>
      </dgm:t>
    </dgm:pt>
    <dgm:pt modelId="{A02F131B-B167-4414-98F2-9AF73B49F53F}" type="sibTrans" cxnId="{401D6528-B92A-4F12-951F-80AE0A61F6F8}">
      <dgm:prSet/>
      <dgm:spPr/>
      <dgm:t>
        <a:bodyPr/>
        <a:lstStyle/>
        <a:p>
          <a:endParaRPr lang="en-US"/>
        </a:p>
      </dgm:t>
    </dgm:pt>
    <dgm:pt modelId="{ACB56104-A857-4AE8-B6A8-5BC4F77A290B}">
      <dgm:prSet/>
      <dgm:spPr/>
      <dgm:t>
        <a:bodyPr/>
        <a:lstStyle/>
        <a:p>
          <a:r>
            <a:rPr lang="en-US" dirty="0"/>
            <a:t>80-MB maximum for query results</a:t>
          </a:r>
        </a:p>
      </dgm:t>
    </dgm:pt>
    <dgm:pt modelId="{CC3B27B4-3CBD-498E-902D-4709DD1B902F}" type="parTrans" cxnId="{8884B9F2-20C3-448C-8EF0-818869B79DE7}">
      <dgm:prSet/>
      <dgm:spPr/>
      <dgm:t>
        <a:bodyPr/>
        <a:lstStyle/>
        <a:p>
          <a:endParaRPr lang="en-US"/>
        </a:p>
      </dgm:t>
    </dgm:pt>
    <dgm:pt modelId="{9C7DD548-610A-4B4E-A3A1-13E61BF546F1}" type="sibTrans" cxnId="{8884B9F2-20C3-448C-8EF0-818869B79DE7}">
      <dgm:prSet/>
      <dgm:spPr/>
      <dgm:t>
        <a:bodyPr/>
        <a:lstStyle/>
        <a:p>
          <a:endParaRPr lang="en-US"/>
        </a:p>
      </dgm:t>
    </dgm:pt>
    <dgm:pt modelId="{DB9CE9EB-4B44-467A-80B4-C8A1C6A3FF94}">
      <dgm:prSet/>
      <dgm:spPr/>
      <dgm:t>
        <a:bodyPr/>
        <a:lstStyle/>
        <a:p>
          <a:r>
            <a:rPr lang="en-US"/>
            <a:t>Unsupported datatypes and tables (image, file, multi-choice, audit, etc.)</a:t>
          </a:r>
        </a:p>
      </dgm:t>
    </dgm:pt>
    <dgm:pt modelId="{6CC215D0-71B4-4725-B07B-10EE79ED9F93}" type="parTrans" cxnId="{8D9B521B-AF49-4C01-AFD8-8107E9EE9E27}">
      <dgm:prSet/>
      <dgm:spPr/>
      <dgm:t>
        <a:bodyPr/>
        <a:lstStyle/>
        <a:p>
          <a:endParaRPr lang="en-US"/>
        </a:p>
      </dgm:t>
    </dgm:pt>
    <dgm:pt modelId="{53273B6E-CFC1-48BF-B575-9F97B0BC2BD9}" type="sibTrans" cxnId="{8D9B521B-AF49-4C01-AFD8-8107E9EE9E27}">
      <dgm:prSet/>
      <dgm:spPr/>
      <dgm:t>
        <a:bodyPr/>
        <a:lstStyle/>
        <a:p>
          <a:endParaRPr lang="en-US"/>
        </a:p>
      </dgm:t>
    </dgm:pt>
    <dgm:pt modelId="{7F467422-69E5-4E9C-BCF4-361D13B703A2}">
      <dgm:prSet/>
      <dgm:spPr/>
      <dgm:t>
        <a:bodyPr/>
        <a:lstStyle/>
        <a:p>
          <a:r>
            <a:rPr lang="en-US" dirty="0"/>
            <a:t>Dates are formatted as UTC.</a:t>
          </a:r>
        </a:p>
      </dgm:t>
    </dgm:pt>
    <dgm:pt modelId="{4607C48F-C8C0-4F57-BE81-AB4111075A23}" type="parTrans" cxnId="{780D98BF-FB18-4633-96CB-4F2CF7A1926A}">
      <dgm:prSet/>
      <dgm:spPr/>
      <dgm:t>
        <a:bodyPr/>
        <a:lstStyle/>
        <a:p>
          <a:endParaRPr lang="en-US"/>
        </a:p>
      </dgm:t>
    </dgm:pt>
    <dgm:pt modelId="{8BA224A9-1645-4E7F-B477-F5CC85BB958E}" type="sibTrans" cxnId="{780D98BF-FB18-4633-96CB-4F2CF7A1926A}">
      <dgm:prSet/>
      <dgm:spPr/>
      <dgm:t>
        <a:bodyPr/>
        <a:lstStyle/>
        <a:p>
          <a:endParaRPr lang="en-US"/>
        </a:p>
      </dgm:t>
    </dgm:pt>
    <dgm:pt modelId="{DF9E8674-93D0-40A1-96DB-1741FAEBEB46}">
      <dgm:prSet/>
      <dgm:spPr/>
      <dgm:t>
        <a:bodyPr/>
        <a:lstStyle/>
        <a:p>
          <a:r>
            <a:rPr lang="en-US" dirty="0"/>
            <a:t>Plug-ins registered on the </a:t>
          </a:r>
          <a:r>
            <a:rPr lang="en-US" dirty="0" err="1"/>
            <a:t>RetrieveMultipleRequest</a:t>
          </a:r>
          <a:r>
            <a:rPr lang="en-US" dirty="0"/>
            <a:t> or </a:t>
          </a:r>
          <a:r>
            <a:rPr lang="en-US" dirty="0" err="1"/>
            <a:t>RetrieveRequest</a:t>
          </a:r>
          <a:r>
            <a:rPr lang="en-US" dirty="0"/>
            <a:t> messages are not triggered</a:t>
          </a:r>
        </a:p>
      </dgm:t>
    </dgm:pt>
    <dgm:pt modelId="{533368B6-00A6-4658-9C5E-D629B7A32C9F}" type="parTrans" cxnId="{B8D46653-F01B-4725-BD55-B3E1CE7C8DD0}">
      <dgm:prSet/>
      <dgm:spPr/>
      <dgm:t>
        <a:bodyPr/>
        <a:lstStyle/>
        <a:p>
          <a:endParaRPr lang="en-US"/>
        </a:p>
      </dgm:t>
    </dgm:pt>
    <dgm:pt modelId="{4245A55F-C225-4A5A-BF9A-5730C8F972C1}" type="sibTrans" cxnId="{B8D46653-F01B-4725-BD55-B3E1CE7C8DD0}">
      <dgm:prSet/>
      <dgm:spPr/>
      <dgm:t>
        <a:bodyPr/>
        <a:lstStyle/>
        <a:p>
          <a:endParaRPr lang="en-US"/>
        </a:p>
      </dgm:t>
    </dgm:pt>
    <dgm:pt modelId="{38C5E94D-69FC-4DC8-8774-7034E7F4C50D}">
      <dgm:prSet/>
      <dgm:spPr/>
      <dgm:t>
        <a:bodyPr/>
        <a:lstStyle/>
        <a:p>
          <a:r>
            <a:rPr lang="en-US" b="1" dirty="0"/>
            <a:t>Import</a:t>
          </a:r>
          <a:r>
            <a:rPr lang="en-US" dirty="0"/>
            <a:t> Mode Support</a:t>
          </a:r>
        </a:p>
      </dgm:t>
    </dgm:pt>
    <dgm:pt modelId="{64CE1113-42E6-4FE8-99E2-5DD1671539E3}" type="parTrans" cxnId="{F35F9F85-06B8-495B-8768-2D5BD8CE53EB}">
      <dgm:prSet/>
      <dgm:spPr/>
      <dgm:t>
        <a:bodyPr/>
        <a:lstStyle/>
        <a:p>
          <a:endParaRPr lang="en-US"/>
        </a:p>
      </dgm:t>
    </dgm:pt>
    <dgm:pt modelId="{5D362F0F-8BCD-4743-A19A-09195BDCCB36}" type="sibTrans" cxnId="{F35F9F85-06B8-495B-8768-2D5BD8CE53EB}">
      <dgm:prSet/>
      <dgm:spPr/>
      <dgm:t>
        <a:bodyPr/>
        <a:lstStyle/>
        <a:p>
          <a:endParaRPr lang="en-US"/>
        </a:p>
      </dgm:t>
    </dgm:pt>
    <dgm:pt modelId="{3A6AFCD0-6326-4B6B-8F97-AB9A42338C31}">
      <dgm:prSet/>
      <dgm:spPr/>
      <dgm:t>
        <a:bodyPr/>
        <a:lstStyle/>
        <a:p>
          <a:r>
            <a:rPr lang="en-US" dirty="0"/>
            <a:t>Highly responsive user interactions</a:t>
          </a:r>
        </a:p>
      </dgm:t>
    </dgm:pt>
    <dgm:pt modelId="{65F170E1-4094-4691-A66A-30C4E914B28B}" type="parTrans" cxnId="{12AA3691-5760-4AD5-8384-A18912664BD0}">
      <dgm:prSet/>
      <dgm:spPr/>
      <dgm:t>
        <a:bodyPr/>
        <a:lstStyle/>
        <a:p>
          <a:endParaRPr lang="en-US"/>
        </a:p>
      </dgm:t>
    </dgm:pt>
    <dgm:pt modelId="{2C8BA349-8A87-4F66-B0F8-7F12C0079BD0}" type="sibTrans" cxnId="{12AA3691-5760-4AD5-8384-A18912664BD0}">
      <dgm:prSet/>
      <dgm:spPr/>
      <dgm:t>
        <a:bodyPr/>
        <a:lstStyle/>
        <a:p>
          <a:endParaRPr lang="en-US"/>
        </a:p>
      </dgm:t>
    </dgm:pt>
    <dgm:pt modelId="{2D2E0CFF-C3A5-4991-9C3C-57B5C99ECEB0}">
      <dgm:prSet/>
      <dgm:spPr/>
      <dgm:t>
        <a:bodyPr/>
        <a:lstStyle/>
        <a:p>
          <a:r>
            <a:rPr lang="en-US" dirty="0"/>
            <a:t>Lowered complexity of query</a:t>
          </a:r>
        </a:p>
      </dgm:t>
    </dgm:pt>
    <dgm:pt modelId="{34DBA9AC-5611-407B-A81A-A06FED30F6BA}" type="parTrans" cxnId="{0D20F61A-7A5D-4D5E-B104-2466B4244503}">
      <dgm:prSet/>
      <dgm:spPr/>
      <dgm:t>
        <a:bodyPr/>
        <a:lstStyle/>
        <a:p>
          <a:endParaRPr lang="en-US"/>
        </a:p>
      </dgm:t>
    </dgm:pt>
    <dgm:pt modelId="{C3860CE8-0739-4B8A-A208-8DC77FF1741B}" type="sibTrans" cxnId="{0D20F61A-7A5D-4D5E-B104-2466B4244503}">
      <dgm:prSet/>
      <dgm:spPr/>
      <dgm:t>
        <a:bodyPr/>
        <a:lstStyle/>
        <a:p>
          <a:endParaRPr lang="en-US"/>
        </a:p>
      </dgm:t>
    </dgm:pt>
    <dgm:pt modelId="{ED1E6245-7911-4A3E-9868-202A0955D2C5}" type="pres">
      <dgm:prSet presAssocID="{3D83B987-AB72-4817-95A4-3C2C7E85E497}" presName="Name0" presStyleCnt="0">
        <dgm:presLayoutVars>
          <dgm:dir/>
          <dgm:animLvl val="lvl"/>
          <dgm:resizeHandles val="exact"/>
        </dgm:presLayoutVars>
      </dgm:prSet>
      <dgm:spPr/>
    </dgm:pt>
    <dgm:pt modelId="{5C7198F1-848E-43A5-BCE6-C16F382D715B}" type="pres">
      <dgm:prSet presAssocID="{02135463-A3B7-47E0-AD45-6F18848018D0}" presName="composite" presStyleCnt="0"/>
      <dgm:spPr/>
    </dgm:pt>
    <dgm:pt modelId="{F457E057-728E-498D-B4F5-902DA6D0C8AE}" type="pres">
      <dgm:prSet presAssocID="{02135463-A3B7-47E0-AD45-6F18848018D0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B244E81D-1275-40AB-A643-E0419FE4CDF0}" type="pres">
      <dgm:prSet presAssocID="{02135463-A3B7-47E0-AD45-6F18848018D0}" presName="desTx" presStyleLbl="alignAccFollowNode1" presStyleIdx="0" presStyleCnt="2">
        <dgm:presLayoutVars>
          <dgm:bulletEnabled val="1"/>
        </dgm:presLayoutVars>
      </dgm:prSet>
      <dgm:spPr/>
    </dgm:pt>
    <dgm:pt modelId="{940498EB-9743-4ADC-91DD-2B3189AF9BF4}" type="pres">
      <dgm:prSet presAssocID="{1E7F6872-FEB2-4874-B530-F68DA3CCDAA7}" presName="space" presStyleCnt="0"/>
      <dgm:spPr/>
    </dgm:pt>
    <dgm:pt modelId="{75C42F96-4CAD-4F8D-9606-A54769ED9739}" type="pres">
      <dgm:prSet presAssocID="{223F5D2F-B310-4798-9356-AA2FFE4460B0}" presName="composite" presStyleCnt="0"/>
      <dgm:spPr/>
    </dgm:pt>
    <dgm:pt modelId="{11577781-B0B0-4371-AF49-F31EBCF78131}" type="pres">
      <dgm:prSet presAssocID="{223F5D2F-B310-4798-9356-AA2FFE4460B0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F80555E7-CAFB-443E-9CB7-3651B0B0619E}" type="pres">
      <dgm:prSet presAssocID="{223F5D2F-B310-4798-9356-AA2FFE4460B0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0D20F61A-7A5D-4D5E-B104-2466B4244503}" srcId="{38C5E94D-69FC-4DC8-8774-7034E7F4C50D}" destId="{2D2E0CFF-C3A5-4991-9C3C-57B5C99ECEB0}" srcOrd="1" destOrd="0" parTransId="{34DBA9AC-5611-407B-A81A-A06FED30F6BA}" sibTransId="{C3860CE8-0739-4B8A-A208-8DC77FF1741B}"/>
    <dgm:cxn modelId="{8D9B521B-AF49-4C01-AFD8-8107E9EE9E27}" srcId="{BD32EA9F-1CC9-45AC-BF44-174B4533D9BE}" destId="{DB9CE9EB-4B44-467A-80B4-C8A1C6A3FF94}" srcOrd="1" destOrd="0" parTransId="{6CC215D0-71B4-4725-B07B-10EE79ED9F93}" sibTransId="{53273B6E-CFC1-48BF-B575-9F97B0BC2BD9}"/>
    <dgm:cxn modelId="{B71DCE25-5DFC-468C-B0E2-005C4E64D710}" type="presOf" srcId="{3D83B987-AB72-4817-95A4-3C2C7E85E497}" destId="{ED1E6245-7911-4A3E-9868-202A0955D2C5}" srcOrd="0" destOrd="0" presId="urn:microsoft.com/office/officeart/2005/8/layout/hList1"/>
    <dgm:cxn modelId="{2FC65A26-820C-4763-AEDC-F0C956571405}" type="presOf" srcId="{2CF7207B-2805-4C2C-ABF8-2C56D05FA80B}" destId="{B244E81D-1275-40AB-A643-E0419FE4CDF0}" srcOrd="0" destOrd="1" presId="urn:microsoft.com/office/officeart/2005/8/layout/hList1"/>
    <dgm:cxn modelId="{401D6528-B92A-4F12-951F-80AE0A61F6F8}" srcId="{223F5D2F-B310-4798-9356-AA2FFE4460B0}" destId="{BD32EA9F-1CC9-45AC-BF44-174B4533D9BE}" srcOrd="0" destOrd="0" parTransId="{B9E04E87-F6A6-4D3A-A39B-E9B42A17B70D}" sibTransId="{A02F131B-B167-4414-98F2-9AF73B49F53F}"/>
    <dgm:cxn modelId="{74487B29-90E5-4D04-B47A-2748F9D3E3EC}" srcId="{3D83B987-AB72-4817-95A4-3C2C7E85E497}" destId="{02135463-A3B7-47E0-AD45-6F18848018D0}" srcOrd="0" destOrd="0" parTransId="{67C45346-2D27-45E6-B11B-7C2E62E14DD8}" sibTransId="{1E7F6872-FEB2-4874-B530-F68DA3CCDAA7}"/>
    <dgm:cxn modelId="{FEF25C2D-2F23-4DB0-B807-496FF35E1F87}" srcId="{2CF7207B-2805-4C2C-ABF8-2C56D05FA80B}" destId="{AD72DE59-E55D-4C70-BF13-4D570112F17B}" srcOrd="1" destOrd="0" parTransId="{04BCEC13-D328-452E-BD71-9601A7667F25}" sibTransId="{CEDC9848-A4CE-432C-9F48-DAD1C6E3ACE2}"/>
    <dgm:cxn modelId="{4616662F-C1B7-4D7E-8584-47D413295139}" type="presOf" srcId="{223F5D2F-B310-4798-9356-AA2FFE4460B0}" destId="{11577781-B0B0-4371-AF49-F31EBCF78131}" srcOrd="0" destOrd="0" presId="urn:microsoft.com/office/officeart/2005/8/layout/hList1"/>
    <dgm:cxn modelId="{EFAA6833-5ACD-42E0-9236-9BC34615C45D}" type="presOf" srcId="{3A6AFCD0-6326-4B6B-8F97-AB9A42338C31}" destId="{B244E81D-1275-40AB-A643-E0419FE4CDF0}" srcOrd="0" destOrd="5" presId="urn:microsoft.com/office/officeart/2005/8/layout/hList1"/>
    <dgm:cxn modelId="{CCEE5043-B5C7-4E94-BC7D-048009633DA9}" srcId="{02135463-A3B7-47E0-AD45-6F18848018D0}" destId="{CB6DEFF1-69D7-4A52-A033-C53C1F66E692}" srcOrd="0" destOrd="0" parTransId="{AD951CE2-4E31-4CCF-8813-A5BB721D5DAD}" sibTransId="{045E2190-63F4-4527-A4A8-2E90804BB0C4}"/>
    <dgm:cxn modelId="{A3037066-B251-41E6-85E2-C104E4ECAED7}" type="presOf" srcId="{AD72DE59-E55D-4C70-BF13-4D570112F17B}" destId="{B244E81D-1275-40AB-A643-E0419FE4CDF0}" srcOrd="0" destOrd="3" presId="urn:microsoft.com/office/officeart/2005/8/layout/hList1"/>
    <dgm:cxn modelId="{DA1CEC66-16AC-4B90-B6A7-414FA803BCD4}" type="presOf" srcId="{BD32EA9F-1CC9-45AC-BF44-174B4533D9BE}" destId="{F80555E7-CAFB-443E-9CB7-3651B0B0619E}" srcOrd="0" destOrd="0" presId="urn:microsoft.com/office/officeart/2005/8/layout/hList1"/>
    <dgm:cxn modelId="{1C7BBD4F-2BBA-434D-B408-7A0BE45E6AD2}" type="presOf" srcId="{DF9E8674-93D0-40A1-96DB-1741FAEBEB46}" destId="{F80555E7-CAFB-443E-9CB7-3651B0B0619E}" srcOrd="0" destOrd="4" presId="urn:microsoft.com/office/officeart/2005/8/layout/hList1"/>
    <dgm:cxn modelId="{B8D46653-F01B-4725-BD55-B3E1CE7C8DD0}" srcId="{223F5D2F-B310-4798-9356-AA2FFE4460B0}" destId="{DF9E8674-93D0-40A1-96DB-1741FAEBEB46}" srcOrd="2" destOrd="0" parTransId="{533368B6-00A6-4658-9C5E-D629B7A32C9F}" sibTransId="{4245A55F-C225-4A5A-BF9A-5730C8F972C1}"/>
    <dgm:cxn modelId="{83415B58-858C-4441-B9F7-B0D0E6914C3B}" type="presOf" srcId="{ACB56104-A857-4AE8-B6A8-5BC4F77A290B}" destId="{F80555E7-CAFB-443E-9CB7-3651B0B0619E}" srcOrd="0" destOrd="1" presId="urn:microsoft.com/office/officeart/2005/8/layout/hList1"/>
    <dgm:cxn modelId="{3928DC5A-52DE-47F2-9BFC-9808FDF1BCBA}" type="presOf" srcId="{DB9CE9EB-4B44-467A-80B4-C8A1C6A3FF94}" destId="{F80555E7-CAFB-443E-9CB7-3651B0B0619E}" srcOrd="0" destOrd="2" presId="urn:microsoft.com/office/officeart/2005/8/layout/hList1"/>
    <dgm:cxn modelId="{F35F9F85-06B8-495B-8768-2D5BD8CE53EB}" srcId="{02135463-A3B7-47E0-AD45-6F18848018D0}" destId="{38C5E94D-69FC-4DC8-8774-7034E7F4C50D}" srcOrd="2" destOrd="0" parTransId="{64CE1113-42E6-4FE8-99E2-5DD1671539E3}" sibTransId="{5D362F0F-8BCD-4743-A19A-09195BDCCB36}"/>
    <dgm:cxn modelId="{12AA3691-5760-4AD5-8384-A18912664BD0}" srcId="{38C5E94D-69FC-4DC8-8774-7034E7F4C50D}" destId="{3A6AFCD0-6326-4B6B-8F97-AB9A42338C31}" srcOrd="0" destOrd="0" parTransId="{65F170E1-4094-4691-A66A-30C4E914B28B}" sibTransId="{2C8BA349-8A87-4F66-B0F8-7F12C0079BD0}"/>
    <dgm:cxn modelId="{44EBBD93-2250-4B68-991E-9A82DC273FEA}" srcId="{02135463-A3B7-47E0-AD45-6F18848018D0}" destId="{2CF7207B-2805-4C2C-ABF8-2C56D05FA80B}" srcOrd="1" destOrd="0" parTransId="{581F6B1C-7820-4934-81D6-7F40A236DD90}" sibTransId="{AF164A5B-7771-440D-AD40-B0B6E076A3B5}"/>
    <dgm:cxn modelId="{8E7E7694-9C47-403D-A9D2-C13BE86A136A}" type="presOf" srcId="{4DBD3555-C9C5-480F-9483-69B6BE511919}" destId="{B244E81D-1275-40AB-A643-E0419FE4CDF0}" srcOrd="0" destOrd="2" presId="urn:microsoft.com/office/officeart/2005/8/layout/hList1"/>
    <dgm:cxn modelId="{3D1F279C-20C8-4D54-A083-63CAA8D5157E}" type="presOf" srcId="{CB6DEFF1-69D7-4A52-A033-C53C1F66E692}" destId="{B244E81D-1275-40AB-A643-E0419FE4CDF0}" srcOrd="0" destOrd="0" presId="urn:microsoft.com/office/officeart/2005/8/layout/hList1"/>
    <dgm:cxn modelId="{C37ACAB1-0C4F-42C9-828F-C24E85FCCD6C}" type="presOf" srcId="{7F467422-69E5-4E9C-BCF4-361D13B703A2}" destId="{F80555E7-CAFB-443E-9CB7-3651B0B0619E}" srcOrd="0" destOrd="3" presId="urn:microsoft.com/office/officeart/2005/8/layout/hList1"/>
    <dgm:cxn modelId="{780D98BF-FB18-4633-96CB-4F2CF7A1926A}" srcId="{223F5D2F-B310-4798-9356-AA2FFE4460B0}" destId="{7F467422-69E5-4E9C-BCF4-361D13B703A2}" srcOrd="1" destOrd="0" parTransId="{4607C48F-C8C0-4F57-BE81-AB4111075A23}" sibTransId="{8BA224A9-1645-4E7F-B477-F5CC85BB958E}"/>
    <dgm:cxn modelId="{AC84EEC4-6647-4B89-B96B-B5E58000E094}" type="presOf" srcId="{02135463-A3B7-47E0-AD45-6F18848018D0}" destId="{F457E057-728E-498D-B4F5-902DA6D0C8AE}" srcOrd="0" destOrd="0" presId="urn:microsoft.com/office/officeart/2005/8/layout/hList1"/>
    <dgm:cxn modelId="{9D09B3C8-C2C4-404F-8060-2959E5D6AD35}" srcId="{3D83B987-AB72-4817-95A4-3C2C7E85E497}" destId="{223F5D2F-B310-4798-9356-AA2FFE4460B0}" srcOrd="1" destOrd="0" parTransId="{104DA17D-9BC2-4F4B-87CF-7CED5E9E7CB5}" sibTransId="{A40B70AB-2896-480C-90F0-3FF43C7BC0FC}"/>
    <dgm:cxn modelId="{74FA4EC9-9114-46F4-8795-164FC9850615}" type="presOf" srcId="{33BC6169-C6F8-40C7-A0C4-BBB16BFBF029}" destId="{B244E81D-1275-40AB-A643-E0419FE4CDF0}" srcOrd="0" destOrd="7" presId="urn:microsoft.com/office/officeart/2005/8/layout/hList1"/>
    <dgm:cxn modelId="{8FACB3DB-A175-4BF3-966E-8FBEDA81199E}" type="presOf" srcId="{38C5E94D-69FC-4DC8-8774-7034E7F4C50D}" destId="{B244E81D-1275-40AB-A643-E0419FE4CDF0}" srcOrd="0" destOrd="4" presId="urn:microsoft.com/office/officeart/2005/8/layout/hList1"/>
    <dgm:cxn modelId="{CD13BDDD-4478-475A-B239-55E80D060C34}" srcId="{2CF7207B-2805-4C2C-ABF8-2C56D05FA80B}" destId="{4DBD3555-C9C5-480F-9483-69B6BE511919}" srcOrd="0" destOrd="0" parTransId="{34FFB854-5B88-45E7-A314-D51558EEA09B}" sibTransId="{FF15E2B6-E90C-4BC9-B137-F4DEFB88A4EF}"/>
    <dgm:cxn modelId="{0E2C47E5-B7FF-472F-B0E2-F708CACCC4EE}" srcId="{02135463-A3B7-47E0-AD45-6F18848018D0}" destId="{33BC6169-C6F8-40C7-A0C4-BBB16BFBF029}" srcOrd="3" destOrd="0" parTransId="{A8E25AAC-6E12-448C-B9CD-001FF1ECB533}" sibTransId="{72BC89E7-0456-45FB-9F5D-4691FE5A9146}"/>
    <dgm:cxn modelId="{8884B9F2-20C3-448C-8EF0-818869B79DE7}" srcId="{BD32EA9F-1CC9-45AC-BF44-174B4533D9BE}" destId="{ACB56104-A857-4AE8-B6A8-5BC4F77A290B}" srcOrd="0" destOrd="0" parTransId="{CC3B27B4-3CBD-498E-902D-4709DD1B902F}" sibTransId="{9C7DD548-610A-4B4E-A3A1-13E61BF546F1}"/>
    <dgm:cxn modelId="{0C9BBEF4-CDD6-4649-8A22-54DD52C13CF2}" type="presOf" srcId="{2D2E0CFF-C3A5-4991-9C3C-57B5C99ECEB0}" destId="{B244E81D-1275-40AB-A643-E0419FE4CDF0}" srcOrd="0" destOrd="6" presId="urn:microsoft.com/office/officeart/2005/8/layout/hList1"/>
    <dgm:cxn modelId="{26CC958A-5020-47D0-8A63-E111B525EB38}" type="presParOf" srcId="{ED1E6245-7911-4A3E-9868-202A0955D2C5}" destId="{5C7198F1-848E-43A5-BCE6-C16F382D715B}" srcOrd="0" destOrd="0" presId="urn:microsoft.com/office/officeart/2005/8/layout/hList1"/>
    <dgm:cxn modelId="{4F8A4011-6068-4B1C-A669-0225359F324E}" type="presParOf" srcId="{5C7198F1-848E-43A5-BCE6-C16F382D715B}" destId="{F457E057-728E-498D-B4F5-902DA6D0C8AE}" srcOrd="0" destOrd="0" presId="urn:microsoft.com/office/officeart/2005/8/layout/hList1"/>
    <dgm:cxn modelId="{E27A86E1-8C0B-46FA-A823-25E00D4360B7}" type="presParOf" srcId="{5C7198F1-848E-43A5-BCE6-C16F382D715B}" destId="{B244E81D-1275-40AB-A643-E0419FE4CDF0}" srcOrd="1" destOrd="0" presId="urn:microsoft.com/office/officeart/2005/8/layout/hList1"/>
    <dgm:cxn modelId="{C7959619-22EC-4C4B-A4C0-DD14CA6D4A1D}" type="presParOf" srcId="{ED1E6245-7911-4A3E-9868-202A0955D2C5}" destId="{940498EB-9743-4ADC-91DD-2B3189AF9BF4}" srcOrd="1" destOrd="0" presId="urn:microsoft.com/office/officeart/2005/8/layout/hList1"/>
    <dgm:cxn modelId="{AA4C5E25-2724-4371-B1F2-A15952826D4D}" type="presParOf" srcId="{ED1E6245-7911-4A3E-9868-202A0955D2C5}" destId="{75C42F96-4CAD-4F8D-9606-A54769ED9739}" srcOrd="2" destOrd="0" presId="urn:microsoft.com/office/officeart/2005/8/layout/hList1"/>
    <dgm:cxn modelId="{44DF12CB-3EE4-49B5-8A7A-819E1D471FCA}" type="presParOf" srcId="{75C42F96-4CAD-4F8D-9606-A54769ED9739}" destId="{11577781-B0B0-4371-AF49-F31EBCF78131}" srcOrd="0" destOrd="0" presId="urn:microsoft.com/office/officeart/2005/8/layout/hList1"/>
    <dgm:cxn modelId="{3DCCCA72-D454-4B36-9657-4B093F268F30}" type="presParOf" srcId="{75C42F96-4CAD-4F8D-9606-A54769ED9739}" destId="{F80555E7-CAFB-443E-9CB7-3651B0B0619E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3D83B987-AB72-4817-95A4-3C2C7E85E497}" type="doc">
      <dgm:prSet loTypeId="urn:microsoft.com/office/officeart/2005/8/layout/hList1" loCatId="list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02135463-A3B7-47E0-AD45-6F18848018D0}">
      <dgm:prSet/>
      <dgm:spPr/>
      <dgm:t>
        <a:bodyPr/>
        <a:lstStyle/>
        <a:p>
          <a:r>
            <a:rPr lang="en-US"/>
            <a:t>Benefits:</a:t>
          </a:r>
        </a:p>
      </dgm:t>
    </dgm:pt>
    <dgm:pt modelId="{67C45346-2D27-45E6-B11B-7C2E62E14DD8}" type="parTrans" cxnId="{74487B29-90E5-4D04-B47A-2748F9D3E3EC}">
      <dgm:prSet/>
      <dgm:spPr/>
      <dgm:t>
        <a:bodyPr/>
        <a:lstStyle/>
        <a:p>
          <a:endParaRPr lang="en-US"/>
        </a:p>
      </dgm:t>
    </dgm:pt>
    <dgm:pt modelId="{1E7F6872-FEB2-4874-B530-F68DA3CCDAA7}" type="sibTrans" cxnId="{74487B29-90E5-4D04-B47A-2748F9D3E3EC}">
      <dgm:prSet/>
      <dgm:spPr/>
      <dgm:t>
        <a:bodyPr/>
        <a:lstStyle/>
        <a:p>
          <a:endParaRPr lang="en-US"/>
        </a:p>
      </dgm:t>
    </dgm:pt>
    <dgm:pt modelId="{CB6DEFF1-69D7-4A52-A033-C53C1F66E692}">
      <dgm:prSet/>
      <dgm:spPr/>
      <dgm:t>
        <a:bodyPr/>
        <a:lstStyle/>
        <a:p>
          <a:r>
            <a:rPr lang="en-US" dirty="0"/>
            <a:t>Getting the Dataverse data to start flowing to the Azure Data Lake is a matter of clicks.</a:t>
          </a:r>
        </a:p>
      </dgm:t>
    </dgm:pt>
    <dgm:pt modelId="{AD951CE2-4E31-4CCF-8813-A5BB721D5DAD}" type="parTrans" cxnId="{CCEE5043-B5C7-4E94-BC7D-048009633DA9}">
      <dgm:prSet/>
      <dgm:spPr/>
      <dgm:t>
        <a:bodyPr/>
        <a:lstStyle/>
        <a:p>
          <a:endParaRPr lang="en-US"/>
        </a:p>
      </dgm:t>
    </dgm:pt>
    <dgm:pt modelId="{045E2190-63F4-4527-A4A8-2E90804BB0C4}" type="sibTrans" cxnId="{CCEE5043-B5C7-4E94-BC7D-048009633DA9}">
      <dgm:prSet/>
      <dgm:spPr/>
      <dgm:t>
        <a:bodyPr/>
        <a:lstStyle/>
        <a:p>
          <a:endParaRPr lang="en-US"/>
        </a:p>
      </dgm:t>
    </dgm:pt>
    <dgm:pt modelId="{223F5D2F-B310-4798-9356-AA2FFE4460B0}">
      <dgm:prSet/>
      <dgm:spPr/>
      <dgm:t>
        <a:bodyPr/>
        <a:lstStyle/>
        <a:p>
          <a:r>
            <a:rPr lang="en-US"/>
            <a:t>Considerations:</a:t>
          </a:r>
        </a:p>
      </dgm:t>
    </dgm:pt>
    <dgm:pt modelId="{104DA17D-9BC2-4F4B-87CF-7CED5E9E7CB5}" type="parTrans" cxnId="{9D09B3C8-C2C4-404F-8060-2959E5D6AD35}">
      <dgm:prSet/>
      <dgm:spPr/>
      <dgm:t>
        <a:bodyPr/>
        <a:lstStyle/>
        <a:p>
          <a:endParaRPr lang="en-US"/>
        </a:p>
      </dgm:t>
    </dgm:pt>
    <dgm:pt modelId="{A40B70AB-2896-480C-90F0-3FF43C7BC0FC}" type="sibTrans" cxnId="{9D09B3C8-C2C4-404F-8060-2959E5D6AD35}">
      <dgm:prSet/>
      <dgm:spPr/>
      <dgm:t>
        <a:bodyPr/>
        <a:lstStyle/>
        <a:p>
          <a:endParaRPr lang="en-US"/>
        </a:p>
      </dgm:t>
    </dgm:pt>
    <dgm:pt modelId="{BD32EA9F-1CC9-45AC-BF44-174B4533D9BE}">
      <dgm:prSet/>
      <dgm:spPr/>
      <dgm:t>
        <a:bodyPr/>
        <a:lstStyle/>
        <a:p>
          <a:r>
            <a:rPr lang="en-US" dirty="0"/>
            <a:t>Azure Data Lake and Azure Synapse Analytics are billed on an Azure subscription.</a:t>
          </a:r>
        </a:p>
      </dgm:t>
    </dgm:pt>
    <dgm:pt modelId="{B9E04E87-F6A6-4D3A-A39B-E9B42A17B70D}" type="parTrans" cxnId="{401D6528-B92A-4F12-951F-80AE0A61F6F8}">
      <dgm:prSet/>
      <dgm:spPr/>
      <dgm:t>
        <a:bodyPr/>
        <a:lstStyle/>
        <a:p>
          <a:endParaRPr lang="en-US"/>
        </a:p>
      </dgm:t>
    </dgm:pt>
    <dgm:pt modelId="{A02F131B-B167-4414-98F2-9AF73B49F53F}" type="sibTrans" cxnId="{401D6528-B92A-4F12-951F-80AE0A61F6F8}">
      <dgm:prSet/>
      <dgm:spPr/>
      <dgm:t>
        <a:bodyPr/>
        <a:lstStyle/>
        <a:p>
          <a:endParaRPr lang="en-US"/>
        </a:p>
      </dgm:t>
    </dgm:pt>
    <dgm:pt modelId="{FE55E613-1453-4BE3-AB8A-E69AF4643E8B}">
      <dgm:prSet/>
      <dgm:spPr/>
      <dgm:t>
        <a:bodyPr/>
        <a:lstStyle/>
        <a:p>
          <a:r>
            <a:rPr lang="en-US" dirty="0"/>
            <a:t>Comes with a serverless SQL pool endpoint you can query with T-SQL.</a:t>
          </a:r>
        </a:p>
      </dgm:t>
    </dgm:pt>
    <dgm:pt modelId="{9115CE06-115E-4503-B8AE-AC96B8326848}" type="parTrans" cxnId="{A4701278-A0C3-4F61-ABB9-3FC67B67FD18}">
      <dgm:prSet/>
      <dgm:spPr/>
      <dgm:t>
        <a:bodyPr/>
        <a:lstStyle/>
        <a:p>
          <a:endParaRPr lang="en-US"/>
        </a:p>
      </dgm:t>
    </dgm:pt>
    <dgm:pt modelId="{F96A3C84-8833-4E2A-8DD2-54B884A5FA60}" type="sibTrans" cxnId="{A4701278-A0C3-4F61-ABB9-3FC67B67FD18}">
      <dgm:prSet/>
      <dgm:spPr/>
      <dgm:t>
        <a:bodyPr/>
        <a:lstStyle/>
        <a:p>
          <a:endParaRPr lang="en-US"/>
        </a:p>
      </dgm:t>
    </dgm:pt>
    <dgm:pt modelId="{BAA0A4CD-33B9-4265-BD9A-2E7FDA148A42}">
      <dgm:prSet/>
      <dgm:spPr/>
      <dgm:t>
        <a:bodyPr/>
        <a:lstStyle/>
        <a:p>
          <a:r>
            <a:rPr lang="en-US" dirty="0"/>
            <a:t>Works as a data warehouse </a:t>
          </a:r>
        </a:p>
      </dgm:t>
    </dgm:pt>
    <dgm:pt modelId="{3659064C-7705-4504-A1A7-F46AF5459266}" type="parTrans" cxnId="{35E895C0-1C78-4C5B-B92C-A5F3CD64FA42}">
      <dgm:prSet/>
      <dgm:spPr/>
      <dgm:t>
        <a:bodyPr/>
        <a:lstStyle/>
        <a:p>
          <a:endParaRPr lang="en-US"/>
        </a:p>
      </dgm:t>
    </dgm:pt>
    <dgm:pt modelId="{244DA223-C8A1-4396-BFDE-A53F7D4357A9}" type="sibTrans" cxnId="{35E895C0-1C78-4C5B-B92C-A5F3CD64FA42}">
      <dgm:prSet/>
      <dgm:spPr/>
      <dgm:t>
        <a:bodyPr/>
        <a:lstStyle/>
        <a:p>
          <a:endParaRPr lang="en-US"/>
        </a:p>
      </dgm:t>
    </dgm:pt>
    <dgm:pt modelId="{799A08CA-B555-405D-A0A8-D0A7B8AD9727}">
      <dgm:prSet/>
      <dgm:spPr/>
      <dgm:t>
        <a:bodyPr/>
        <a:lstStyle/>
        <a:p>
          <a:r>
            <a:rPr lang="en-US" dirty="0"/>
            <a:t>Large volumes and complex query support in Synapse for additional data support and enrichment.</a:t>
          </a:r>
        </a:p>
      </dgm:t>
    </dgm:pt>
    <dgm:pt modelId="{36BF1303-D938-4608-88B4-078FD440C99C}" type="parTrans" cxnId="{14AD0384-BD82-4E68-BEED-37C2D16F9AA0}">
      <dgm:prSet/>
      <dgm:spPr/>
      <dgm:t>
        <a:bodyPr/>
        <a:lstStyle/>
        <a:p>
          <a:endParaRPr lang="en-US"/>
        </a:p>
      </dgm:t>
    </dgm:pt>
    <dgm:pt modelId="{7EAF2EDA-8D5E-49D7-9BAC-F14F26A884FB}" type="sibTrans" cxnId="{14AD0384-BD82-4E68-BEED-37C2D16F9AA0}">
      <dgm:prSet/>
      <dgm:spPr/>
      <dgm:t>
        <a:bodyPr/>
        <a:lstStyle/>
        <a:p>
          <a:endParaRPr lang="en-US"/>
        </a:p>
      </dgm:t>
    </dgm:pt>
    <dgm:pt modelId="{AF2856C2-C6DC-443F-9D20-980E028929A3}">
      <dgm:prSet/>
      <dgm:spPr/>
      <dgm:t>
        <a:bodyPr/>
        <a:lstStyle/>
        <a:p>
          <a:r>
            <a:rPr lang="en-US" dirty="0"/>
            <a:t>Once the data is out of Dataverse, the configured security model is lost (need to add Row Level Security).</a:t>
          </a:r>
        </a:p>
      </dgm:t>
    </dgm:pt>
    <dgm:pt modelId="{7D6AE38E-AD28-49A0-9750-C380AE49981A}" type="parTrans" cxnId="{4D0F8074-B9F2-42FB-A473-12F185DC02F9}">
      <dgm:prSet/>
      <dgm:spPr/>
      <dgm:t>
        <a:bodyPr/>
        <a:lstStyle/>
        <a:p>
          <a:endParaRPr lang="en-US"/>
        </a:p>
      </dgm:t>
    </dgm:pt>
    <dgm:pt modelId="{EE106477-56A6-4A04-B09A-47778C886E8B}" type="sibTrans" cxnId="{4D0F8074-B9F2-42FB-A473-12F185DC02F9}">
      <dgm:prSet/>
      <dgm:spPr/>
      <dgm:t>
        <a:bodyPr/>
        <a:lstStyle/>
        <a:p>
          <a:endParaRPr lang="en-US"/>
        </a:p>
      </dgm:t>
    </dgm:pt>
    <dgm:pt modelId="{0BA8BC8E-27BC-47EB-BC6C-278F78F09D6A}">
      <dgm:prSet/>
      <dgm:spPr/>
      <dgm:t>
        <a:bodyPr/>
        <a:lstStyle/>
        <a:p>
          <a:r>
            <a:rPr lang="en-US" dirty="0"/>
            <a:t>If the customer hits Read/Write contention, there is a private preview for enabling an hourly snapshot for reading and other enhancements in the planning stage.</a:t>
          </a:r>
        </a:p>
      </dgm:t>
    </dgm:pt>
    <dgm:pt modelId="{F93C2199-6D28-4B40-92FA-AFF3677FBC5B}" type="parTrans" cxnId="{F7882C3E-A0F4-4ADF-9B0C-0D475503BF34}">
      <dgm:prSet/>
      <dgm:spPr/>
      <dgm:t>
        <a:bodyPr/>
        <a:lstStyle/>
        <a:p>
          <a:endParaRPr lang="en-US"/>
        </a:p>
      </dgm:t>
    </dgm:pt>
    <dgm:pt modelId="{F8C227B6-DD18-4CE7-B3DD-E3BDEF4154FE}" type="sibTrans" cxnId="{F7882C3E-A0F4-4ADF-9B0C-0D475503BF34}">
      <dgm:prSet/>
      <dgm:spPr/>
      <dgm:t>
        <a:bodyPr/>
        <a:lstStyle/>
        <a:p>
          <a:endParaRPr lang="en-US"/>
        </a:p>
      </dgm:t>
    </dgm:pt>
    <dgm:pt modelId="{A20D3E36-9D4E-4C92-A9B4-1D9AA5C107C6}">
      <dgm:prSet/>
      <dgm:spPr/>
      <dgm:t>
        <a:bodyPr/>
        <a:lstStyle/>
        <a:p>
          <a:r>
            <a:rPr lang="en-US" dirty="0"/>
            <a:t>Date-Time is in UTC format</a:t>
          </a:r>
        </a:p>
      </dgm:t>
    </dgm:pt>
    <dgm:pt modelId="{8B8088FB-1AF8-401B-B62D-1A22D95C35EC}" type="parTrans" cxnId="{85A4AA34-AFC4-45AB-A497-557A79B5D52F}">
      <dgm:prSet/>
      <dgm:spPr/>
      <dgm:t>
        <a:bodyPr/>
        <a:lstStyle/>
        <a:p>
          <a:endParaRPr lang="en-US"/>
        </a:p>
      </dgm:t>
    </dgm:pt>
    <dgm:pt modelId="{387A653B-A846-4FE4-A930-DA025E18061E}" type="sibTrans" cxnId="{85A4AA34-AFC4-45AB-A497-557A79B5D52F}">
      <dgm:prSet/>
      <dgm:spPr/>
      <dgm:t>
        <a:bodyPr/>
        <a:lstStyle/>
        <a:p>
          <a:endParaRPr lang="en-US"/>
        </a:p>
      </dgm:t>
    </dgm:pt>
    <dgm:pt modelId="{ED1E6245-7911-4A3E-9868-202A0955D2C5}" type="pres">
      <dgm:prSet presAssocID="{3D83B987-AB72-4817-95A4-3C2C7E85E497}" presName="Name0" presStyleCnt="0">
        <dgm:presLayoutVars>
          <dgm:dir/>
          <dgm:animLvl val="lvl"/>
          <dgm:resizeHandles val="exact"/>
        </dgm:presLayoutVars>
      </dgm:prSet>
      <dgm:spPr/>
    </dgm:pt>
    <dgm:pt modelId="{5C7198F1-848E-43A5-BCE6-C16F382D715B}" type="pres">
      <dgm:prSet presAssocID="{02135463-A3B7-47E0-AD45-6F18848018D0}" presName="composite" presStyleCnt="0"/>
      <dgm:spPr/>
    </dgm:pt>
    <dgm:pt modelId="{F457E057-728E-498D-B4F5-902DA6D0C8AE}" type="pres">
      <dgm:prSet presAssocID="{02135463-A3B7-47E0-AD45-6F18848018D0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B244E81D-1275-40AB-A643-E0419FE4CDF0}" type="pres">
      <dgm:prSet presAssocID="{02135463-A3B7-47E0-AD45-6F18848018D0}" presName="desTx" presStyleLbl="alignAccFollowNode1" presStyleIdx="0" presStyleCnt="2">
        <dgm:presLayoutVars>
          <dgm:bulletEnabled val="1"/>
        </dgm:presLayoutVars>
      </dgm:prSet>
      <dgm:spPr/>
    </dgm:pt>
    <dgm:pt modelId="{940498EB-9743-4ADC-91DD-2B3189AF9BF4}" type="pres">
      <dgm:prSet presAssocID="{1E7F6872-FEB2-4874-B530-F68DA3CCDAA7}" presName="space" presStyleCnt="0"/>
      <dgm:spPr/>
    </dgm:pt>
    <dgm:pt modelId="{75C42F96-4CAD-4F8D-9606-A54769ED9739}" type="pres">
      <dgm:prSet presAssocID="{223F5D2F-B310-4798-9356-AA2FFE4460B0}" presName="composite" presStyleCnt="0"/>
      <dgm:spPr/>
    </dgm:pt>
    <dgm:pt modelId="{11577781-B0B0-4371-AF49-F31EBCF78131}" type="pres">
      <dgm:prSet presAssocID="{223F5D2F-B310-4798-9356-AA2FFE4460B0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F80555E7-CAFB-443E-9CB7-3651B0B0619E}" type="pres">
      <dgm:prSet presAssocID="{223F5D2F-B310-4798-9356-AA2FFE4460B0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EF45F312-502E-444E-A818-0429EC79ACD4}" type="presOf" srcId="{AF2856C2-C6DC-443F-9D20-980E028929A3}" destId="{F80555E7-CAFB-443E-9CB7-3651B0B0619E}" srcOrd="0" destOrd="2" presId="urn:microsoft.com/office/officeart/2005/8/layout/hList1"/>
    <dgm:cxn modelId="{B71DCE25-5DFC-468C-B0E2-005C4E64D710}" type="presOf" srcId="{3D83B987-AB72-4817-95A4-3C2C7E85E497}" destId="{ED1E6245-7911-4A3E-9868-202A0955D2C5}" srcOrd="0" destOrd="0" presId="urn:microsoft.com/office/officeart/2005/8/layout/hList1"/>
    <dgm:cxn modelId="{401D6528-B92A-4F12-951F-80AE0A61F6F8}" srcId="{223F5D2F-B310-4798-9356-AA2FFE4460B0}" destId="{BD32EA9F-1CC9-45AC-BF44-174B4533D9BE}" srcOrd="0" destOrd="0" parTransId="{B9E04E87-F6A6-4D3A-A39B-E9B42A17B70D}" sibTransId="{A02F131B-B167-4414-98F2-9AF73B49F53F}"/>
    <dgm:cxn modelId="{74487B29-90E5-4D04-B47A-2748F9D3E3EC}" srcId="{3D83B987-AB72-4817-95A4-3C2C7E85E497}" destId="{02135463-A3B7-47E0-AD45-6F18848018D0}" srcOrd="0" destOrd="0" parTransId="{67C45346-2D27-45E6-B11B-7C2E62E14DD8}" sibTransId="{1E7F6872-FEB2-4874-B530-F68DA3CCDAA7}"/>
    <dgm:cxn modelId="{4616662F-C1B7-4D7E-8584-47D413295139}" type="presOf" srcId="{223F5D2F-B310-4798-9356-AA2FFE4460B0}" destId="{11577781-B0B0-4371-AF49-F31EBCF78131}" srcOrd="0" destOrd="0" presId="urn:microsoft.com/office/officeart/2005/8/layout/hList1"/>
    <dgm:cxn modelId="{85A4AA34-AFC4-45AB-A497-557A79B5D52F}" srcId="{223F5D2F-B310-4798-9356-AA2FFE4460B0}" destId="{A20D3E36-9D4E-4C92-A9B4-1D9AA5C107C6}" srcOrd="1" destOrd="0" parTransId="{8B8088FB-1AF8-401B-B62D-1A22D95C35EC}" sibTransId="{387A653B-A846-4FE4-A930-DA025E18061E}"/>
    <dgm:cxn modelId="{F7882C3E-A0F4-4ADF-9B0C-0D475503BF34}" srcId="{223F5D2F-B310-4798-9356-AA2FFE4460B0}" destId="{0BA8BC8E-27BC-47EB-BC6C-278F78F09D6A}" srcOrd="3" destOrd="0" parTransId="{F93C2199-6D28-4B40-92FA-AFF3677FBC5B}" sibTransId="{F8C227B6-DD18-4CE7-B3DD-E3BDEF4154FE}"/>
    <dgm:cxn modelId="{CCEE5043-B5C7-4E94-BC7D-048009633DA9}" srcId="{02135463-A3B7-47E0-AD45-6F18848018D0}" destId="{CB6DEFF1-69D7-4A52-A033-C53C1F66E692}" srcOrd="0" destOrd="0" parTransId="{AD951CE2-4E31-4CCF-8813-A5BB721D5DAD}" sibTransId="{045E2190-63F4-4527-A4A8-2E90804BB0C4}"/>
    <dgm:cxn modelId="{DA1CEC66-16AC-4B90-B6A7-414FA803BCD4}" type="presOf" srcId="{BD32EA9F-1CC9-45AC-BF44-174B4533D9BE}" destId="{F80555E7-CAFB-443E-9CB7-3651B0B0619E}" srcOrd="0" destOrd="0" presId="urn:microsoft.com/office/officeart/2005/8/layout/hList1"/>
    <dgm:cxn modelId="{FEC2264D-4720-49C8-B7CF-E64172B168D8}" type="presOf" srcId="{BAA0A4CD-33B9-4265-BD9A-2E7FDA148A42}" destId="{B244E81D-1275-40AB-A643-E0419FE4CDF0}" srcOrd="0" destOrd="2" presId="urn:microsoft.com/office/officeart/2005/8/layout/hList1"/>
    <dgm:cxn modelId="{4D0F8074-B9F2-42FB-A473-12F185DC02F9}" srcId="{223F5D2F-B310-4798-9356-AA2FFE4460B0}" destId="{AF2856C2-C6DC-443F-9D20-980E028929A3}" srcOrd="2" destOrd="0" parTransId="{7D6AE38E-AD28-49A0-9750-C380AE49981A}" sibTransId="{EE106477-56A6-4A04-B09A-47778C886E8B}"/>
    <dgm:cxn modelId="{A4701278-A0C3-4F61-ABB9-3FC67B67FD18}" srcId="{02135463-A3B7-47E0-AD45-6F18848018D0}" destId="{FE55E613-1453-4BE3-AB8A-E69AF4643E8B}" srcOrd="1" destOrd="0" parTransId="{9115CE06-115E-4503-B8AE-AC96B8326848}" sibTransId="{F96A3C84-8833-4E2A-8DD2-54B884A5FA60}"/>
    <dgm:cxn modelId="{14AD0384-BD82-4E68-BEED-37C2D16F9AA0}" srcId="{02135463-A3B7-47E0-AD45-6F18848018D0}" destId="{799A08CA-B555-405D-A0A8-D0A7B8AD9727}" srcOrd="3" destOrd="0" parTransId="{36BF1303-D938-4608-88B4-078FD440C99C}" sibTransId="{7EAF2EDA-8D5E-49D7-9BAC-F14F26A884FB}"/>
    <dgm:cxn modelId="{3D1F279C-20C8-4D54-A083-63CAA8D5157E}" type="presOf" srcId="{CB6DEFF1-69D7-4A52-A033-C53C1F66E692}" destId="{B244E81D-1275-40AB-A643-E0419FE4CDF0}" srcOrd="0" destOrd="0" presId="urn:microsoft.com/office/officeart/2005/8/layout/hList1"/>
    <dgm:cxn modelId="{35E895C0-1C78-4C5B-B92C-A5F3CD64FA42}" srcId="{02135463-A3B7-47E0-AD45-6F18848018D0}" destId="{BAA0A4CD-33B9-4265-BD9A-2E7FDA148A42}" srcOrd="2" destOrd="0" parTransId="{3659064C-7705-4504-A1A7-F46AF5459266}" sibTransId="{244DA223-C8A1-4396-BFDE-A53F7D4357A9}"/>
    <dgm:cxn modelId="{AC84EEC4-6647-4B89-B96B-B5E58000E094}" type="presOf" srcId="{02135463-A3B7-47E0-AD45-6F18848018D0}" destId="{F457E057-728E-498D-B4F5-902DA6D0C8AE}" srcOrd="0" destOrd="0" presId="urn:microsoft.com/office/officeart/2005/8/layout/hList1"/>
    <dgm:cxn modelId="{9D09B3C8-C2C4-404F-8060-2959E5D6AD35}" srcId="{3D83B987-AB72-4817-95A4-3C2C7E85E497}" destId="{223F5D2F-B310-4798-9356-AA2FFE4460B0}" srcOrd="1" destOrd="0" parTransId="{104DA17D-9BC2-4F4B-87CF-7CED5E9E7CB5}" sibTransId="{A40B70AB-2896-480C-90F0-3FF43C7BC0FC}"/>
    <dgm:cxn modelId="{E79E9ED0-D261-490C-A8BC-F8845B1CAE7E}" type="presOf" srcId="{799A08CA-B555-405D-A0A8-D0A7B8AD9727}" destId="{B244E81D-1275-40AB-A643-E0419FE4CDF0}" srcOrd="0" destOrd="3" presId="urn:microsoft.com/office/officeart/2005/8/layout/hList1"/>
    <dgm:cxn modelId="{B73934FC-C277-4B4C-87F5-B22353ABFDD2}" type="presOf" srcId="{A20D3E36-9D4E-4C92-A9B4-1D9AA5C107C6}" destId="{F80555E7-CAFB-443E-9CB7-3651B0B0619E}" srcOrd="0" destOrd="1" presId="urn:microsoft.com/office/officeart/2005/8/layout/hList1"/>
    <dgm:cxn modelId="{6E1DD9FC-FF96-455F-8340-30793355F7BF}" type="presOf" srcId="{FE55E613-1453-4BE3-AB8A-E69AF4643E8B}" destId="{B244E81D-1275-40AB-A643-E0419FE4CDF0}" srcOrd="0" destOrd="1" presId="urn:microsoft.com/office/officeart/2005/8/layout/hList1"/>
    <dgm:cxn modelId="{475087FE-C567-420B-9BA3-8B29D81CD274}" type="presOf" srcId="{0BA8BC8E-27BC-47EB-BC6C-278F78F09D6A}" destId="{F80555E7-CAFB-443E-9CB7-3651B0B0619E}" srcOrd="0" destOrd="3" presId="urn:microsoft.com/office/officeart/2005/8/layout/hList1"/>
    <dgm:cxn modelId="{26CC958A-5020-47D0-8A63-E111B525EB38}" type="presParOf" srcId="{ED1E6245-7911-4A3E-9868-202A0955D2C5}" destId="{5C7198F1-848E-43A5-BCE6-C16F382D715B}" srcOrd="0" destOrd="0" presId="urn:microsoft.com/office/officeart/2005/8/layout/hList1"/>
    <dgm:cxn modelId="{4F8A4011-6068-4B1C-A669-0225359F324E}" type="presParOf" srcId="{5C7198F1-848E-43A5-BCE6-C16F382D715B}" destId="{F457E057-728E-498D-B4F5-902DA6D0C8AE}" srcOrd="0" destOrd="0" presId="urn:microsoft.com/office/officeart/2005/8/layout/hList1"/>
    <dgm:cxn modelId="{E27A86E1-8C0B-46FA-A823-25E00D4360B7}" type="presParOf" srcId="{5C7198F1-848E-43A5-BCE6-C16F382D715B}" destId="{B244E81D-1275-40AB-A643-E0419FE4CDF0}" srcOrd="1" destOrd="0" presId="urn:microsoft.com/office/officeart/2005/8/layout/hList1"/>
    <dgm:cxn modelId="{C7959619-22EC-4C4B-A4C0-DD14CA6D4A1D}" type="presParOf" srcId="{ED1E6245-7911-4A3E-9868-202A0955D2C5}" destId="{940498EB-9743-4ADC-91DD-2B3189AF9BF4}" srcOrd="1" destOrd="0" presId="urn:microsoft.com/office/officeart/2005/8/layout/hList1"/>
    <dgm:cxn modelId="{AA4C5E25-2724-4371-B1F2-A15952826D4D}" type="presParOf" srcId="{ED1E6245-7911-4A3E-9868-202A0955D2C5}" destId="{75C42F96-4CAD-4F8D-9606-A54769ED9739}" srcOrd="2" destOrd="0" presId="urn:microsoft.com/office/officeart/2005/8/layout/hList1"/>
    <dgm:cxn modelId="{44DF12CB-3EE4-49B5-8A7A-819E1D471FCA}" type="presParOf" srcId="{75C42F96-4CAD-4F8D-9606-A54769ED9739}" destId="{11577781-B0B0-4371-AF49-F31EBCF78131}" srcOrd="0" destOrd="0" presId="urn:microsoft.com/office/officeart/2005/8/layout/hList1"/>
    <dgm:cxn modelId="{3DCCCA72-D454-4B36-9657-4B093F268F30}" type="presParOf" srcId="{75C42F96-4CAD-4F8D-9606-A54769ED9739}" destId="{F80555E7-CAFB-443E-9CB7-3651B0B0619E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1CF21A-4AE1-48BB-8797-CD0A485D42D3}">
      <dsp:nvSpPr>
        <dsp:cNvPr id="0" name=""/>
        <dsp:cNvSpPr/>
      </dsp:nvSpPr>
      <dsp:spPr>
        <a:xfrm>
          <a:off x="0" y="349847"/>
          <a:ext cx="7018866" cy="16443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44742" tIns="374904" rIns="544742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Add a 360º overview for users / managers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Dataverse data – Without 50K row limits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External data – Combine without lift-and-shift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Built-in Artificial Intelligence over your data</a:t>
          </a:r>
        </a:p>
      </dsp:txBody>
      <dsp:txXfrm>
        <a:off x="0" y="349847"/>
        <a:ext cx="7018866" cy="1644300"/>
      </dsp:txXfrm>
    </dsp:sp>
    <dsp:sp modelId="{502AFF02-4623-4A95-B257-31495EBE9DC7}">
      <dsp:nvSpPr>
        <dsp:cNvPr id="0" name=""/>
        <dsp:cNvSpPr/>
      </dsp:nvSpPr>
      <dsp:spPr>
        <a:xfrm>
          <a:off x="350943" y="84167"/>
          <a:ext cx="4913206" cy="531360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5707" tIns="0" rIns="185707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spc="-49" dirty="0">
              <a:ln w="3175">
                <a:noFill/>
              </a:ln>
              <a:gradFill flip="none" rotWithShape="1">
                <a:gsLst>
                  <a:gs pos="0">
                    <a:srgbClr val="50E6FF"/>
                  </a:gs>
                  <a:gs pos="100000">
                    <a:srgbClr val="0078D4"/>
                  </a:gs>
                </a:gsLst>
                <a:lin ang="18900000" scaled="1"/>
                <a:tileRect/>
              </a:gra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 Semibold"/>
              <a:ea typeface="+mn-ea"/>
              <a:cs typeface="Segoe UI" pitchFamily="34" charset="0"/>
            </a:rPr>
            <a:t>Expand the usability and value of your apps</a:t>
          </a:r>
        </a:p>
      </dsp:txBody>
      <dsp:txXfrm>
        <a:off x="376882" y="110106"/>
        <a:ext cx="4861328" cy="479482"/>
      </dsp:txXfrm>
    </dsp:sp>
    <dsp:sp modelId="{3F7A1910-0AA1-402A-93F9-941D6603D06B}">
      <dsp:nvSpPr>
        <dsp:cNvPr id="0" name=""/>
        <dsp:cNvSpPr/>
      </dsp:nvSpPr>
      <dsp:spPr>
        <a:xfrm>
          <a:off x="0" y="2357027"/>
          <a:ext cx="7018866" cy="76545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44742" tIns="374904" rIns="544742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360º View from within an individual record</a:t>
          </a:r>
        </a:p>
      </dsp:txBody>
      <dsp:txXfrm>
        <a:off x="0" y="2357027"/>
        <a:ext cx="7018866" cy="765450"/>
      </dsp:txXfrm>
    </dsp:sp>
    <dsp:sp modelId="{25472EB6-6F37-4876-A355-1CE2E776EAB4}">
      <dsp:nvSpPr>
        <dsp:cNvPr id="0" name=""/>
        <dsp:cNvSpPr/>
      </dsp:nvSpPr>
      <dsp:spPr>
        <a:xfrm>
          <a:off x="350943" y="2091347"/>
          <a:ext cx="4913206" cy="531360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5707" tIns="0" rIns="185707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spc="-49" dirty="0">
              <a:ln w="3175">
                <a:noFill/>
              </a:ln>
              <a:gradFill flip="none" rotWithShape="1">
                <a:gsLst>
                  <a:gs pos="0">
                    <a:srgbClr val="50E6FF"/>
                  </a:gs>
                  <a:gs pos="100000">
                    <a:srgbClr val="0078D4"/>
                  </a:gs>
                </a:gsLst>
                <a:lin ang="18900000" scaled="1"/>
                <a:tileRect/>
              </a:gra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 Semibold"/>
              <a:ea typeface="+mn-ea"/>
              <a:cs typeface="Segoe UI" pitchFamily="34" charset="0"/>
            </a:rPr>
            <a:t>Contextual Reports</a:t>
          </a:r>
        </a:p>
      </dsp:txBody>
      <dsp:txXfrm>
        <a:off x="376882" y="2117286"/>
        <a:ext cx="4861328" cy="479482"/>
      </dsp:txXfrm>
    </dsp:sp>
    <dsp:sp modelId="{AE063AFC-74EE-4267-B1CA-F287991EA16F}">
      <dsp:nvSpPr>
        <dsp:cNvPr id="0" name=""/>
        <dsp:cNvSpPr/>
      </dsp:nvSpPr>
      <dsp:spPr>
        <a:xfrm>
          <a:off x="0" y="3485357"/>
          <a:ext cx="7018866" cy="13041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44742" tIns="374904" rIns="544742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Increase speed and completeness of adoption 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Power BI is the best way to expose the value of the data in your app to Business Decision Makers</a:t>
          </a:r>
        </a:p>
      </dsp:txBody>
      <dsp:txXfrm>
        <a:off x="0" y="3485357"/>
        <a:ext cx="7018866" cy="1304100"/>
      </dsp:txXfrm>
    </dsp:sp>
    <dsp:sp modelId="{DFA28DB1-368A-4DBB-9170-7B7324BF2792}">
      <dsp:nvSpPr>
        <dsp:cNvPr id="0" name=""/>
        <dsp:cNvSpPr/>
      </dsp:nvSpPr>
      <dsp:spPr>
        <a:xfrm>
          <a:off x="350943" y="3219677"/>
          <a:ext cx="4913206" cy="531360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5707" tIns="0" rIns="185707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spc="-49" dirty="0">
              <a:ln w="3175">
                <a:noFill/>
              </a:ln>
              <a:gradFill flip="none" rotWithShape="1">
                <a:gsLst>
                  <a:gs pos="0">
                    <a:srgbClr val="50E6FF"/>
                  </a:gs>
                  <a:gs pos="100000">
                    <a:srgbClr val="0078D4"/>
                  </a:gs>
                </a:gsLst>
                <a:lin ang="18900000" scaled="1"/>
                <a:tileRect/>
              </a:gra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 Semibold"/>
              <a:ea typeface="+mn-ea"/>
              <a:cs typeface="Segoe UI" pitchFamily="34" charset="0"/>
            </a:rPr>
            <a:t>Finally – The real benefit:</a:t>
          </a:r>
        </a:p>
      </dsp:txBody>
      <dsp:txXfrm>
        <a:off x="376882" y="3245616"/>
        <a:ext cx="4861328" cy="47948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672B13-CAD5-4450-B70F-139416E8DF9E}">
      <dsp:nvSpPr>
        <dsp:cNvPr id="0" name=""/>
        <dsp:cNvSpPr/>
      </dsp:nvSpPr>
      <dsp:spPr>
        <a:xfrm>
          <a:off x="0" y="279117"/>
          <a:ext cx="10515600" cy="105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6127" tIns="291592" rIns="816127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Run-time query for current data – real-time-</a:t>
          </a:r>
          <a:r>
            <a:rPr lang="en-US" sz="1400" kern="1200" dirty="0" err="1"/>
            <a:t>ish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Individual user’s own data (security model applies)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Best for targeted datasets &lt;20K rows returned</a:t>
          </a:r>
        </a:p>
      </dsp:txBody>
      <dsp:txXfrm>
        <a:off x="0" y="279117"/>
        <a:ext cx="10515600" cy="1058400"/>
      </dsp:txXfrm>
    </dsp:sp>
    <dsp:sp modelId="{FD2B0668-7B51-4673-B7F9-24386A9B7757}">
      <dsp:nvSpPr>
        <dsp:cNvPr id="0" name=""/>
        <dsp:cNvSpPr/>
      </dsp:nvSpPr>
      <dsp:spPr>
        <a:xfrm>
          <a:off x="525780" y="72477"/>
          <a:ext cx="7360920" cy="4132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DirectQuery using Dataverse Connector</a:t>
          </a:r>
        </a:p>
      </dsp:txBody>
      <dsp:txXfrm>
        <a:off x="545955" y="92652"/>
        <a:ext cx="7320570" cy="372930"/>
      </dsp:txXfrm>
    </dsp:sp>
    <dsp:sp modelId="{75A242C3-5E9E-44C1-B987-BD8143272D60}">
      <dsp:nvSpPr>
        <dsp:cNvPr id="0" name=""/>
        <dsp:cNvSpPr/>
      </dsp:nvSpPr>
      <dsp:spPr>
        <a:xfrm>
          <a:off x="0" y="1619757"/>
          <a:ext cx="10515600" cy="105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6127" tIns="291592" rIns="816127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Dramatically Faster rendering/responsiveness of reports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Scheduled refreshes of medium-sized datasets &lt;100K rows returned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Incremental refresh is possible if carefully managed</a:t>
          </a:r>
        </a:p>
      </dsp:txBody>
      <dsp:txXfrm>
        <a:off x="0" y="1619757"/>
        <a:ext cx="10515600" cy="1058400"/>
      </dsp:txXfrm>
    </dsp:sp>
    <dsp:sp modelId="{8E5BE7CD-DB44-4EDA-8CFE-BED878330F05}">
      <dsp:nvSpPr>
        <dsp:cNvPr id="0" name=""/>
        <dsp:cNvSpPr/>
      </dsp:nvSpPr>
      <dsp:spPr>
        <a:xfrm>
          <a:off x="525780" y="1413118"/>
          <a:ext cx="7360920" cy="4132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Import Mode using Dataverse Connector</a:t>
          </a:r>
        </a:p>
      </dsp:txBody>
      <dsp:txXfrm>
        <a:off x="545955" y="1433293"/>
        <a:ext cx="7320570" cy="372930"/>
      </dsp:txXfrm>
    </dsp:sp>
    <dsp:sp modelId="{C35471D0-08FE-45BC-BB8A-9A80DB42B865}">
      <dsp:nvSpPr>
        <dsp:cNvPr id="0" name=""/>
        <dsp:cNvSpPr/>
      </dsp:nvSpPr>
      <dsp:spPr>
        <a:xfrm>
          <a:off x="0" y="2960397"/>
          <a:ext cx="10515600" cy="8158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6127" tIns="291592" rIns="816127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Power Query ETL into a SQL database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Combine with other sources to create a rich Data Source for Reporting</a:t>
          </a:r>
        </a:p>
      </dsp:txBody>
      <dsp:txXfrm>
        <a:off x="0" y="2960397"/>
        <a:ext cx="10515600" cy="815850"/>
      </dsp:txXfrm>
    </dsp:sp>
    <dsp:sp modelId="{3D761407-BF84-4537-9C82-4FEB0F548C38}">
      <dsp:nvSpPr>
        <dsp:cNvPr id="0" name=""/>
        <dsp:cNvSpPr/>
      </dsp:nvSpPr>
      <dsp:spPr>
        <a:xfrm>
          <a:off x="525780" y="2753757"/>
          <a:ext cx="7360920" cy="4132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Power BI DataMart (preview)</a:t>
          </a:r>
        </a:p>
      </dsp:txBody>
      <dsp:txXfrm>
        <a:off x="545955" y="2773932"/>
        <a:ext cx="7320570" cy="372930"/>
      </dsp:txXfrm>
    </dsp:sp>
    <dsp:sp modelId="{0CBEE028-BB21-45C4-A174-3FEB36FE1A7F}">
      <dsp:nvSpPr>
        <dsp:cNvPr id="0" name=""/>
        <dsp:cNvSpPr/>
      </dsp:nvSpPr>
      <dsp:spPr>
        <a:xfrm>
          <a:off x="0" y="4058488"/>
          <a:ext cx="10515600" cy="105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6127" tIns="291592" rIns="816127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Larger and even Enterprise-Scale data source for reporting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Enrichment through Machine Learning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Integration with Data Warehouse	</a:t>
          </a:r>
        </a:p>
      </dsp:txBody>
      <dsp:txXfrm>
        <a:off x="0" y="4058488"/>
        <a:ext cx="10515600" cy="1058400"/>
      </dsp:txXfrm>
    </dsp:sp>
    <dsp:sp modelId="{DE9B6C1E-EE0D-4B6B-BB4A-402B30D017CE}">
      <dsp:nvSpPr>
        <dsp:cNvPr id="0" name=""/>
        <dsp:cNvSpPr/>
      </dsp:nvSpPr>
      <dsp:spPr>
        <a:xfrm>
          <a:off x="525780" y="3851847"/>
          <a:ext cx="7360920" cy="4132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Azure Synapse Link for Dataverse</a:t>
          </a:r>
        </a:p>
      </dsp:txBody>
      <dsp:txXfrm>
        <a:off x="545955" y="3872022"/>
        <a:ext cx="7320570" cy="37293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672B13-CAD5-4450-B70F-139416E8DF9E}">
      <dsp:nvSpPr>
        <dsp:cNvPr id="0" name=""/>
        <dsp:cNvSpPr/>
      </dsp:nvSpPr>
      <dsp:spPr>
        <a:xfrm>
          <a:off x="0" y="301761"/>
          <a:ext cx="8343899" cy="1360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579" tIns="374904" rIns="647579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Run-time query for current data – near-real-time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Individual user’s own data (security model applies)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Best for targeted datasets &lt;20K rows returned</a:t>
          </a:r>
        </a:p>
      </dsp:txBody>
      <dsp:txXfrm>
        <a:off x="0" y="301761"/>
        <a:ext cx="8343899" cy="1360800"/>
      </dsp:txXfrm>
    </dsp:sp>
    <dsp:sp modelId="{FD2B0668-7B51-4673-B7F9-24386A9B7757}">
      <dsp:nvSpPr>
        <dsp:cNvPr id="0" name=""/>
        <dsp:cNvSpPr/>
      </dsp:nvSpPr>
      <dsp:spPr>
        <a:xfrm>
          <a:off x="417194" y="18040"/>
          <a:ext cx="5840729" cy="5313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0766" tIns="0" rIns="220766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DirectQuery using Dataverse Connector</a:t>
          </a:r>
        </a:p>
      </dsp:txBody>
      <dsp:txXfrm>
        <a:off x="443133" y="43979"/>
        <a:ext cx="5788851" cy="47948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672B13-CAD5-4450-B70F-139416E8DF9E}">
      <dsp:nvSpPr>
        <dsp:cNvPr id="0" name=""/>
        <dsp:cNvSpPr/>
      </dsp:nvSpPr>
      <dsp:spPr>
        <a:xfrm>
          <a:off x="0" y="301761"/>
          <a:ext cx="8343899" cy="1360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579" tIns="374904" rIns="647579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Dramatically Faster rendering/responsiveness of reports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Scheduled refreshes of medium-sized datasets &lt;100K rows returned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Incremental refresh is possible if carefully managed</a:t>
          </a:r>
        </a:p>
      </dsp:txBody>
      <dsp:txXfrm>
        <a:off x="0" y="301761"/>
        <a:ext cx="8343899" cy="1360800"/>
      </dsp:txXfrm>
    </dsp:sp>
    <dsp:sp modelId="{FD2B0668-7B51-4673-B7F9-24386A9B7757}">
      <dsp:nvSpPr>
        <dsp:cNvPr id="0" name=""/>
        <dsp:cNvSpPr/>
      </dsp:nvSpPr>
      <dsp:spPr>
        <a:xfrm>
          <a:off x="417194" y="18040"/>
          <a:ext cx="5840729" cy="5313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0766" tIns="0" rIns="220766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Import Mode using Dataverse Connector</a:t>
          </a:r>
        </a:p>
      </dsp:txBody>
      <dsp:txXfrm>
        <a:off x="443133" y="43979"/>
        <a:ext cx="5788851" cy="47948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672B13-CAD5-4450-B70F-139416E8DF9E}">
      <dsp:nvSpPr>
        <dsp:cNvPr id="0" name=""/>
        <dsp:cNvSpPr/>
      </dsp:nvSpPr>
      <dsp:spPr>
        <a:xfrm>
          <a:off x="0" y="301761"/>
          <a:ext cx="8343899" cy="1360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579" tIns="374904" rIns="647579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Larger datasets from Dataverse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Enrichment through Machine Learning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Integration with Data Warehouses	</a:t>
          </a:r>
        </a:p>
      </dsp:txBody>
      <dsp:txXfrm>
        <a:off x="0" y="301761"/>
        <a:ext cx="8343899" cy="1360800"/>
      </dsp:txXfrm>
    </dsp:sp>
    <dsp:sp modelId="{FD2B0668-7B51-4673-B7F9-24386A9B7757}">
      <dsp:nvSpPr>
        <dsp:cNvPr id="0" name=""/>
        <dsp:cNvSpPr/>
      </dsp:nvSpPr>
      <dsp:spPr>
        <a:xfrm>
          <a:off x="417194" y="18040"/>
          <a:ext cx="5840729" cy="5313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0766" tIns="0" rIns="220766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Azure Synapse Link for Dataverse</a:t>
          </a:r>
        </a:p>
      </dsp:txBody>
      <dsp:txXfrm>
        <a:off x="443133" y="43979"/>
        <a:ext cx="5788851" cy="47948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81CD36-1D85-4CB3-9474-EB1E3470008F}">
      <dsp:nvSpPr>
        <dsp:cNvPr id="0" name=""/>
        <dsp:cNvSpPr/>
      </dsp:nvSpPr>
      <dsp:spPr>
        <a:xfrm>
          <a:off x="3286" y="20190"/>
          <a:ext cx="3203971" cy="4320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60960" rIns="106680" bIns="6096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/>
            <a:t>1) Dataverse + DirectQuery</a:t>
          </a:r>
        </a:p>
      </dsp:txBody>
      <dsp:txXfrm>
        <a:off x="3286" y="20190"/>
        <a:ext cx="3203971" cy="432000"/>
      </dsp:txXfrm>
    </dsp:sp>
    <dsp:sp modelId="{8C8B45F4-0ED7-4F35-A64A-C5A32AC65BE1}">
      <dsp:nvSpPr>
        <dsp:cNvPr id="0" name=""/>
        <dsp:cNvSpPr/>
      </dsp:nvSpPr>
      <dsp:spPr>
        <a:xfrm>
          <a:off x="3286" y="452190"/>
          <a:ext cx="3203971" cy="156465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106680" bIns="12001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Run-time query for current data – real-time-</a:t>
          </a:r>
          <a:r>
            <a:rPr lang="en-US" sz="1500" kern="1200" dirty="0" err="1"/>
            <a:t>ish</a:t>
          </a:r>
          <a:endParaRPr lang="en-U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Individual user’s own data (security model applies)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Best for targeted datasets &lt;20K rows returned</a:t>
          </a:r>
        </a:p>
      </dsp:txBody>
      <dsp:txXfrm>
        <a:off x="3286" y="452190"/>
        <a:ext cx="3203971" cy="1564650"/>
      </dsp:txXfrm>
    </dsp:sp>
    <dsp:sp modelId="{6F619012-9C46-4D2F-B968-21EC0B8D8731}">
      <dsp:nvSpPr>
        <dsp:cNvPr id="0" name=""/>
        <dsp:cNvSpPr/>
      </dsp:nvSpPr>
      <dsp:spPr>
        <a:xfrm>
          <a:off x="3655814" y="20190"/>
          <a:ext cx="3203971" cy="4320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60960" rIns="106680" bIns="6096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/>
            <a:t>2) Dataverse + Import Mode</a:t>
          </a:r>
        </a:p>
      </dsp:txBody>
      <dsp:txXfrm>
        <a:off x="3655814" y="20190"/>
        <a:ext cx="3203971" cy="432000"/>
      </dsp:txXfrm>
    </dsp:sp>
    <dsp:sp modelId="{B36357D7-D7E6-4AE8-8154-747BCFF20697}">
      <dsp:nvSpPr>
        <dsp:cNvPr id="0" name=""/>
        <dsp:cNvSpPr/>
      </dsp:nvSpPr>
      <dsp:spPr>
        <a:xfrm>
          <a:off x="3655814" y="452190"/>
          <a:ext cx="3203971" cy="156465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106680" bIns="12001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Faster rendering/responsiveness of reports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Scheduled refreshes of medium-sized datasets &lt;100K rows returned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Incremental refresh is possible if carefully managed</a:t>
          </a:r>
        </a:p>
      </dsp:txBody>
      <dsp:txXfrm>
        <a:off x="3655814" y="452190"/>
        <a:ext cx="3203971" cy="1564650"/>
      </dsp:txXfrm>
    </dsp:sp>
    <dsp:sp modelId="{6E1024CD-4B72-46B2-B23A-04CBC7985B1D}">
      <dsp:nvSpPr>
        <dsp:cNvPr id="0" name=""/>
        <dsp:cNvSpPr/>
      </dsp:nvSpPr>
      <dsp:spPr>
        <a:xfrm>
          <a:off x="7308342" y="20190"/>
          <a:ext cx="3203971" cy="4320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60960" rIns="106680" bIns="6096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/>
            <a:t>3) Azure Synapse Link for Dataverse</a:t>
          </a:r>
        </a:p>
      </dsp:txBody>
      <dsp:txXfrm>
        <a:off x="7308342" y="20190"/>
        <a:ext cx="3203971" cy="432000"/>
      </dsp:txXfrm>
    </dsp:sp>
    <dsp:sp modelId="{82414EED-6585-4458-9B2A-2A52ACE23B70}">
      <dsp:nvSpPr>
        <dsp:cNvPr id="0" name=""/>
        <dsp:cNvSpPr/>
      </dsp:nvSpPr>
      <dsp:spPr>
        <a:xfrm>
          <a:off x="7308342" y="452190"/>
          <a:ext cx="3203971" cy="156465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106680" bIns="12001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Larger Dataverse datasets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Enrichment through Machine Learning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Integration with Data Warehouse	</a:t>
          </a:r>
        </a:p>
      </dsp:txBody>
      <dsp:txXfrm>
        <a:off x="7308342" y="452190"/>
        <a:ext cx="3203971" cy="156465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57E057-728E-498D-B4F5-902DA6D0C8AE}">
      <dsp:nvSpPr>
        <dsp:cNvPr id="0" name=""/>
        <dsp:cNvSpPr/>
      </dsp:nvSpPr>
      <dsp:spPr>
        <a:xfrm>
          <a:off x="51" y="137754"/>
          <a:ext cx="4913783" cy="633600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6464" tIns="89408" rIns="156464" bIns="89408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Benefits:</a:t>
          </a:r>
        </a:p>
      </dsp:txBody>
      <dsp:txXfrm>
        <a:off x="51" y="137754"/>
        <a:ext cx="4913783" cy="633600"/>
      </dsp:txXfrm>
    </dsp:sp>
    <dsp:sp modelId="{B244E81D-1275-40AB-A643-E0419FE4CDF0}">
      <dsp:nvSpPr>
        <dsp:cNvPr id="0" name=""/>
        <dsp:cNvSpPr/>
      </dsp:nvSpPr>
      <dsp:spPr>
        <a:xfrm>
          <a:off x="51" y="771354"/>
          <a:ext cx="4913783" cy="3442230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348" tIns="117348" rIns="156464" bIns="176022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/>
            <a:t>Available directly in Power BI (and Excel in a future release).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b="1" kern="1200" dirty="0"/>
            <a:t>DirectQuery</a:t>
          </a:r>
          <a:r>
            <a:rPr lang="en-US" sz="2200" kern="1200" dirty="0"/>
            <a:t> support</a:t>
          </a:r>
        </a:p>
        <a:p>
          <a:pPr marL="457200" lvl="2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Real-time</a:t>
          </a:r>
        </a:p>
        <a:p>
          <a:pPr marL="457200" lvl="2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User security context is applied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b="1" kern="1200" dirty="0"/>
            <a:t>Import</a:t>
          </a:r>
          <a:r>
            <a:rPr lang="en-US" sz="2200" kern="1200" dirty="0"/>
            <a:t> Mode Support</a:t>
          </a:r>
        </a:p>
        <a:p>
          <a:pPr marL="457200" lvl="2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Highly responsive user interactions</a:t>
          </a:r>
        </a:p>
        <a:p>
          <a:pPr marL="457200" lvl="2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Lowered complexity of query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Dataverse SQL support</a:t>
          </a:r>
        </a:p>
      </dsp:txBody>
      <dsp:txXfrm>
        <a:off x="51" y="771354"/>
        <a:ext cx="4913783" cy="3442230"/>
      </dsp:txXfrm>
    </dsp:sp>
    <dsp:sp modelId="{11577781-B0B0-4371-AF49-F31EBCF78131}">
      <dsp:nvSpPr>
        <dsp:cNvPr id="0" name=""/>
        <dsp:cNvSpPr/>
      </dsp:nvSpPr>
      <dsp:spPr>
        <a:xfrm>
          <a:off x="5601764" y="137754"/>
          <a:ext cx="4913783" cy="633600"/>
        </a:xfrm>
        <a:prstGeom prst="rect">
          <a:avLst/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6464" tIns="89408" rIns="156464" bIns="89408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Considerations:</a:t>
          </a:r>
        </a:p>
      </dsp:txBody>
      <dsp:txXfrm>
        <a:off x="5601764" y="137754"/>
        <a:ext cx="4913783" cy="633600"/>
      </dsp:txXfrm>
    </dsp:sp>
    <dsp:sp modelId="{F80555E7-CAFB-443E-9CB7-3651B0B0619E}">
      <dsp:nvSpPr>
        <dsp:cNvPr id="0" name=""/>
        <dsp:cNvSpPr/>
      </dsp:nvSpPr>
      <dsp:spPr>
        <a:xfrm>
          <a:off x="5601764" y="771354"/>
          <a:ext cx="4913783" cy="3442230"/>
        </a:xfrm>
        <a:prstGeom prst="rect">
          <a:avLst/>
        </a:prstGeom>
        <a:solidFill>
          <a:schemeClr val="accent5">
            <a:tint val="40000"/>
            <a:alpha val="90000"/>
            <a:hueOff val="-6739762"/>
            <a:satOff val="-22832"/>
            <a:lumOff val="-2928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-6739762"/>
              <a:satOff val="-22832"/>
              <a:lumOff val="-2928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348" tIns="117348" rIns="156464" bIns="176022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/>
            <a:t>TDS endpoint limits apply</a:t>
          </a:r>
        </a:p>
        <a:p>
          <a:pPr marL="457200" lvl="2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80-MB maximum for query results</a:t>
          </a:r>
        </a:p>
        <a:p>
          <a:pPr marL="457200" lvl="2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/>
            <a:t>Unsupported datatypes and tables (image, file, multi-choice, audit, etc.)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Dates are formatted as UTC.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Plug-ins registered on the </a:t>
          </a:r>
          <a:r>
            <a:rPr lang="en-US" sz="2200" kern="1200" dirty="0" err="1"/>
            <a:t>RetrieveMultipleRequest</a:t>
          </a:r>
          <a:r>
            <a:rPr lang="en-US" sz="2200" kern="1200" dirty="0"/>
            <a:t> or </a:t>
          </a:r>
          <a:r>
            <a:rPr lang="en-US" sz="2200" kern="1200" dirty="0" err="1"/>
            <a:t>RetrieveRequest</a:t>
          </a:r>
          <a:r>
            <a:rPr lang="en-US" sz="2200" kern="1200" dirty="0"/>
            <a:t> messages are not triggered</a:t>
          </a:r>
        </a:p>
      </dsp:txBody>
      <dsp:txXfrm>
        <a:off x="5601764" y="771354"/>
        <a:ext cx="4913783" cy="344223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57E057-728E-498D-B4F5-902DA6D0C8AE}">
      <dsp:nvSpPr>
        <dsp:cNvPr id="0" name=""/>
        <dsp:cNvSpPr/>
      </dsp:nvSpPr>
      <dsp:spPr>
        <a:xfrm>
          <a:off x="51" y="344753"/>
          <a:ext cx="4913783" cy="547200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5128" tIns="77216" rIns="135128" bIns="77216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Benefits:</a:t>
          </a:r>
        </a:p>
      </dsp:txBody>
      <dsp:txXfrm>
        <a:off x="51" y="344753"/>
        <a:ext cx="4913783" cy="547200"/>
      </dsp:txXfrm>
    </dsp:sp>
    <dsp:sp modelId="{B244E81D-1275-40AB-A643-E0419FE4CDF0}">
      <dsp:nvSpPr>
        <dsp:cNvPr id="0" name=""/>
        <dsp:cNvSpPr/>
      </dsp:nvSpPr>
      <dsp:spPr>
        <a:xfrm>
          <a:off x="51" y="891953"/>
          <a:ext cx="4913783" cy="3114631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346" tIns="101346" rIns="135128" bIns="152019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Getting the Dataverse data to start flowing to the Azure Data Lake is a matter of clicks.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Comes with a serverless SQL pool endpoint you can query with T-SQL.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Works as a data warehouse 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Large volumes and complex query support in Synapse for additional data support and enrichment.</a:t>
          </a:r>
        </a:p>
      </dsp:txBody>
      <dsp:txXfrm>
        <a:off x="51" y="891953"/>
        <a:ext cx="4913783" cy="3114631"/>
      </dsp:txXfrm>
    </dsp:sp>
    <dsp:sp modelId="{11577781-B0B0-4371-AF49-F31EBCF78131}">
      <dsp:nvSpPr>
        <dsp:cNvPr id="0" name=""/>
        <dsp:cNvSpPr/>
      </dsp:nvSpPr>
      <dsp:spPr>
        <a:xfrm>
          <a:off x="5601764" y="344753"/>
          <a:ext cx="4913783" cy="547200"/>
        </a:xfrm>
        <a:prstGeom prst="rect">
          <a:avLst/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5128" tIns="77216" rIns="135128" bIns="77216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Considerations:</a:t>
          </a:r>
        </a:p>
      </dsp:txBody>
      <dsp:txXfrm>
        <a:off x="5601764" y="344753"/>
        <a:ext cx="4913783" cy="547200"/>
      </dsp:txXfrm>
    </dsp:sp>
    <dsp:sp modelId="{F80555E7-CAFB-443E-9CB7-3651B0B0619E}">
      <dsp:nvSpPr>
        <dsp:cNvPr id="0" name=""/>
        <dsp:cNvSpPr/>
      </dsp:nvSpPr>
      <dsp:spPr>
        <a:xfrm>
          <a:off x="5601764" y="891953"/>
          <a:ext cx="4913783" cy="3114631"/>
        </a:xfrm>
        <a:prstGeom prst="rect">
          <a:avLst/>
        </a:prstGeom>
        <a:solidFill>
          <a:schemeClr val="accent5">
            <a:tint val="40000"/>
            <a:alpha val="90000"/>
            <a:hueOff val="-6739762"/>
            <a:satOff val="-22832"/>
            <a:lumOff val="-2928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-6739762"/>
              <a:satOff val="-22832"/>
              <a:lumOff val="-2928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346" tIns="101346" rIns="135128" bIns="152019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Azure Data Lake and Azure Synapse Analytics are billed on an Azure subscription.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Date-Time is in UTC format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Once the data is out of Dataverse, the configured security model is lost (need to add Row Level Security).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If the customer hits Read/Write contention, there is a private preview for enabling an hourly snapshot for reading and other enhancements in the planning stage.</a:t>
          </a:r>
        </a:p>
      </dsp:txBody>
      <dsp:txXfrm>
        <a:off x="5601764" y="891953"/>
        <a:ext cx="4913783" cy="311463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F9EC6-89FF-47E1-8594-1A32E3B45134}" type="datetime8">
              <a:rPr lang="en-US" smtClean="0">
                <a:latin typeface="Segoe UI" pitchFamily="34" charset="0"/>
              </a:rPr>
              <a:t>12/6/2022 11:32 AM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7T14:05:35.811"/>
    </inkml:context>
    <inkml:brush xml:id="br0">
      <inkml:brushProperty name="width" value="0.35" units="cm"/>
      <inkml:brushProperty name="height" value="0.35" units="cm"/>
      <inkml:brushProperty name="color" value="#E71224"/>
      <inkml:brushProperty name="ignorePressure" value="1"/>
    </inkml:brush>
  </inkml:definitions>
  <inkml:trace contextRef="#ctx0" brushRef="#br0">0 18,'2'-1,"1"-1,-1 0,0 0,1 2,-1-2,1 1,0 0,-1 0,1 0,-1 1,1-1,2 0,38-1,-34 1,5 2,-1 0,1 0,-1 1,0 1,1 0,23 9,76 42,-80-37,542 314,-514-293,182 113,27 27,894 658,-30 55,603 589,-87 53,-1206-1115,462 428,-130-125,370 355,-985-917,90 87,-14-39,-63-58,-127-109,-31-29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7T14:05:35.812"/>
    </inkml:context>
    <inkml:brush xml:id="br0">
      <inkml:brushProperty name="width" value="0.35" units="cm"/>
      <inkml:brushProperty name="height" value="0.35" units="cm"/>
      <inkml:brushProperty name="color" value="#E71224"/>
      <inkml:brushProperty name="ignorePressure" value="1"/>
    </inkml:brush>
  </inkml:definitions>
  <inkml:trace contextRef="#ctx0" brushRef="#br0">5277 0,'-192'436,"103"-219,-186 390,-17 5,289-607,-649 1305,27-126,-136 294,-305 989,698-1409,-155 723,378-1260,-87 344,188-657,35-147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7T14:05:35.813"/>
    </inkml:context>
    <inkml:brush xml:id="br0">
      <inkml:brushProperty name="width" value="0.35" units="cm"/>
      <inkml:brushProperty name="height" value="0.35" units="cm"/>
      <inkml:brushProperty name="color" value="#E71224"/>
      <inkml:brushProperty name="ignorePressure" value="1"/>
    </inkml:brush>
  </inkml:definitions>
  <inkml:trace contextRef="#ctx0" brushRef="#br0">0 0,'0'0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6T19:06:42.774"/>
    </inkml:context>
    <inkml:brush xml:id="br0">
      <inkml:brushProperty name="width" value="0.35" units="cm"/>
      <inkml:brushProperty name="height" value="0.35" units="cm"/>
      <inkml:brushProperty name="color" value="#FFC114"/>
      <inkml:brushProperty name="ignorePressure" value="1"/>
    </inkml:brush>
  </inkml:definitions>
  <inkml:trace contextRef="#ctx0" brushRef="#br0">0 3025,'13'5,"8"3,0-1,0-1,1-1,34 4,-53-9,0 0,1 0,-1 0,1-1,-1 0,0 1,1-1,-1-1,0 1,6-3,1-3,18-13,-12 7,326-209,-256 170,339-206,1376-852,-1321 813,49-31,-12-14,-346 219,-16-10,-109 84,-40 43,-1-1,0 1,-1-1,0 0,5-10,-9 16,1-1,-1 1,1 0,-1 0,1-1,-1 1,0 0,0-1,0 1,0-1,0 1,0 0,0-1,0 1,0 0,0-1,-1 1,1 0,-1-1,1 1,-1 0,1 0,-1 0,0-1,0 1,1 0,-1 0,0 0,-2-2,0 2,1-1,0 1,-1 0,1 0,-1 0,1 0,-1 0,0 1,1-1,-1 1,0-1,0 1,-3 0,-9 2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6T19:06:43.654"/>
    </inkml:context>
    <inkml:brush xml:id="br0">
      <inkml:brushProperty name="width" value="0.35" units="cm"/>
      <inkml:brushProperty name="height" value="0.35" units="cm"/>
      <inkml:brushProperty name="color" value="#FFC114"/>
      <inkml:brushProperty name="ignorePressure" value="1"/>
    </inkml:brush>
  </inkml:definitions>
  <inkml:trace contextRef="#ctx0" brushRef="#br0">1 1,'1'0,"0"0,0 0,0 0,0 1,1-1,-1 1,0-1,0 0,0 1,1 1,5 1,15 9,0 1,-1 1,36 31,51 59,-74-69,2-1,0-2,44 30,-37-37,78 36,55 8,-81-33,89 41,-3 9,-5 7,-4 8,237 181,76 127,-20 26,-115-103,223 146,-459-397,4-6,3-4,166 70,-170-94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6T19:06:44.624"/>
    </inkml:context>
    <inkml:brush xml:id="br0">
      <inkml:brushProperty name="width" value="0.35" units="cm"/>
      <inkml:brushProperty name="height" value="0.35" units="cm"/>
      <inkml:brushProperty name="color" value="#FFC114"/>
      <inkml:brushProperty name="ignorePressure" value="1"/>
    </inkml:brush>
  </inkml:definitions>
  <inkml:trace contextRef="#ctx0" brushRef="#br0">4896 0,'-3'2,"-225"132,103-58,-903 601,455-236,76-58,-10-14,-444 243,855-552,-316 186,232-140,152-89,-104 65,114-69,-1 1,2 1,0 1,-21 25,19-14,11-8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6T19:06:45.548"/>
    </inkml:context>
    <inkml:brush xml:id="br0">
      <inkml:brushProperty name="width" value="0.35" units="cm"/>
      <inkml:brushProperty name="height" value="0.35" units="cm"/>
      <inkml:brushProperty name="color" value="#FFC114"/>
      <inkml:brushProperty name="ignorePressure" value="1"/>
    </inkml:brush>
  </inkml:definitions>
  <inkml:trace contextRef="#ctx0" brushRef="#br0">5588 2404,'-5'0,"-95"-10,-1-4,2-4,-193-63,-279-143,429 164,-249-98,-128-56,87 5,12-21,354 193,-709-368,302 163,78 45,-10 30,223 105,-31-11,207 71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7T13:59:13.957"/>
    </inkml:context>
    <inkml:brush xml:id="br0">
      <inkml:brushProperty name="width" value="0.35" units="cm"/>
      <inkml:brushProperty name="height" value="0.35" units="cm"/>
      <inkml:brushProperty name="color" value="#FFB900"/>
      <inkml:brushProperty name="ignorePressure" value="1"/>
    </inkml:brush>
  </inkml:definitions>
  <inkml:trace contextRef="#ctx0" brushRef="#br0">276 2774,'0'-4,"1"0,0 0,-1 0,2 0,-1 0,0 1,1-1,-1 1,5-6,-2 0,155-273,5-11,48-135,-19 37,28-88,-201 438,1 0,37-49,9-17,28-55,-74 122,-18 32,0 0,1 1,0 0,0 0,1 0,10-12,8-7,0-1,-2 0,-1-2,28-55,-41 70,-1 0,5-18,9-19,-18 51,0 7,-1 7,0 53,-1-23,1 1,3-1,16 81,1-53,3 0,3-1,3-2,3-1,43 66,-11-22,25 38,320 451,-59-88,-246-343,-12-19,69 133,-143-250,11 19,14 27,-44-80,0 0,1 0,-1 1,0-1,0 0,1 1,-1-1,0 0,0 1,0-1,1 0,-1 1,0-1,0 1,0-1,0 0,0 1,0-1,0 1,0-1,0 0,0 1,0-1,0 1,0-1,0 0,0 1,0-1,-1 1,1-1,0 0,0 1,0-1,-1 0,1 1,0-1,0 0,-1 1,1-1,0 0,-1 0,0 1,-1-1,0 0,0 0,0 0,0 0,0-1,-1 1,1-1,-4-1,-64-25,-112-60,114 52,-160-79,-514-244,715 345,-24-8,-76-46,-494-297,442 274,84 36,-90-49,117 69,-169-110,76 42,-4 19,49 27,109 50,12 3,18 0,-18 3,465-8,-311 9,1579 0,-1708-2,-1 0,0-2,1-1,-1-2,-1 0,1-2,28-12,-11 0,0-1,-2-2,60-42,10-3,-71 44,-42 24,-1 0,0-1,1 1,-1 0,1-1,-1 1,0 0,1 0,-1-1,1 1,-1 0,1 0,-1 0,1-1,-1 1,1 0,-1 0,1 0,-1 0,1 0,-1 0,1 0,-1 0,1 0,-1 1,1-1,0 0,-4 13,-17 16,-55 85,50-72,-49 61,-50 30,-157 131,243-232,-2-1,-1-3,-2-1,0-2,-2-2,-1-2,-59 19,32-17,-93 17,-113 21,124-14,90-26,35-10,-1 1,1 1,1 1,1 2,0 1,1 1,0 2,2 0,0 2,2 0,0 2,2 1,1 0,0 1,-27 52,38-63,0-1,-19 21,19-23,-1 0,1 1,-14 26,19-31,-1 0,1 0,-2-1,1 0,-1 0,0 0,-8 6,-52 39,52-42,5-4,-1-1,1 0,-1 0,0-1,0-1,-17 4,11-2,-28 10,-97 44,126-53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6CE63F-9E7F-4C04-9D0D-FCA25A8E9E86}" type="datetime8">
              <a:rPr lang="en-US" smtClean="0"/>
              <a:t>12/6/2022 11:29 AM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21E5A7B-BB8D-4368-A182-109669521632}" type="datetime8">
              <a:rPr lang="en-US" smtClean="0"/>
              <a:t>12/6/2022 11:29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56270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66294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12/6/2022 11:29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2075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12/6/2022 11:29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95159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21E5A7B-BB8D-4368-A182-109669521632}" type="datetime8">
              <a:rPr lang="en-US" smtClean="0"/>
              <a:t>12/6/2022 11:29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87094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
Poll Title: Do not modify the notes in this section to avoid tampering with the Poll Everywhere activity.
More info at polleverywhere.com/support
What questions do you have about Using Power BI with Dynamics 365 CE/Dataverse ?
https://www.polleverywhere.com/discourses/hXs17Z57wGtMOpHtlh1Q2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12/6/2022 11:29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FCC5B8-1230-DA26-BA9B-FB5BE7B80902}"/>
              </a:ext>
            </a:extLst>
          </p:cNvPr>
          <p:cNvSpPr txBox="1"/>
          <p:nvPr/>
        </p:nvSpPr>
        <p:spPr>
          <a:xfrm>
            <a:off x="0" y="0"/>
            <a:ext cx="3810000" cy="1270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1358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12/6/2022 11:29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50244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
Poll Title: Do not modify the notes in this section to avoid tampering with the Poll Everywhere activity.
More info at polleverywhere.com/support
Rank these app's usage within your org/customers:
https://www.polleverywhere.com/ranking_polls/Zd3Fd9GvleOuEYoSNzbBU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12/6/2022 11:29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3C7E5C-BFC5-C325-434E-47BA9554BC26}"/>
              </a:ext>
            </a:extLst>
          </p:cNvPr>
          <p:cNvSpPr txBox="1"/>
          <p:nvPr/>
        </p:nvSpPr>
        <p:spPr>
          <a:xfrm>
            <a:off x="0" y="0"/>
            <a:ext cx="3810000" cy="1270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3465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7472" marR="0" indent="-347472" algn="l" fontAlgn="t">
              <a:lnSpc>
                <a:spcPct val="105000"/>
              </a:lnSpc>
              <a:spcBef>
                <a:spcPts val="0"/>
              </a:spcBef>
              <a:spcAft>
                <a:spcPts val="0"/>
              </a:spcAft>
            </a:pPr>
            <a:endParaRPr lang="en-US" sz="1200" b="1" i="0" u="none" strike="noStrike" dirty="0">
              <a:effectLst/>
              <a:latin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9974EB-5D2D-43B0-A5E9-7EE5560FB8B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2642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
Poll Title: Do not modify the notes in this section to avoid tampering with the Poll Everywhere activity.
More info at polleverywhere.com/support
What is you and/or team's confidence level with building Power BI reports over Dataverse/Dynamics 365CE data?
https://www.polleverywhere.com/multiple_choice_polls/X1QqQyZ0Z0asgspHSclaj?state=opened&amp;flow=Default&amp;onscreen=persist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12/6/2022 11:29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B3F194-D82F-05F4-7E8E-F9A79097EAF4}"/>
              </a:ext>
            </a:extLst>
          </p:cNvPr>
          <p:cNvSpPr txBox="1"/>
          <p:nvPr/>
        </p:nvSpPr>
        <p:spPr>
          <a:xfrm>
            <a:off x="0" y="0"/>
            <a:ext cx="3810000" cy="1270000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3797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66294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12/6/2022 11:29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1402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66294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12/6/2022 11:29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7824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72B6C5-CB1C-4580-B783-F52C3A24EC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EA2D04-8822-4939-8678-E87128C01A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0784E0-149B-4A20-AF49-DAB34D82F1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84890-85D2-4D7B-8EF5-15A9C1DB8F42}" type="datetimeFigureOut">
              <a:rPr lang="en-US" smtClean="0"/>
              <a:t>12/6/2022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4102A2-D8B5-40FC-B3A0-440C9F6A18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1747D3-05CB-4063-9C63-669EF4795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2497573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8E48C9-C3C9-4FC0-860A-301E87F7F8E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9338DD-EBE5-49FC-B51E-A668AE82A8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C9492E-B7AB-4BE0-9DFC-3AEAD2BF38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64DA5-CD3D-4590-A511-FCD3BC7A793E}" type="datetimeFigureOut">
              <a:rPr lang="en-US" smtClean="0"/>
              <a:t>12/6/2022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D69972-F155-4669-87F1-9F98DD0849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53B5AE-FDC2-483E-8A0A-980675EF7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0562605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6375"/>
            <a:ext cx="10515600" cy="1114313"/>
          </a:xfr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kern="1200" cap="all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082455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creensh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10198-B250-44FD-9AC7-BA0E6E23B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212264" cy="553998"/>
          </a:xfrm>
        </p:spPr>
        <p:txBody>
          <a:bodyPr/>
          <a:lstStyle>
            <a:lvl1pPr>
              <a:def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6F25D0DC-756F-45C2-A98F-05B75941978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8263" y="1477400"/>
            <a:ext cx="3856737" cy="4243016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111676F-0A7B-49C1-8A96-1063E1813997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5137933" y="1477400"/>
            <a:ext cx="6125221" cy="4035002"/>
          </a:xfrm>
          <a:prstGeom prst="roundRect">
            <a:avLst>
              <a:gd name="adj" fmla="val 0"/>
            </a:avLst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381000">
            <a:solidFill>
              <a:schemeClr val="tx1"/>
            </a:solidFill>
          </a:ln>
          <a:effectLst>
            <a:outerShdw blurRad="254000" dist="292100" dir="2700000" sx="101000" sy="101000" algn="ctr" rotWithShape="0">
              <a:srgbClr val="000000">
                <a:alpha val="15000"/>
              </a:srgbClr>
            </a:outerShdw>
          </a:effectLst>
        </p:spPr>
        <p:txBody>
          <a:bodyPr tIns="2377440"/>
          <a:lstStyle>
            <a:lvl1pPr marL="0" indent="0">
              <a:defRPr lang="en-US" sz="1400" b="1" kern="1200" spc="0" baseline="0" dirty="0">
                <a:solidFill>
                  <a:srgbClr val="000000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marL="228600" marR="0" lvl="0" indent="-22860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  <a:p>
            <a:pPr marL="228600" marR="0" lvl="0" indent="-22860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456752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 graphic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3948684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1" kern="1200" cap="none" spc="-50" baseline="0" dirty="0">
                <a:ln w="3175"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36630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2DE97-5F35-4963-AC7A-96FEB9806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390567"/>
            <a:ext cx="4411662" cy="984885"/>
          </a:xfrm>
        </p:spPr>
        <p:txBody>
          <a:bodyPr anchor="ctr"/>
          <a:lstStyle>
            <a:lvl1pPr>
              <a:defRPr sz="32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640858B-298E-456E-8BD2-C525C8AF328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280454" y="585788"/>
            <a:ext cx="6474941" cy="576594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89606A-8F41-413C-9C36-6850E1BC90A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8705" y="1747066"/>
            <a:ext cx="4411662" cy="861774"/>
          </a:xfrm>
        </p:spPr>
        <p:txBody>
          <a:bodyPr/>
          <a:lstStyle>
            <a:lvl1pPr marL="0" indent="0">
              <a:buNone/>
              <a:defRPr b="1" spc="0">
                <a:solidFill>
                  <a:schemeClr val="bg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B2548A92-3954-4C36-AFC5-0437247602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087634" y="1549669"/>
            <a:ext cx="3182112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492215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5" orient="horz" pos="2160">
          <p15:clr>
            <a:srgbClr val="5ACBF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and Content">
    <p:bg>
      <p:bgPr>
        <a:solidFill>
          <a:srgbClr val="2C467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6997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62226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and Content"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14611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ank you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410499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6" y="2309812"/>
            <a:ext cx="3182027" cy="3959225"/>
          </a:xfrm>
        </p:spPr>
        <p:txBody>
          <a:bodyPr anchor="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56100" y="2309812"/>
            <a:ext cx="7253288" cy="3959223"/>
          </a:xfrm>
        </p:spPr>
        <p:txBody>
          <a:bodyPr anchor="t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85216" y="2019300"/>
            <a:ext cx="3182112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354523" y="2019300"/>
            <a:ext cx="7254865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298031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pos="2376">
          <p15:clr>
            <a:srgbClr val="5ACBF0"/>
          </p15:clr>
        </p15:guide>
        <p15:guide id="32" orient="horz" pos="1455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ark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1613011"/>
            <a:ext cx="4167887" cy="1920526"/>
          </a:xfrm>
        </p:spPr>
        <p:txBody>
          <a:bodyPr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46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Topic name or subtitle</a:t>
            </a:r>
          </a:p>
        </p:txBody>
      </p:sp>
      <p:pic>
        <p:nvPicPr>
          <p:cNvPr id="8" name="Picture 7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5FFF0A47-7543-41B6-9868-D5B1EA73518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invGray">
          <a:xfrm>
            <a:off x="584200" y="585788"/>
            <a:ext cx="2855205" cy="289320"/>
          </a:xfrm>
          <a:prstGeom prst="rect">
            <a:avLst/>
          </a:prstGeom>
        </p:spPr>
      </p:pic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2CB76050-475B-4C99-A78E-916281BF9BB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2041" y="5066296"/>
            <a:ext cx="4164583" cy="2492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and title</a:t>
            </a:r>
          </a:p>
        </p:txBody>
      </p:sp>
    </p:spTree>
    <p:extLst>
      <p:ext uri="{BB962C8B-B14F-4D97-AF65-F5344CB8AC3E}">
        <p14:creationId xmlns:p14="http://schemas.microsoft.com/office/powerpoint/2010/main" val="3631093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7AA52A-263D-4B5C-9F40-73B4A33BF1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DFA2F2-57C8-4139-B340-15247B40DE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290F0C-12B7-46EE-AB9A-FC2B2105C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5661D-6934-4B32-B92C-470368BF1EC6}" type="datetimeFigureOut">
              <a:rPr lang="en-US" smtClean="0"/>
              <a:t>12/6/2022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BFDEF5-54D6-4DD5-9F5A-8D8812B02F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417396-A916-47DF-BE65-34B90BAE9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5053221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CTA layout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">
            <a:extLst>
              <a:ext uri="{FF2B5EF4-FFF2-40B4-BE49-F238E27FC236}">
                <a16:creationId xmlns:a16="http://schemas.microsoft.com/office/drawing/2014/main" id="{4ECB6D19-1365-4C38-8388-3F6E58B56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8410673" y="3091139"/>
            <a:ext cx="3989388" cy="3784600"/>
            <a:chOff x="2454" y="1957"/>
            <a:chExt cx="2513" cy="2384"/>
          </a:xfrm>
        </p:grpSpPr>
        <p:sp>
          <p:nvSpPr>
            <p:cNvPr id="47" name="AutoShape 3">
              <a:extLst>
                <a:ext uri="{FF2B5EF4-FFF2-40B4-BE49-F238E27FC236}">
                  <a16:creationId xmlns:a16="http://schemas.microsoft.com/office/drawing/2014/main" id="{BB7AAFDB-5D70-452E-858E-57C277FBCFAA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454" y="1957"/>
              <a:ext cx="2513" cy="23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8" name="Line 5">
              <a:extLst>
                <a:ext uri="{FF2B5EF4-FFF2-40B4-BE49-F238E27FC236}">
                  <a16:creationId xmlns:a16="http://schemas.microsoft.com/office/drawing/2014/main" id="{C598EEA4-8465-4734-B1F1-633CB630BE4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270" y="2926"/>
              <a:ext cx="407" cy="931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9" name="Line 6">
              <a:extLst>
                <a:ext uri="{FF2B5EF4-FFF2-40B4-BE49-F238E27FC236}">
                  <a16:creationId xmlns:a16="http://schemas.microsoft.com/office/drawing/2014/main" id="{454FF3C1-4EF2-4D3A-9BE5-F465DFBBC40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04" y="3192"/>
              <a:ext cx="443" cy="1012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0" name="Line 7">
              <a:extLst>
                <a:ext uri="{FF2B5EF4-FFF2-40B4-BE49-F238E27FC236}">
                  <a16:creationId xmlns:a16="http://schemas.microsoft.com/office/drawing/2014/main" id="{A8817254-3E9C-42C7-B748-488C118EEBE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849" y="3721"/>
              <a:ext cx="274" cy="615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1" name="Line 8">
              <a:extLst>
                <a:ext uri="{FF2B5EF4-FFF2-40B4-BE49-F238E27FC236}">
                  <a16:creationId xmlns:a16="http://schemas.microsoft.com/office/drawing/2014/main" id="{F068677F-3F16-4A30-B4B7-5C1F6B4DFCB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160" y="3126"/>
              <a:ext cx="223" cy="510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2" name="Line 9">
              <a:extLst>
                <a:ext uri="{FF2B5EF4-FFF2-40B4-BE49-F238E27FC236}">
                  <a16:creationId xmlns:a16="http://schemas.microsoft.com/office/drawing/2014/main" id="{6B572EAC-0EE9-4AC1-B990-2D15FAECD75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412" y="2810"/>
              <a:ext cx="110" cy="250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5" name="Line 10">
              <a:extLst>
                <a:ext uri="{FF2B5EF4-FFF2-40B4-BE49-F238E27FC236}">
                  <a16:creationId xmlns:a16="http://schemas.microsoft.com/office/drawing/2014/main" id="{6F3C4E6D-4546-4B8D-8607-4F86C19529D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642" y="2401"/>
              <a:ext cx="59" cy="134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8" name="Line 11">
              <a:extLst>
                <a:ext uri="{FF2B5EF4-FFF2-40B4-BE49-F238E27FC236}">
                  <a16:creationId xmlns:a16="http://schemas.microsoft.com/office/drawing/2014/main" id="{F803C8CC-45E5-4D6D-8358-1BB8F0806B6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819" y="1998"/>
              <a:ext cx="58" cy="134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9" name="Line 13">
              <a:extLst>
                <a:ext uri="{FF2B5EF4-FFF2-40B4-BE49-F238E27FC236}">
                  <a16:creationId xmlns:a16="http://schemas.microsoft.com/office/drawing/2014/main" id="{50D98F36-FDE6-4D2B-9363-2580AEDD983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948" y="4269"/>
              <a:ext cx="27" cy="72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0" name="Line 14">
              <a:extLst>
                <a:ext uri="{FF2B5EF4-FFF2-40B4-BE49-F238E27FC236}">
                  <a16:creationId xmlns:a16="http://schemas.microsoft.com/office/drawing/2014/main" id="{0923FA4C-2F76-4060-B008-16EA5C26524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65" y="3952"/>
              <a:ext cx="163" cy="380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1" name="Line 15">
              <a:extLst>
                <a:ext uri="{FF2B5EF4-FFF2-40B4-BE49-F238E27FC236}">
                  <a16:creationId xmlns:a16="http://schemas.microsoft.com/office/drawing/2014/main" id="{03FE0DF4-70D1-4FA1-ADC4-B5B0B4576B6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706" y="2477"/>
              <a:ext cx="168" cy="384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2" name="Line 16">
              <a:extLst>
                <a:ext uri="{FF2B5EF4-FFF2-40B4-BE49-F238E27FC236}">
                  <a16:creationId xmlns:a16="http://schemas.microsoft.com/office/drawing/2014/main" id="{4AF6853F-9288-4192-AF84-2B250BE0431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902" y="2280"/>
              <a:ext cx="58" cy="133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3" name="Line 17">
              <a:extLst>
                <a:ext uri="{FF2B5EF4-FFF2-40B4-BE49-F238E27FC236}">
                  <a16:creationId xmlns:a16="http://schemas.microsoft.com/office/drawing/2014/main" id="{E4F29BC7-3994-4D5F-A91A-BFAB914E89C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922" y="2943"/>
              <a:ext cx="432" cy="985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4" name="Line 18">
              <a:extLst>
                <a:ext uri="{FF2B5EF4-FFF2-40B4-BE49-F238E27FC236}">
                  <a16:creationId xmlns:a16="http://schemas.microsoft.com/office/drawing/2014/main" id="{9F33E80E-7D5A-4CE6-B979-5BE1DAC6A5D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646" y="3227"/>
              <a:ext cx="469" cy="1070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5" name="Line 19">
              <a:extLst>
                <a:ext uri="{FF2B5EF4-FFF2-40B4-BE49-F238E27FC236}">
                  <a16:creationId xmlns:a16="http://schemas.microsoft.com/office/drawing/2014/main" id="{195256B1-C515-49ED-838F-1AC5E0C0087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536" y="3789"/>
              <a:ext cx="241" cy="549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6" name="Line 20">
              <a:extLst>
                <a:ext uri="{FF2B5EF4-FFF2-40B4-BE49-F238E27FC236}">
                  <a16:creationId xmlns:a16="http://schemas.microsoft.com/office/drawing/2014/main" id="{15F75529-61B3-4FE1-9C8C-E83E8B71DB3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817" y="3159"/>
              <a:ext cx="236" cy="539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7" name="Line 21">
              <a:extLst>
                <a:ext uri="{FF2B5EF4-FFF2-40B4-BE49-F238E27FC236}">
                  <a16:creationId xmlns:a16="http://schemas.microsoft.com/office/drawing/2014/main" id="{2B164A82-9246-4F4D-8D55-8487CDE6BDB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83" y="2824"/>
              <a:ext cx="116" cy="265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8" name="Line 22">
              <a:extLst>
                <a:ext uri="{FF2B5EF4-FFF2-40B4-BE49-F238E27FC236}">
                  <a16:creationId xmlns:a16="http://schemas.microsoft.com/office/drawing/2014/main" id="{8F5523C1-14C3-4F05-A5A7-81820A43D51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327" y="2391"/>
              <a:ext cx="62" cy="141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9" name="Line 23">
              <a:extLst>
                <a:ext uri="{FF2B5EF4-FFF2-40B4-BE49-F238E27FC236}">
                  <a16:creationId xmlns:a16="http://schemas.microsoft.com/office/drawing/2014/main" id="{D8CA3BA8-4DBC-4E59-8CAD-0AFC2D0C17F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514" y="1964"/>
              <a:ext cx="62" cy="142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0" name="Line 26">
              <a:extLst>
                <a:ext uri="{FF2B5EF4-FFF2-40B4-BE49-F238E27FC236}">
                  <a16:creationId xmlns:a16="http://schemas.microsoft.com/office/drawing/2014/main" id="{A2FCCFA5-F147-4180-A9C2-AF95021E3AC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737" y="4028"/>
              <a:ext cx="141" cy="310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1" name="Line 27">
              <a:extLst>
                <a:ext uri="{FF2B5EF4-FFF2-40B4-BE49-F238E27FC236}">
                  <a16:creationId xmlns:a16="http://schemas.microsoft.com/office/drawing/2014/main" id="{32BC8070-C36D-45FB-9A0F-578301BC3AE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384" y="2467"/>
              <a:ext cx="178" cy="406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2" name="Line 28">
              <a:extLst>
                <a:ext uri="{FF2B5EF4-FFF2-40B4-BE49-F238E27FC236}">
                  <a16:creationId xmlns:a16="http://schemas.microsoft.com/office/drawing/2014/main" id="{8110C7A2-9D78-41F3-AA94-8302965876A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592" y="2258"/>
              <a:ext cx="61" cy="142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3" name="Line 29">
              <a:extLst>
                <a:ext uri="{FF2B5EF4-FFF2-40B4-BE49-F238E27FC236}">
                  <a16:creationId xmlns:a16="http://schemas.microsoft.com/office/drawing/2014/main" id="{E65D9A27-9668-42EF-AFE1-52DC00CDBE6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437" y="3932"/>
              <a:ext cx="175" cy="403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4" name="Line 30">
              <a:extLst>
                <a:ext uri="{FF2B5EF4-FFF2-40B4-BE49-F238E27FC236}">
                  <a16:creationId xmlns:a16="http://schemas.microsoft.com/office/drawing/2014/main" id="{B34E91EE-ABF9-41F6-8792-DE94AEFB6249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320" y="4151"/>
              <a:ext cx="82" cy="184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5" name="Line 32">
              <a:extLst>
                <a:ext uri="{FF2B5EF4-FFF2-40B4-BE49-F238E27FC236}">
                  <a16:creationId xmlns:a16="http://schemas.microsoft.com/office/drawing/2014/main" id="{1729863B-C4C1-44F5-809A-3CFCFD91A7D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226" y="4089"/>
              <a:ext cx="111" cy="246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6" name="Line 33">
              <a:extLst>
                <a:ext uri="{FF2B5EF4-FFF2-40B4-BE49-F238E27FC236}">
                  <a16:creationId xmlns:a16="http://schemas.microsoft.com/office/drawing/2014/main" id="{98DEF785-9979-4CDA-9E6C-D119A5AC0BC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361" y="3821"/>
              <a:ext cx="93" cy="213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7" name="Line 34">
              <a:extLst>
                <a:ext uri="{FF2B5EF4-FFF2-40B4-BE49-F238E27FC236}">
                  <a16:creationId xmlns:a16="http://schemas.microsoft.com/office/drawing/2014/main" id="{C35DDFE1-806A-4B70-9FD8-055E035394F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556" y="3475"/>
              <a:ext cx="49" cy="113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8" name="Line 35">
              <a:extLst>
                <a:ext uri="{FF2B5EF4-FFF2-40B4-BE49-F238E27FC236}">
                  <a16:creationId xmlns:a16="http://schemas.microsoft.com/office/drawing/2014/main" id="{227E9C58-93DE-4869-BF42-F514B215445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705" y="3134"/>
              <a:ext cx="50" cy="113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9" name="Line 39">
              <a:extLst>
                <a:ext uri="{FF2B5EF4-FFF2-40B4-BE49-F238E27FC236}">
                  <a16:creationId xmlns:a16="http://schemas.microsoft.com/office/drawing/2014/main" id="{4048DB99-6144-47F1-99DC-BF62036C029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636" y="3551"/>
              <a:ext cx="143" cy="325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0" name="Line 40">
              <a:extLst>
                <a:ext uri="{FF2B5EF4-FFF2-40B4-BE49-F238E27FC236}">
                  <a16:creationId xmlns:a16="http://schemas.microsoft.com/office/drawing/2014/main" id="{E358B82E-EB58-4FD8-8394-C03EB8C6725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802" y="3384"/>
              <a:ext cx="50" cy="113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1" name="Freeform 41">
              <a:extLst>
                <a:ext uri="{FF2B5EF4-FFF2-40B4-BE49-F238E27FC236}">
                  <a16:creationId xmlns:a16="http://schemas.microsoft.com/office/drawing/2014/main" id="{32297B84-C669-4409-B73E-33EC02F2C3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2" y="3254"/>
              <a:ext cx="79" cy="79"/>
            </a:xfrm>
            <a:custGeom>
              <a:avLst/>
              <a:gdLst>
                <a:gd name="T0" fmla="*/ 604 w 663"/>
                <a:gd name="T1" fmla="*/ 225 h 664"/>
                <a:gd name="T2" fmla="*/ 438 w 663"/>
                <a:gd name="T3" fmla="*/ 605 h 664"/>
                <a:gd name="T4" fmla="*/ 59 w 663"/>
                <a:gd name="T5" fmla="*/ 439 h 664"/>
                <a:gd name="T6" fmla="*/ 225 w 663"/>
                <a:gd name="T7" fmla="*/ 59 h 664"/>
                <a:gd name="T8" fmla="*/ 604 w 663"/>
                <a:gd name="T9" fmla="*/ 225 h 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3" h="664">
                  <a:moveTo>
                    <a:pt x="604" y="225"/>
                  </a:moveTo>
                  <a:cubicBezTo>
                    <a:pt x="663" y="376"/>
                    <a:pt x="589" y="546"/>
                    <a:pt x="438" y="605"/>
                  </a:cubicBezTo>
                  <a:cubicBezTo>
                    <a:pt x="288" y="664"/>
                    <a:pt x="118" y="590"/>
                    <a:pt x="59" y="439"/>
                  </a:cubicBezTo>
                  <a:cubicBezTo>
                    <a:pt x="0" y="288"/>
                    <a:pt x="74" y="118"/>
                    <a:pt x="225" y="59"/>
                  </a:cubicBezTo>
                  <a:cubicBezTo>
                    <a:pt x="375" y="0"/>
                    <a:pt x="545" y="75"/>
                    <a:pt x="604" y="225"/>
                  </a:cubicBezTo>
                </a:path>
              </a:pathLst>
            </a:custGeom>
            <a:solidFill>
              <a:srgbClr val="6A4B1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2" name="Freeform 42">
              <a:extLst>
                <a:ext uri="{FF2B5EF4-FFF2-40B4-BE49-F238E27FC236}">
                  <a16:creationId xmlns:a16="http://schemas.microsoft.com/office/drawing/2014/main" id="{4FF0846B-2125-4F39-BEF6-5E17675B49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69" y="3675"/>
              <a:ext cx="78" cy="78"/>
            </a:xfrm>
            <a:custGeom>
              <a:avLst/>
              <a:gdLst>
                <a:gd name="T0" fmla="*/ 1209 w 1327"/>
                <a:gd name="T1" fmla="*/ 451 h 1327"/>
                <a:gd name="T2" fmla="*/ 877 w 1327"/>
                <a:gd name="T3" fmla="*/ 1210 h 1327"/>
                <a:gd name="T4" fmla="*/ 118 w 1327"/>
                <a:gd name="T5" fmla="*/ 877 h 1327"/>
                <a:gd name="T6" fmla="*/ 450 w 1327"/>
                <a:gd name="T7" fmla="*/ 118 h 1327"/>
                <a:gd name="T8" fmla="*/ 1209 w 1327"/>
                <a:gd name="T9" fmla="*/ 451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7" h="1327">
                  <a:moveTo>
                    <a:pt x="1209" y="451"/>
                  </a:moveTo>
                  <a:cubicBezTo>
                    <a:pt x="1327" y="752"/>
                    <a:pt x="1178" y="1092"/>
                    <a:pt x="877" y="1210"/>
                  </a:cubicBezTo>
                  <a:cubicBezTo>
                    <a:pt x="575" y="1327"/>
                    <a:pt x="236" y="1179"/>
                    <a:pt x="118" y="877"/>
                  </a:cubicBezTo>
                  <a:cubicBezTo>
                    <a:pt x="0" y="576"/>
                    <a:pt x="149" y="236"/>
                    <a:pt x="450" y="118"/>
                  </a:cubicBezTo>
                  <a:cubicBezTo>
                    <a:pt x="751" y="0"/>
                    <a:pt x="1091" y="149"/>
                    <a:pt x="1209" y="451"/>
                  </a:cubicBezTo>
                </a:path>
              </a:pathLst>
            </a:custGeom>
            <a:solidFill>
              <a:schemeClr val="accent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3" name="Freeform 43">
              <a:extLst>
                <a:ext uri="{FF2B5EF4-FFF2-40B4-BE49-F238E27FC236}">
                  <a16:creationId xmlns:a16="http://schemas.microsoft.com/office/drawing/2014/main" id="{437C997D-C20A-4D74-8D19-7884D4C12F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4" y="3646"/>
              <a:ext cx="79" cy="79"/>
            </a:xfrm>
            <a:custGeom>
              <a:avLst/>
              <a:gdLst>
                <a:gd name="T0" fmla="*/ 1209 w 1326"/>
                <a:gd name="T1" fmla="*/ 450 h 1327"/>
                <a:gd name="T2" fmla="*/ 876 w 1326"/>
                <a:gd name="T3" fmla="*/ 1209 h 1327"/>
                <a:gd name="T4" fmla="*/ 117 w 1326"/>
                <a:gd name="T5" fmla="*/ 877 h 1327"/>
                <a:gd name="T6" fmla="*/ 450 w 1326"/>
                <a:gd name="T7" fmla="*/ 118 h 1327"/>
                <a:gd name="T8" fmla="*/ 1209 w 1326"/>
                <a:gd name="T9" fmla="*/ 450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6" h="1327">
                  <a:moveTo>
                    <a:pt x="1209" y="450"/>
                  </a:moveTo>
                  <a:cubicBezTo>
                    <a:pt x="1326" y="751"/>
                    <a:pt x="1178" y="1091"/>
                    <a:pt x="876" y="1209"/>
                  </a:cubicBezTo>
                  <a:cubicBezTo>
                    <a:pt x="575" y="1327"/>
                    <a:pt x="235" y="1178"/>
                    <a:pt x="117" y="877"/>
                  </a:cubicBezTo>
                  <a:cubicBezTo>
                    <a:pt x="0" y="576"/>
                    <a:pt x="148" y="236"/>
                    <a:pt x="450" y="118"/>
                  </a:cubicBezTo>
                  <a:cubicBezTo>
                    <a:pt x="751" y="0"/>
                    <a:pt x="1091" y="149"/>
                    <a:pt x="1209" y="450"/>
                  </a:cubicBezTo>
                </a:path>
              </a:pathLst>
            </a:custGeom>
            <a:solidFill>
              <a:srgbClr val="6A4B1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4" name="Freeform 44">
              <a:extLst>
                <a:ext uri="{FF2B5EF4-FFF2-40B4-BE49-F238E27FC236}">
                  <a16:creationId xmlns:a16="http://schemas.microsoft.com/office/drawing/2014/main" id="{F936FE4E-B0E4-4188-BE1D-C87AF2C66D8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22" y="2424"/>
              <a:ext cx="78" cy="79"/>
            </a:xfrm>
            <a:custGeom>
              <a:avLst/>
              <a:gdLst>
                <a:gd name="T0" fmla="*/ 59 w 663"/>
                <a:gd name="T1" fmla="*/ 439 h 664"/>
                <a:gd name="T2" fmla="*/ 225 w 663"/>
                <a:gd name="T3" fmla="*/ 59 h 664"/>
                <a:gd name="T4" fmla="*/ 604 w 663"/>
                <a:gd name="T5" fmla="*/ 225 h 664"/>
                <a:gd name="T6" fmla="*/ 438 w 663"/>
                <a:gd name="T7" fmla="*/ 605 h 664"/>
                <a:gd name="T8" fmla="*/ 59 w 663"/>
                <a:gd name="T9" fmla="*/ 439 h 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3" h="664">
                  <a:moveTo>
                    <a:pt x="59" y="439"/>
                  </a:moveTo>
                  <a:cubicBezTo>
                    <a:pt x="0" y="288"/>
                    <a:pt x="74" y="118"/>
                    <a:pt x="225" y="59"/>
                  </a:cubicBezTo>
                  <a:cubicBezTo>
                    <a:pt x="375" y="0"/>
                    <a:pt x="545" y="75"/>
                    <a:pt x="604" y="225"/>
                  </a:cubicBezTo>
                  <a:cubicBezTo>
                    <a:pt x="663" y="376"/>
                    <a:pt x="589" y="546"/>
                    <a:pt x="438" y="605"/>
                  </a:cubicBezTo>
                  <a:cubicBezTo>
                    <a:pt x="287" y="664"/>
                    <a:pt x="118" y="589"/>
                    <a:pt x="59" y="439"/>
                  </a:cubicBezTo>
                </a:path>
              </a:pathLst>
            </a:custGeom>
            <a:solidFill>
              <a:srgbClr val="6A4B1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  <p:sp>
        <p:nvSpPr>
          <p:cNvPr id="54" name="Text Placeholder 3">
            <a:extLst>
              <a:ext uri="{FF2B5EF4-FFF2-40B4-BE49-F238E27FC236}">
                <a16:creationId xmlns:a16="http://schemas.microsoft.com/office/drawing/2014/main" id="{6FF0D7B3-1315-422B-ACFD-70F60C8E348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4360" y="1446848"/>
            <a:ext cx="5134675" cy="307777"/>
          </a:xfrm>
        </p:spPr>
        <p:txBody>
          <a:bodyPr wrap="square" anchor="b">
            <a:spAutoFit/>
          </a:bodyPr>
          <a:lstStyle>
            <a:lvl1pPr marL="0" indent="0">
              <a:spcBef>
                <a:spcPts val="1223"/>
              </a:spcBef>
              <a:buClr>
                <a:schemeClr val="tx1"/>
              </a:buClr>
              <a:buFont typeface="Arial" panose="020B0604020202020204" pitchFamily="34" charset="0"/>
              <a:buNone/>
              <a:defRPr sz="20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39" indent="0">
              <a:buFont typeface="Arial" panose="020B0604020202020204" pitchFamily="34" charset="0"/>
              <a:buNone/>
              <a:defRPr sz="2000" b="0"/>
            </a:lvl2pPr>
            <a:lvl3pPr marL="450764" indent="0">
              <a:buFont typeface="Arial" panose="020B0604020202020204" pitchFamily="34" charset="0"/>
              <a:buNone/>
              <a:tabLst/>
              <a:defRPr sz="1600" b="0"/>
            </a:lvl3pPr>
            <a:lvl4pPr marL="652337" indent="0">
              <a:buFont typeface="Arial" panose="020B0604020202020204" pitchFamily="34" charset="0"/>
              <a:buNone/>
              <a:defRPr sz="1400" b="0"/>
            </a:lvl4pPr>
            <a:lvl5pPr marL="853911" indent="0">
              <a:buFont typeface="Arial" panose="020B0604020202020204" pitchFamily="34" charset="0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093016-D03C-4ED8-A7B4-AE5E9DD883C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84200" y="2047083"/>
            <a:ext cx="5025137" cy="1381917"/>
          </a:xfrm>
        </p:spPr>
        <p:txBody>
          <a:bodyPr/>
          <a:lstStyle>
            <a:lvl1pPr marL="0" indent="0">
              <a:buNone/>
              <a:defRPr sz="2000" b="1"/>
            </a:lvl1pPr>
            <a:lvl2pPr marL="0" indent="0">
              <a:spcAft>
                <a:spcPts val="600"/>
              </a:spcAft>
              <a:buNone/>
              <a:defRPr sz="1600"/>
            </a:lvl2pPr>
            <a:lvl3pPr marL="198438" indent="-198438">
              <a:defRPr sz="16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1F4758E2-2C6B-486A-B53E-A1AB7F4E4F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3761423" y="2082336"/>
            <a:ext cx="8224300" cy="4649406"/>
          </a:xfrm>
          <a:prstGeom prst="roundRect">
            <a:avLst>
              <a:gd name="adj" fmla="val 2491"/>
            </a:avLst>
          </a:prstGeom>
          <a:solidFill>
            <a:schemeClr val="tx1">
              <a:lumMod val="50000"/>
            </a:schemeClr>
          </a:solidFill>
          <a:ln>
            <a:noFill/>
          </a:ln>
          <a:effectLst>
            <a:outerShdw blurRad="292100" dist="38100" dir="3600000" sx="102000" sy="102000" algn="tl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29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2" name="Picture Placeholder 8">
            <a:extLst>
              <a:ext uri="{FF2B5EF4-FFF2-40B4-BE49-F238E27FC236}">
                <a16:creationId xmlns:a16="http://schemas.microsoft.com/office/drawing/2014/main" id="{9DD55AC5-D820-400E-A5D1-4C3C6B0C8D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078617" y="2204828"/>
            <a:ext cx="7772400" cy="4366111"/>
          </a:xfrm>
          <a:solidFill>
            <a:srgbClr val="E6E6E6"/>
          </a:solidFill>
        </p:spPr>
        <p:txBody>
          <a:bodyPr lIns="0" tIns="0" bIns="1463040" anchor="ctr" anchorCtr="0">
            <a:noAutofit/>
          </a:bodyPr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+mj-lt"/>
              </a:defRPr>
            </a:lvl1pPr>
          </a:lstStyle>
          <a:p>
            <a:r>
              <a:rPr lang="en-US" dirty="0"/>
              <a:t>Drag &amp; drop your screenshot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37C55E4-9134-430B-9BE8-BB767CAB2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9644003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-3.7037E-7 L 0.05794 -3.7037E-7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91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4.81481E-6 L 0.07187 -4.81481E-6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94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2.59259E-6 L 0.07188 -2.59259E-6 " pathEditMode="relative" rAng="0" ptsTypes="AA">
                                      <p:cBhvr>
                                        <p:cTn id="19" dur="500" spd="-100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9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1" grpId="1" animBg="1"/>
      <p:bldP spid="42" grpId="0" animBg="1"/>
      <p:bldP spid="42" grpId="1" animBg="1"/>
    </p:bldLst>
  </p:timing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8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12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White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33285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72B6C5-CB1C-4580-B783-F52C3A24EC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5294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EA2D04-8822-4939-8678-E87128C01A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12" indent="0" algn="ctr">
              <a:buNone/>
              <a:defRPr sz="2000"/>
            </a:lvl2pPr>
            <a:lvl3pPr marL="914225" indent="0" algn="ctr">
              <a:buNone/>
              <a:defRPr sz="1800"/>
            </a:lvl3pPr>
            <a:lvl4pPr marL="1371337" indent="0" algn="ctr">
              <a:buNone/>
              <a:defRPr sz="1600"/>
            </a:lvl4pPr>
            <a:lvl5pPr marL="1828449" indent="0" algn="ctr">
              <a:buNone/>
              <a:defRPr sz="1600"/>
            </a:lvl5pPr>
            <a:lvl6pPr marL="2285561" indent="0" algn="ctr">
              <a:buNone/>
              <a:defRPr sz="1600"/>
            </a:lvl6pPr>
            <a:lvl7pPr marL="2742674" indent="0" algn="ctr">
              <a:buNone/>
              <a:defRPr sz="1600"/>
            </a:lvl7pPr>
            <a:lvl8pPr marL="3199785" indent="0" algn="ctr">
              <a:buNone/>
              <a:defRPr sz="1600"/>
            </a:lvl8pPr>
            <a:lvl9pPr marL="3656897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0784E0-149B-4A20-AF49-DAB34D82F1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84890-85D2-4D7B-8EF5-15A9C1DB8F42}" type="datetimeFigureOut">
              <a:rPr lang="en-US" smtClean="0"/>
              <a:t>12/6/2022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4102A2-D8B5-40FC-B3A0-440C9F6A18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1747D3-05CB-4063-9C63-669EF4795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8607280"/>
      </p:ext>
    </p:extLst>
  </p:cSld>
  <p:clrMapOvr>
    <a:masterClrMapping/>
  </p:clrMapOvr>
  <p:hf sldNum="0"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7AA52A-263D-4B5C-9F40-73B4A33BF1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DFA2F2-57C8-4139-B340-15247B40DE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290F0C-12B7-46EE-AB9A-FC2B2105C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5661D-6934-4B32-B92C-470368BF1EC6}" type="datetimeFigureOut">
              <a:rPr lang="en-US" smtClean="0"/>
              <a:t>12/6/2022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BFDEF5-54D6-4DD5-9F5A-8D8812B02F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417396-A916-47DF-BE65-34B90BAE9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2511415"/>
      </p:ext>
    </p:extLst>
  </p:cSld>
  <p:clrMapOvr>
    <a:masterClrMapping/>
  </p:clrMapOvr>
  <p:hf sldNum="0"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DE979A-A8E5-4088-9028-6EC1DE0A30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2852737"/>
          </a:xfrm>
        </p:spPr>
        <p:txBody>
          <a:bodyPr anchor="b">
            <a:normAutofit/>
          </a:bodyPr>
          <a:lstStyle>
            <a:lvl1pPr>
              <a:defRPr lang="en-US" sz="5294" kern="1200" spc="-48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latin typeface="Segoe UI Semibold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6942B4-0A49-4EC7-B0A8-0C494D6996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4"/>
            <a:ext cx="10515600" cy="1500187"/>
          </a:xfrm>
        </p:spPr>
        <p:txBody>
          <a:bodyPr>
            <a:noAutofit/>
          </a:bodyPr>
          <a:lstStyle>
            <a:lvl1pPr marL="0" indent="0">
              <a:buNone/>
              <a:defRPr lang="en-US" sz="3137" kern="1200" spc="-48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latin typeface="Segoe UI Semibold"/>
                <a:ea typeface="+mn-ea"/>
                <a:cs typeface="Segoe UI" pitchFamily="34" charset="0"/>
              </a:defRPr>
            </a:lvl1pPr>
            <a:lvl2pPr marL="457112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225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33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44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56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267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978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689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9CF4EF-EA57-4E6D-AECD-74DD16D399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822A4-8DA6-4447-9B1F-C5DB58435268}" type="datetimeFigureOut">
              <a:rPr lang="en-US" smtClean="0"/>
              <a:t>12/6/2022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2A8201-AE41-44FF-A1AF-B2338F0CC3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0E178F-EF4E-44C3-B5F1-EE5B4B5D93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8339864"/>
      </p:ext>
    </p:extLst>
  </p:cSld>
  <p:clrMapOvr>
    <a:masterClrMapping/>
  </p:clrMapOvr>
  <p:hf sldNum="0"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183B15-24C1-4BFD-88E9-49FE89EBD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90659-081B-4B2F-97BB-D4CAFAEBD8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89E1E1-95D7-4223-96D8-6A2856BAF7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43A1D7-F9B1-4074-B8EF-172165A7CE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8D31E-DCDA-41A7-9C67-C4B11B94D21D}" type="datetimeFigureOut">
              <a:rPr lang="en-US" smtClean="0"/>
              <a:t>12/6/2022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92357E-FDC5-4F6E-A2E0-55E86C0008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4CC319-4D42-4625-A0F6-7E3B92B5A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3120779"/>
      </p:ext>
    </p:extLst>
  </p:cSld>
  <p:clrMapOvr>
    <a:masterClrMapping/>
  </p:clrMapOvr>
  <p:hf sldNum="0"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4877F1-ED52-4D29-9221-DEE334DB6F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D83F9F-0429-481C-BA18-DB0E16ADD5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919A6-33EB-49BD-A62F-1FA56B9F9712}" type="datetimeFigureOut">
              <a:rPr lang="en-US" smtClean="0"/>
              <a:t>12/6/2022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824D24-AB01-4F89-9CE8-41E2CE32F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5DB373-18F1-4A57-A38A-EC7F75846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7324777"/>
      </p:ext>
    </p:extLst>
  </p:cSld>
  <p:clrMapOvr>
    <a:masterClrMapping/>
  </p:clrMapOvr>
  <p:hf sldNum="0"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8995072-A5C1-450A-92EF-42028E846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E7D1B-D673-4CF6-8672-009D42ABD2A0}" type="datetimeFigureOut">
              <a:rPr lang="en-US" smtClean="0"/>
              <a:t>12/6/2022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32E9C7-E74B-4899-BCC6-730D396CA9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793ABA-C3DC-498B-9DD3-0BAE442D2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665982"/>
      </p:ext>
    </p:extLst>
  </p:cSld>
  <p:clrMapOvr>
    <a:masterClrMapping/>
  </p:clrMapOvr>
  <p:hf sldNum="0"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DA3924-D7D2-4399-98F4-9CBAF2AAD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3E7F36-A49C-4BE7-B23A-78C34B5C9B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9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CB2152-93F7-4A6A-8CD9-82D999DE69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12" indent="0">
              <a:buNone/>
              <a:defRPr sz="1400"/>
            </a:lvl2pPr>
            <a:lvl3pPr marL="914225" indent="0">
              <a:buNone/>
              <a:defRPr sz="1200"/>
            </a:lvl3pPr>
            <a:lvl4pPr marL="1371337" indent="0">
              <a:buNone/>
              <a:defRPr sz="1000"/>
            </a:lvl4pPr>
            <a:lvl5pPr marL="1828449" indent="0">
              <a:buNone/>
              <a:defRPr sz="1000"/>
            </a:lvl5pPr>
            <a:lvl6pPr marL="2285561" indent="0">
              <a:buNone/>
              <a:defRPr sz="1000"/>
            </a:lvl6pPr>
            <a:lvl7pPr marL="2742674" indent="0">
              <a:buNone/>
              <a:defRPr sz="1000"/>
            </a:lvl7pPr>
            <a:lvl8pPr marL="3199785" indent="0">
              <a:buNone/>
              <a:defRPr sz="1000"/>
            </a:lvl8pPr>
            <a:lvl9pPr marL="3656897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F3EAF4-47BC-4216-9664-B4A7382C32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6AA21-1863-4931-97CB-99D0A168701B}" type="datetimeFigureOut">
              <a:rPr lang="en-US" smtClean="0"/>
              <a:t>12/6/2022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916495-3D18-4FBC-809A-0FFA1238AC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125AB8-E769-402F-93BE-D0D11504B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7247719"/>
      </p:ext>
    </p:extLst>
  </p:cSld>
  <p:clrMapOvr>
    <a:masterClrMapping/>
  </p:clrMapOvr>
  <p:hf sldNum="0"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D9879-316E-4E90-A097-B620423B03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2E5DF3B-97B1-46EB-8DAF-DAA6D2654D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9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12" indent="0">
              <a:buNone/>
              <a:defRPr sz="2800"/>
            </a:lvl2pPr>
            <a:lvl3pPr marL="914225" indent="0">
              <a:buNone/>
              <a:defRPr sz="2400"/>
            </a:lvl3pPr>
            <a:lvl4pPr marL="1371337" indent="0">
              <a:buNone/>
              <a:defRPr sz="2000"/>
            </a:lvl4pPr>
            <a:lvl5pPr marL="1828449" indent="0">
              <a:buNone/>
              <a:defRPr sz="2000"/>
            </a:lvl5pPr>
            <a:lvl6pPr marL="2285561" indent="0">
              <a:buNone/>
              <a:defRPr sz="2000"/>
            </a:lvl6pPr>
            <a:lvl7pPr marL="2742674" indent="0">
              <a:buNone/>
              <a:defRPr sz="2000"/>
            </a:lvl7pPr>
            <a:lvl8pPr marL="3199785" indent="0">
              <a:buNone/>
              <a:defRPr sz="2000"/>
            </a:lvl8pPr>
            <a:lvl9pPr marL="3656897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7D2C82-8DB3-4740-A550-8BA815A7B0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12" indent="0">
              <a:buNone/>
              <a:defRPr sz="1400"/>
            </a:lvl2pPr>
            <a:lvl3pPr marL="914225" indent="0">
              <a:buNone/>
              <a:defRPr sz="1200"/>
            </a:lvl3pPr>
            <a:lvl4pPr marL="1371337" indent="0">
              <a:buNone/>
              <a:defRPr sz="1000"/>
            </a:lvl4pPr>
            <a:lvl5pPr marL="1828449" indent="0">
              <a:buNone/>
              <a:defRPr sz="1000"/>
            </a:lvl5pPr>
            <a:lvl6pPr marL="2285561" indent="0">
              <a:buNone/>
              <a:defRPr sz="1000"/>
            </a:lvl6pPr>
            <a:lvl7pPr marL="2742674" indent="0">
              <a:buNone/>
              <a:defRPr sz="1000"/>
            </a:lvl7pPr>
            <a:lvl8pPr marL="3199785" indent="0">
              <a:buNone/>
              <a:defRPr sz="1000"/>
            </a:lvl8pPr>
            <a:lvl9pPr marL="3656897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05AA36-43A6-4944-8392-C56AC5E3F3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2C379-9A7C-4C87-A116-CBE9F58B04C5}" type="datetimeFigureOut">
              <a:rPr lang="en-US" smtClean="0"/>
              <a:t>12/6/2022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CE1B3D-C885-4E48-9D53-304459601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49B75B-1C39-436D-A1D4-8241747D7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6788205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DE979A-A8E5-4088-9028-6EC1DE0A30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6942B4-0A49-4EC7-B0A8-0C494D6996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9CF4EF-EA57-4E6D-AECD-74DD16D399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822A4-8DA6-4447-9B1F-C5DB58435268}" type="datetimeFigureOut">
              <a:rPr lang="en-US" smtClean="0"/>
              <a:t>12/6/2022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2A8201-AE41-44FF-A1AF-B2338F0CC3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0E178F-EF4E-44C3-B5F1-EE5B4B5D93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6915249"/>
      </p:ext>
    </p:extLst>
  </p:cSld>
  <p:clrMapOvr>
    <a:masterClrMapping/>
  </p:clrMapOvr>
  <p:hf sldNum="0"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CAB916-9326-4D73-B691-CDFA729DD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83C188F-6E13-40DF-BF31-77BE6B8E8B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163E2F-AD9C-47F4-B5C1-F4B40B4DEE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57CC2-0FC8-4686-B024-99790E0F5162}" type="datetimeFigureOut">
              <a:rPr lang="en-US" smtClean="0"/>
              <a:t>12/6/2022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3E2263-8D7B-49A3-A701-128284BA7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CC2F72-7D48-424C-857E-E77214F92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289053"/>
      </p:ext>
    </p:extLst>
  </p:cSld>
  <p:clrMapOvr>
    <a:masterClrMapping/>
  </p:clrMapOvr>
  <p:hf sldNum="0"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8E48C9-C3C9-4FC0-860A-301E87F7F8E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6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9338DD-EBE5-49FC-B51E-A668AE82A8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6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C9492E-B7AB-4BE0-9DFC-3AEAD2BF38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64DA5-CD3D-4590-A511-FCD3BC7A793E}" type="datetimeFigureOut">
              <a:rPr lang="en-US" smtClean="0"/>
              <a:t>12/6/2022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D69972-F155-4669-87F1-9F98DD0849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53B5AE-FDC2-483E-8A0A-980675EF7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4614819"/>
      </p:ext>
    </p:extLst>
  </p:cSld>
  <p:clrMapOvr>
    <a:masterClrMapping/>
  </p:clrMapOvr>
  <p:hf sldNum="0" hdr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6376"/>
            <a:ext cx="10515600" cy="1114313"/>
          </a:xfrm>
        </p:spPr>
        <p:txBody>
          <a:bodyPr>
            <a:noAutofit/>
          </a:bodyPr>
          <a:lstStyle>
            <a:lvl1pPr algn="l" defTabSz="91422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882" kern="1200" spc="-48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latin typeface="Segoe UI Semibold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206886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creensh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10198-B250-44FD-9AC7-BA0E6E23B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212264" cy="553998"/>
          </a:xfrm>
        </p:spPr>
        <p:txBody>
          <a:bodyPr/>
          <a:lstStyle>
            <a:lvl1pPr>
              <a:def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6F25D0DC-756F-45C2-A98F-05B75941978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8264" y="1477400"/>
            <a:ext cx="3856737" cy="4243016"/>
          </a:xfrm>
        </p:spPr>
        <p:txBody>
          <a:bodyPr/>
          <a:lstStyle>
            <a:lvl1pPr marL="0" indent="0">
              <a:buNone/>
              <a:defRPr/>
            </a:lvl1pPr>
            <a:lvl2pPr marL="228556" indent="0">
              <a:buNone/>
              <a:defRPr/>
            </a:lvl2pPr>
            <a:lvl3pPr marL="457112" indent="0">
              <a:buNone/>
              <a:defRPr/>
            </a:lvl3pPr>
            <a:lvl4pPr marL="661861" indent="0">
              <a:buNone/>
              <a:defRPr/>
            </a:lvl4pPr>
            <a:lvl5pPr marL="855499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111676F-0A7B-49C1-8A96-1063E1813997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5137934" y="1477400"/>
            <a:ext cx="6125221" cy="4035002"/>
          </a:xfrm>
          <a:prstGeom prst="roundRect">
            <a:avLst>
              <a:gd name="adj" fmla="val 0"/>
            </a:avLst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381000">
            <a:solidFill>
              <a:schemeClr val="tx1"/>
            </a:solidFill>
          </a:ln>
          <a:effectLst>
            <a:outerShdw blurRad="254000" dist="292100" dir="2700000" sx="101000" sy="101000" algn="ctr" rotWithShape="0">
              <a:srgbClr val="000000">
                <a:alpha val="15000"/>
              </a:srgbClr>
            </a:outerShdw>
          </a:effectLst>
        </p:spPr>
        <p:txBody>
          <a:bodyPr tIns="2377440"/>
          <a:lstStyle>
            <a:lvl1pPr marL="0" indent="0">
              <a:defRPr lang="en-US" sz="1400" b="1" kern="1200" spc="0" baseline="0" dirty="0">
                <a:solidFill>
                  <a:srgbClr val="000000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marL="228556" marR="0" lvl="0" indent="-228556" algn="ctr" defTabSz="93256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  <a:p>
            <a:pPr marL="228556" marR="0" lvl="0" indent="-228556" algn="ctr" defTabSz="93256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8961905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 graphic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638152"/>
            <a:ext cx="5510783" cy="896254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5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6470" kern="1200" spc="-48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latin typeface="Segoe UI Semibold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372375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2DE97-5F35-4963-AC7A-96FEB9806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4" y="390567"/>
            <a:ext cx="4411662" cy="984885"/>
          </a:xfrm>
        </p:spPr>
        <p:txBody>
          <a:bodyPr anchor="ctr"/>
          <a:lstStyle>
            <a:lvl1pPr>
              <a:defRPr sz="32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640858B-298E-456E-8BD2-C525C8AF328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280455" y="585789"/>
            <a:ext cx="6474941" cy="576594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89606A-8F41-413C-9C36-6850E1BC90A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8706" y="1747066"/>
            <a:ext cx="4411662" cy="861774"/>
          </a:xfrm>
        </p:spPr>
        <p:txBody>
          <a:bodyPr/>
          <a:lstStyle>
            <a:lvl1pPr marL="0" indent="0">
              <a:buNone/>
              <a:defRPr b="1" spc="0">
                <a:solidFill>
                  <a:schemeClr val="bg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B2548A92-3954-4C36-AFC5-0437247602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087634" y="1549669"/>
            <a:ext cx="3182112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812645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5" orient="horz" pos="2160">
          <p15:clr>
            <a:srgbClr val="5ACBF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and Content">
    <p:bg>
      <p:bgPr>
        <a:solidFill>
          <a:srgbClr val="2C467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6997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56663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ank you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638152"/>
            <a:ext cx="9144000" cy="896254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5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6470" kern="1200" spc="-48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latin typeface="Segoe UI Semibold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864114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7" y="2309813"/>
            <a:ext cx="3182027" cy="3959225"/>
          </a:xfrm>
        </p:spPr>
        <p:txBody>
          <a:bodyPr anchor="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56100" y="2309813"/>
            <a:ext cx="7253288" cy="3959223"/>
          </a:xfrm>
        </p:spPr>
        <p:txBody>
          <a:bodyPr anchor="t"/>
          <a:lstStyle>
            <a:lvl1pPr marL="231730" indent="-231730">
              <a:spcAft>
                <a:spcPts val="600"/>
              </a:spcAft>
              <a:buFont typeface="Wingdings" panose="05000000000000000000" pitchFamily="2" charset="2"/>
              <a:buChar char=""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85216" y="2019300"/>
            <a:ext cx="3182112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354524" y="2019300"/>
            <a:ext cx="7254865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778502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pos="2376">
          <p15:clr>
            <a:srgbClr val="5ACBF0"/>
          </p15:clr>
        </p15:guide>
        <p15:guide id="32" orient="horz" pos="1455">
          <p15:clr>
            <a:srgbClr val="5ACBF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ark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1613012"/>
            <a:ext cx="4167887" cy="1920526"/>
          </a:xfrm>
        </p:spPr>
        <p:txBody>
          <a:bodyPr anchor="b" anchorCtr="0">
            <a:spAutoFit/>
          </a:bodyPr>
          <a:lstStyle>
            <a:lvl1pPr algn="l" defTabSz="91422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1"/>
            <a:ext cx="4164583" cy="3046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Topic name or subtitle</a:t>
            </a:r>
          </a:p>
        </p:txBody>
      </p:sp>
      <p:pic>
        <p:nvPicPr>
          <p:cNvPr id="8" name="Picture 7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5FFF0A47-7543-41B6-9868-D5B1EA73518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invGray">
          <a:xfrm>
            <a:off x="584201" y="585788"/>
            <a:ext cx="2855205" cy="289320"/>
          </a:xfrm>
          <a:prstGeom prst="rect">
            <a:avLst/>
          </a:prstGeom>
        </p:spPr>
      </p:pic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2CB76050-475B-4C99-A78E-916281BF9BB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2041" y="5066296"/>
            <a:ext cx="4164583" cy="2492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and title</a:t>
            </a:r>
          </a:p>
        </p:txBody>
      </p:sp>
    </p:spTree>
    <p:extLst>
      <p:ext uri="{BB962C8B-B14F-4D97-AF65-F5344CB8AC3E}">
        <p14:creationId xmlns:p14="http://schemas.microsoft.com/office/powerpoint/2010/main" val="2208385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183B15-24C1-4BFD-88E9-49FE89EBD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90659-081B-4B2F-97BB-D4CAFAEBD8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89E1E1-95D7-4223-96D8-6A2856BAF7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43A1D7-F9B1-4074-B8EF-172165A7CE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8D31E-DCDA-41A7-9C67-C4B11B94D21D}" type="datetimeFigureOut">
              <a:rPr lang="en-US" smtClean="0"/>
              <a:t>12/6/2022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92357E-FDC5-4F6E-A2E0-55E86C0008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4CC319-4D42-4625-A0F6-7E3B92B5A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1523030"/>
      </p:ext>
    </p:extLst>
  </p:cSld>
  <p:clrMapOvr>
    <a:masterClrMapping/>
  </p:clrMapOvr>
  <p:hf sldNum="0" hdr="0" ft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CTA layout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">
            <a:extLst>
              <a:ext uri="{FF2B5EF4-FFF2-40B4-BE49-F238E27FC236}">
                <a16:creationId xmlns:a16="http://schemas.microsoft.com/office/drawing/2014/main" id="{4ECB6D19-1365-4C38-8388-3F6E58B56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8410673" y="3091139"/>
            <a:ext cx="3989388" cy="3784600"/>
            <a:chOff x="2454" y="1957"/>
            <a:chExt cx="2513" cy="2384"/>
          </a:xfrm>
        </p:grpSpPr>
        <p:sp>
          <p:nvSpPr>
            <p:cNvPr id="47" name="AutoShape 3">
              <a:extLst>
                <a:ext uri="{FF2B5EF4-FFF2-40B4-BE49-F238E27FC236}">
                  <a16:creationId xmlns:a16="http://schemas.microsoft.com/office/drawing/2014/main" id="{BB7AAFDB-5D70-452E-858E-57C277FBCFAA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454" y="1957"/>
              <a:ext cx="2513" cy="23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8" name="Line 5">
              <a:extLst>
                <a:ext uri="{FF2B5EF4-FFF2-40B4-BE49-F238E27FC236}">
                  <a16:creationId xmlns:a16="http://schemas.microsoft.com/office/drawing/2014/main" id="{C598EEA4-8465-4734-B1F1-633CB630BE4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270" y="2926"/>
              <a:ext cx="407" cy="931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9" name="Line 6">
              <a:extLst>
                <a:ext uri="{FF2B5EF4-FFF2-40B4-BE49-F238E27FC236}">
                  <a16:creationId xmlns:a16="http://schemas.microsoft.com/office/drawing/2014/main" id="{454FF3C1-4EF2-4D3A-9BE5-F465DFBBC40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04" y="3192"/>
              <a:ext cx="443" cy="1012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0" name="Line 7">
              <a:extLst>
                <a:ext uri="{FF2B5EF4-FFF2-40B4-BE49-F238E27FC236}">
                  <a16:creationId xmlns:a16="http://schemas.microsoft.com/office/drawing/2014/main" id="{A8817254-3E9C-42C7-B748-488C118EEBE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849" y="3721"/>
              <a:ext cx="274" cy="615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1" name="Line 8">
              <a:extLst>
                <a:ext uri="{FF2B5EF4-FFF2-40B4-BE49-F238E27FC236}">
                  <a16:creationId xmlns:a16="http://schemas.microsoft.com/office/drawing/2014/main" id="{F068677F-3F16-4A30-B4B7-5C1F6B4DFCB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160" y="3126"/>
              <a:ext cx="223" cy="510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2" name="Line 9">
              <a:extLst>
                <a:ext uri="{FF2B5EF4-FFF2-40B4-BE49-F238E27FC236}">
                  <a16:creationId xmlns:a16="http://schemas.microsoft.com/office/drawing/2014/main" id="{6B572EAC-0EE9-4AC1-B990-2D15FAECD75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412" y="2810"/>
              <a:ext cx="110" cy="250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5" name="Line 10">
              <a:extLst>
                <a:ext uri="{FF2B5EF4-FFF2-40B4-BE49-F238E27FC236}">
                  <a16:creationId xmlns:a16="http://schemas.microsoft.com/office/drawing/2014/main" id="{6F3C4E6D-4546-4B8D-8607-4F86C19529D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642" y="2401"/>
              <a:ext cx="59" cy="134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8" name="Line 11">
              <a:extLst>
                <a:ext uri="{FF2B5EF4-FFF2-40B4-BE49-F238E27FC236}">
                  <a16:creationId xmlns:a16="http://schemas.microsoft.com/office/drawing/2014/main" id="{F803C8CC-45E5-4D6D-8358-1BB8F0806B6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819" y="1998"/>
              <a:ext cx="58" cy="134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9" name="Line 13">
              <a:extLst>
                <a:ext uri="{FF2B5EF4-FFF2-40B4-BE49-F238E27FC236}">
                  <a16:creationId xmlns:a16="http://schemas.microsoft.com/office/drawing/2014/main" id="{50D98F36-FDE6-4D2B-9363-2580AEDD983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948" y="4269"/>
              <a:ext cx="27" cy="72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0" name="Line 14">
              <a:extLst>
                <a:ext uri="{FF2B5EF4-FFF2-40B4-BE49-F238E27FC236}">
                  <a16:creationId xmlns:a16="http://schemas.microsoft.com/office/drawing/2014/main" id="{0923FA4C-2F76-4060-B008-16EA5C26524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65" y="3952"/>
              <a:ext cx="163" cy="380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1" name="Line 15">
              <a:extLst>
                <a:ext uri="{FF2B5EF4-FFF2-40B4-BE49-F238E27FC236}">
                  <a16:creationId xmlns:a16="http://schemas.microsoft.com/office/drawing/2014/main" id="{03FE0DF4-70D1-4FA1-ADC4-B5B0B4576B6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706" y="2477"/>
              <a:ext cx="168" cy="384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2" name="Line 16">
              <a:extLst>
                <a:ext uri="{FF2B5EF4-FFF2-40B4-BE49-F238E27FC236}">
                  <a16:creationId xmlns:a16="http://schemas.microsoft.com/office/drawing/2014/main" id="{4AF6853F-9288-4192-AF84-2B250BE0431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902" y="2280"/>
              <a:ext cx="58" cy="133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3" name="Line 17">
              <a:extLst>
                <a:ext uri="{FF2B5EF4-FFF2-40B4-BE49-F238E27FC236}">
                  <a16:creationId xmlns:a16="http://schemas.microsoft.com/office/drawing/2014/main" id="{E4F29BC7-3994-4D5F-A91A-BFAB914E89C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922" y="2943"/>
              <a:ext cx="432" cy="985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4" name="Line 18">
              <a:extLst>
                <a:ext uri="{FF2B5EF4-FFF2-40B4-BE49-F238E27FC236}">
                  <a16:creationId xmlns:a16="http://schemas.microsoft.com/office/drawing/2014/main" id="{9F33E80E-7D5A-4CE6-B979-5BE1DAC6A5D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646" y="3227"/>
              <a:ext cx="469" cy="1070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5" name="Line 19">
              <a:extLst>
                <a:ext uri="{FF2B5EF4-FFF2-40B4-BE49-F238E27FC236}">
                  <a16:creationId xmlns:a16="http://schemas.microsoft.com/office/drawing/2014/main" id="{195256B1-C515-49ED-838F-1AC5E0C0087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536" y="3789"/>
              <a:ext cx="241" cy="549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6" name="Line 20">
              <a:extLst>
                <a:ext uri="{FF2B5EF4-FFF2-40B4-BE49-F238E27FC236}">
                  <a16:creationId xmlns:a16="http://schemas.microsoft.com/office/drawing/2014/main" id="{15F75529-61B3-4FE1-9C8C-E83E8B71DB3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817" y="3159"/>
              <a:ext cx="236" cy="539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7" name="Line 21">
              <a:extLst>
                <a:ext uri="{FF2B5EF4-FFF2-40B4-BE49-F238E27FC236}">
                  <a16:creationId xmlns:a16="http://schemas.microsoft.com/office/drawing/2014/main" id="{2B164A82-9246-4F4D-8D55-8487CDE6BDB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83" y="2824"/>
              <a:ext cx="116" cy="265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8" name="Line 22">
              <a:extLst>
                <a:ext uri="{FF2B5EF4-FFF2-40B4-BE49-F238E27FC236}">
                  <a16:creationId xmlns:a16="http://schemas.microsoft.com/office/drawing/2014/main" id="{8F5523C1-14C3-4F05-A5A7-81820A43D51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327" y="2391"/>
              <a:ext cx="62" cy="141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9" name="Line 23">
              <a:extLst>
                <a:ext uri="{FF2B5EF4-FFF2-40B4-BE49-F238E27FC236}">
                  <a16:creationId xmlns:a16="http://schemas.microsoft.com/office/drawing/2014/main" id="{D8CA3BA8-4DBC-4E59-8CAD-0AFC2D0C17F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514" y="1964"/>
              <a:ext cx="62" cy="142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0" name="Line 26">
              <a:extLst>
                <a:ext uri="{FF2B5EF4-FFF2-40B4-BE49-F238E27FC236}">
                  <a16:creationId xmlns:a16="http://schemas.microsoft.com/office/drawing/2014/main" id="{A2FCCFA5-F147-4180-A9C2-AF95021E3AC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737" y="4028"/>
              <a:ext cx="141" cy="310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1" name="Line 27">
              <a:extLst>
                <a:ext uri="{FF2B5EF4-FFF2-40B4-BE49-F238E27FC236}">
                  <a16:creationId xmlns:a16="http://schemas.microsoft.com/office/drawing/2014/main" id="{32BC8070-C36D-45FB-9A0F-578301BC3AE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384" y="2467"/>
              <a:ext cx="178" cy="406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2" name="Line 28">
              <a:extLst>
                <a:ext uri="{FF2B5EF4-FFF2-40B4-BE49-F238E27FC236}">
                  <a16:creationId xmlns:a16="http://schemas.microsoft.com/office/drawing/2014/main" id="{8110C7A2-9D78-41F3-AA94-8302965876A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592" y="2258"/>
              <a:ext cx="61" cy="142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3" name="Line 29">
              <a:extLst>
                <a:ext uri="{FF2B5EF4-FFF2-40B4-BE49-F238E27FC236}">
                  <a16:creationId xmlns:a16="http://schemas.microsoft.com/office/drawing/2014/main" id="{E65D9A27-9668-42EF-AFE1-52DC00CDBE6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437" y="3932"/>
              <a:ext cx="175" cy="403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4" name="Line 30">
              <a:extLst>
                <a:ext uri="{FF2B5EF4-FFF2-40B4-BE49-F238E27FC236}">
                  <a16:creationId xmlns:a16="http://schemas.microsoft.com/office/drawing/2014/main" id="{B34E91EE-ABF9-41F6-8792-DE94AEFB6249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320" y="4151"/>
              <a:ext cx="82" cy="184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5" name="Line 32">
              <a:extLst>
                <a:ext uri="{FF2B5EF4-FFF2-40B4-BE49-F238E27FC236}">
                  <a16:creationId xmlns:a16="http://schemas.microsoft.com/office/drawing/2014/main" id="{1729863B-C4C1-44F5-809A-3CFCFD91A7D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226" y="4089"/>
              <a:ext cx="111" cy="246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6" name="Line 33">
              <a:extLst>
                <a:ext uri="{FF2B5EF4-FFF2-40B4-BE49-F238E27FC236}">
                  <a16:creationId xmlns:a16="http://schemas.microsoft.com/office/drawing/2014/main" id="{98DEF785-9979-4CDA-9E6C-D119A5AC0BC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361" y="3821"/>
              <a:ext cx="93" cy="213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7" name="Line 34">
              <a:extLst>
                <a:ext uri="{FF2B5EF4-FFF2-40B4-BE49-F238E27FC236}">
                  <a16:creationId xmlns:a16="http://schemas.microsoft.com/office/drawing/2014/main" id="{C35DDFE1-806A-4B70-9FD8-055E035394F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556" y="3475"/>
              <a:ext cx="49" cy="113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8" name="Line 35">
              <a:extLst>
                <a:ext uri="{FF2B5EF4-FFF2-40B4-BE49-F238E27FC236}">
                  <a16:creationId xmlns:a16="http://schemas.microsoft.com/office/drawing/2014/main" id="{227E9C58-93DE-4869-BF42-F514B215445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705" y="3134"/>
              <a:ext cx="50" cy="113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9" name="Line 39">
              <a:extLst>
                <a:ext uri="{FF2B5EF4-FFF2-40B4-BE49-F238E27FC236}">
                  <a16:creationId xmlns:a16="http://schemas.microsoft.com/office/drawing/2014/main" id="{4048DB99-6144-47F1-99DC-BF62036C029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636" y="3551"/>
              <a:ext cx="143" cy="325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0" name="Line 40">
              <a:extLst>
                <a:ext uri="{FF2B5EF4-FFF2-40B4-BE49-F238E27FC236}">
                  <a16:creationId xmlns:a16="http://schemas.microsoft.com/office/drawing/2014/main" id="{E358B82E-EB58-4FD8-8394-C03EB8C6725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802" y="3384"/>
              <a:ext cx="50" cy="113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1" name="Freeform 41">
              <a:extLst>
                <a:ext uri="{FF2B5EF4-FFF2-40B4-BE49-F238E27FC236}">
                  <a16:creationId xmlns:a16="http://schemas.microsoft.com/office/drawing/2014/main" id="{32297B84-C669-4409-B73E-33EC02F2C3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2" y="3254"/>
              <a:ext cx="79" cy="79"/>
            </a:xfrm>
            <a:custGeom>
              <a:avLst/>
              <a:gdLst>
                <a:gd name="T0" fmla="*/ 604 w 663"/>
                <a:gd name="T1" fmla="*/ 225 h 664"/>
                <a:gd name="T2" fmla="*/ 438 w 663"/>
                <a:gd name="T3" fmla="*/ 605 h 664"/>
                <a:gd name="T4" fmla="*/ 59 w 663"/>
                <a:gd name="T5" fmla="*/ 439 h 664"/>
                <a:gd name="T6" fmla="*/ 225 w 663"/>
                <a:gd name="T7" fmla="*/ 59 h 664"/>
                <a:gd name="T8" fmla="*/ 604 w 663"/>
                <a:gd name="T9" fmla="*/ 225 h 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3" h="664">
                  <a:moveTo>
                    <a:pt x="604" y="225"/>
                  </a:moveTo>
                  <a:cubicBezTo>
                    <a:pt x="663" y="376"/>
                    <a:pt x="589" y="546"/>
                    <a:pt x="438" y="605"/>
                  </a:cubicBezTo>
                  <a:cubicBezTo>
                    <a:pt x="288" y="664"/>
                    <a:pt x="118" y="590"/>
                    <a:pt x="59" y="439"/>
                  </a:cubicBezTo>
                  <a:cubicBezTo>
                    <a:pt x="0" y="288"/>
                    <a:pt x="74" y="118"/>
                    <a:pt x="225" y="59"/>
                  </a:cubicBezTo>
                  <a:cubicBezTo>
                    <a:pt x="375" y="0"/>
                    <a:pt x="545" y="75"/>
                    <a:pt x="604" y="225"/>
                  </a:cubicBezTo>
                </a:path>
              </a:pathLst>
            </a:custGeom>
            <a:solidFill>
              <a:srgbClr val="6A4B1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2" name="Freeform 42">
              <a:extLst>
                <a:ext uri="{FF2B5EF4-FFF2-40B4-BE49-F238E27FC236}">
                  <a16:creationId xmlns:a16="http://schemas.microsoft.com/office/drawing/2014/main" id="{4FF0846B-2125-4F39-BEF6-5E17675B49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69" y="3675"/>
              <a:ext cx="78" cy="78"/>
            </a:xfrm>
            <a:custGeom>
              <a:avLst/>
              <a:gdLst>
                <a:gd name="T0" fmla="*/ 1209 w 1327"/>
                <a:gd name="T1" fmla="*/ 451 h 1327"/>
                <a:gd name="T2" fmla="*/ 877 w 1327"/>
                <a:gd name="T3" fmla="*/ 1210 h 1327"/>
                <a:gd name="T4" fmla="*/ 118 w 1327"/>
                <a:gd name="T5" fmla="*/ 877 h 1327"/>
                <a:gd name="T6" fmla="*/ 450 w 1327"/>
                <a:gd name="T7" fmla="*/ 118 h 1327"/>
                <a:gd name="T8" fmla="*/ 1209 w 1327"/>
                <a:gd name="T9" fmla="*/ 451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7" h="1327">
                  <a:moveTo>
                    <a:pt x="1209" y="451"/>
                  </a:moveTo>
                  <a:cubicBezTo>
                    <a:pt x="1327" y="752"/>
                    <a:pt x="1178" y="1092"/>
                    <a:pt x="877" y="1210"/>
                  </a:cubicBezTo>
                  <a:cubicBezTo>
                    <a:pt x="575" y="1327"/>
                    <a:pt x="236" y="1179"/>
                    <a:pt x="118" y="877"/>
                  </a:cubicBezTo>
                  <a:cubicBezTo>
                    <a:pt x="0" y="576"/>
                    <a:pt x="149" y="236"/>
                    <a:pt x="450" y="118"/>
                  </a:cubicBezTo>
                  <a:cubicBezTo>
                    <a:pt x="751" y="0"/>
                    <a:pt x="1091" y="149"/>
                    <a:pt x="1209" y="451"/>
                  </a:cubicBezTo>
                </a:path>
              </a:pathLst>
            </a:custGeom>
            <a:solidFill>
              <a:schemeClr val="accent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3" name="Freeform 43">
              <a:extLst>
                <a:ext uri="{FF2B5EF4-FFF2-40B4-BE49-F238E27FC236}">
                  <a16:creationId xmlns:a16="http://schemas.microsoft.com/office/drawing/2014/main" id="{437C997D-C20A-4D74-8D19-7884D4C12F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4" y="3646"/>
              <a:ext cx="79" cy="79"/>
            </a:xfrm>
            <a:custGeom>
              <a:avLst/>
              <a:gdLst>
                <a:gd name="T0" fmla="*/ 1209 w 1326"/>
                <a:gd name="T1" fmla="*/ 450 h 1327"/>
                <a:gd name="T2" fmla="*/ 876 w 1326"/>
                <a:gd name="T3" fmla="*/ 1209 h 1327"/>
                <a:gd name="T4" fmla="*/ 117 w 1326"/>
                <a:gd name="T5" fmla="*/ 877 h 1327"/>
                <a:gd name="T6" fmla="*/ 450 w 1326"/>
                <a:gd name="T7" fmla="*/ 118 h 1327"/>
                <a:gd name="T8" fmla="*/ 1209 w 1326"/>
                <a:gd name="T9" fmla="*/ 450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6" h="1327">
                  <a:moveTo>
                    <a:pt x="1209" y="450"/>
                  </a:moveTo>
                  <a:cubicBezTo>
                    <a:pt x="1326" y="751"/>
                    <a:pt x="1178" y="1091"/>
                    <a:pt x="876" y="1209"/>
                  </a:cubicBezTo>
                  <a:cubicBezTo>
                    <a:pt x="575" y="1327"/>
                    <a:pt x="235" y="1178"/>
                    <a:pt x="117" y="877"/>
                  </a:cubicBezTo>
                  <a:cubicBezTo>
                    <a:pt x="0" y="576"/>
                    <a:pt x="148" y="236"/>
                    <a:pt x="450" y="118"/>
                  </a:cubicBezTo>
                  <a:cubicBezTo>
                    <a:pt x="751" y="0"/>
                    <a:pt x="1091" y="149"/>
                    <a:pt x="1209" y="450"/>
                  </a:cubicBezTo>
                </a:path>
              </a:pathLst>
            </a:custGeom>
            <a:solidFill>
              <a:srgbClr val="6A4B1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4" name="Freeform 44">
              <a:extLst>
                <a:ext uri="{FF2B5EF4-FFF2-40B4-BE49-F238E27FC236}">
                  <a16:creationId xmlns:a16="http://schemas.microsoft.com/office/drawing/2014/main" id="{F936FE4E-B0E4-4188-BE1D-C87AF2C66D8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22" y="2424"/>
              <a:ext cx="78" cy="79"/>
            </a:xfrm>
            <a:custGeom>
              <a:avLst/>
              <a:gdLst>
                <a:gd name="T0" fmla="*/ 59 w 663"/>
                <a:gd name="T1" fmla="*/ 439 h 664"/>
                <a:gd name="T2" fmla="*/ 225 w 663"/>
                <a:gd name="T3" fmla="*/ 59 h 664"/>
                <a:gd name="T4" fmla="*/ 604 w 663"/>
                <a:gd name="T5" fmla="*/ 225 h 664"/>
                <a:gd name="T6" fmla="*/ 438 w 663"/>
                <a:gd name="T7" fmla="*/ 605 h 664"/>
                <a:gd name="T8" fmla="*/ 59 w 663"/>
                <a:gd name="T9" fmla="*/ 439 h 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3" h="664">
                  <a:moveTo>
                    <a:pt x="59" y="439"/>
                  </a:moveTo>
                  <a:cubicBezTo>
                    <a:pt x="0" y="288"/>
                    <a:pt x="74" y="118"/>
                    <a:pt x="225" y="59"/>
                  </a:cubicBezTo>
                  <a:cubicBezTo>
                    <a:pt x="375" y="0"/>
                    <a:pt x="545" y="75"/>
                    <a:pt x="604" y="225"/>
                  </a:cubicBezTo>
                  <a:cubicBezTo>
                    <a:pt x="663" y="376"/>
                    <a:pt x="589" y="546"/>
                    <a:pt x="438" y="605"/>
                  </a:cubicBezTo>
                  <a:cubicBezTo>
                    <a:pt x="287" y="664"/>
                    <a:pt x="118" y="589"/>
                    <a:pt x="59" y="439"/>
                  </a:cubicBezTo>
                </a:path>
              </a:pathLst>
            </a:custGeom>
            <a:solidFill>
              <a:srgbClr val="6A4B1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  <p:sp>
        <p:nvSpPr>
          <p:cNvPr id="54" name="Text Placeholder 3">
            <a:extLst>
              <a:ext uri="{FF2B5EF4-FFF2-40B4-BE49-F238E27FC236}">
                <a16:creationId xmlns:a16="http://schemas.microsoft.com/office/drawing/2014/main" id="{6FF0D7B3-1315-422B-ACFD-70F60C8E348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4361" y="1387097"/>
            <a:ext cx="5134675" cy="367529"/>
          </a:xfrm>
        </p:spPr>
        <p:txBody>
          <a:bodyPr wrap="square" anchor="b">
            <a:spAutoFit/>
          </a:bodyPr>
          <a:lstStyle>
            <a:lvl1pPr marL="0" indent="0">
              <a:spcBef>
                <a:spcPts val="1222"/>
              </a:spcBef>
              <a:buClr>
                <a:schemeClr val="tx1"/>
              </a:buClr>
              <a:buFont typeface="Arial" panose="020B0604020202020204" pitchFamily="34" charset="0"/>
              <a:buNone/>
              <a:defRPr sz="20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490" indent="0">
              <a:buFont typeface="Arial" panose="020B0604020202020204" pitchFamily="34" charset="0"/>
              <a:buNone/>
              <a:defRPr sz="2000" b="0"/>
            </a:lvl2pPr>
            <a:lvl3pPr marL="450677" indent="0">
              <a:buFont typeface="Arial" panose="020B0604020202020204" pitchFamily="34" charset="0"/>
              <a:buNone/>
              <a:tabLst/>
              <a:defRPr sz="1600" b="0"/>
            </a:lvl3pPr>
            <a:lvl4pPr marL="652212" indent="0">
              <a:buFont typeface="Arial" panose="020B0604020202020204" pitchFamily="34" charset="0"/>
              <a:buNone/>
              <a:defRPr sz="1400" b="0"/>
            </a:lvl4pPr>
            <a:lvl5pPr marL="853747" indent="0">
              <a:buFont typeface="Arial" panose="020B0604020202020204" pitchFamily="34" charset="0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093016-D03C-4ED8-A7B4-AE5E9DD883C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84201" y="2047084"/>
            <a:ext cx="5025137" cy="1381917"/>
          </a:xfrm>
        </p:spPr>
        <p:txBody>
          <a:bodyPr/>
          <a:lstStyle>
            <a:lvl1pPr marL="0" indent="0">
              <a:buNone/>
              <a:defRPr sz="2000" b="1"/>
            </a:lvl1pPr>
            <a:lvl2pPr marL="0" indent="0">
              <a:spcAft>
                <a:spcPts val="600"/>
              </a:spcAft>
              <a:buNone/>
              <a:defRPr sz="1600"/>
            </a:lvl2pPr>
            <a:lvl3pPr marL="198400" indent="-198400">
              <a:defRPr sz="16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1F4758E2-2C6B-486A-B53E-A1AB7F4E4F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3761423" y="2082336"/>
            <a:ext cx="8224300" cy="4649406"/>
          </a:xfrm>
          <a:prstGeom prst="roundRect">
            <a:avLst>
              <a:gd name="adj" fmla="val 2491"/>
            </a:avLst>
          </a:prstGeom>
          <a:solidFill>
            <a:schemeClr val="tx1">
              <a:lumMod val="50000"/>
            </a:schemeClr>
          </a:solidFill>
          <a:ln>
            <a:noFill/>
          </a:ln>
          <a:effectLst>
            <a:outerShdw blurRad="292100" dist="38100" dir="3600000" sx="102000" sy="102000" algn="tl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3" rIns="182828" bIns="14626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11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2" name="Picture Placeholder 8">
            <a:extLst>
              <a:ext uri="{FF2B5EF4-FFF2-40B4-BE49-F238E27FC236}">
                <a16:creationId xmlns:a16="http://schemas.microsoft.com/office/drawing/2014/main" id="{9DD55AC5-D820-400E-A5D1-4C3C6B0C8D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078618" y="2204829"/>
            <a:ext cx="7772400" cy="4366111"/>
          </a:xfrm>
          <a:solidFill>
            <a:srgbClr val="E6E6E6"/>
          </a:solidFill>
        </p:spPr>
        <p:txBody>
          <a:bodyPr lIns="0" tIns="0" bIns="1463040" anchor="ctr" anchorCtr="0">
            <a:noAutofit/>
          </a:bodyPr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+mj-lt"/>
              </a:defRPr>
            </a:lvl1pPr>
          </a:lstStyle>
          <a:p>
            <a:r>
              <a:rPr lang="en-US" dirty="0"/>
              <a:t>Drag &amp; drop your screenshot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37C55E4-9134-430B-9BE8-BB767CAB2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4043872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-3.7037E-7 L 0.05794 -3.7037E-7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91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4.81481E-6 L 0.07187 -4.81481E-6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94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2.59259E-6 L 0.07188 -2.59259E-6 " pathEditMode="relative" rAng="0" ptsTypes="AA">
                                      <p:cBhvr>
                                        <p:cTn id="19" dur="500" spd="-100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9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1" grpId="1" animBg="1"/>
      <p:bldP spid="42" grpId="0" animBg="1"/>
      <p:bldP spid="42" grpId="1" animBg="1"/>
    </p:bldLst>
  </p:timing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8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12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White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398905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4877F1-ED52-4D29-9221-DEE334DB6F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D83F9F-0429-481C-BA18-DB0E16ADD5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919A6-33EB-49BD-A62F-1FA56B9F9712}" type="datetimeFigureOut">
              <a:rPr lang="en-US" smtClean="0"/>
              <a:t>12/6/2022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824D24-AB01-4F89-9CE8-41E2CE32F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5DB373-18F1-4A57-A38A-EC7F75846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0409599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8995072-A5C1-450A-92EF-42028E846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E7D1B-D673-4CF6-8672-009D42ABD2A0}" type="datetimeFigureOut">
              <a:rPr lang="en-US" smtClean="0"/>
              <a:t>12/6/2022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32E9C7-E74B-4899-BCC6-730D396CA9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793ABA-C3DC-498B-9DD3-0BAE442D2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9779405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DA3924-D7D2-4399-98F4-9CBAF2AAD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3E7F36-A49C-4BE7-B23A-78C34B5C9B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CB2152-93F7-4A6A-8CD9-82D999DE69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F3EAF4-47BC-4216-9664-B4A7382C32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6AA21-1863-4931-97CB-99D0A168701B}" type="datetimeFigureOut">
              <a:rPr lang="en-US" smtClean="0"/>
              <a:t>12/6/2022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916495-3D18-4FBC-809A-0FFA1238AC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125AB8-E769-402F-93BE-D0D11504B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9398503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D9879-316E-4E90-A097-B620423B03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2E5DF3B-97B1-46EB-8DAF-DAA6D2654D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7D2C82-8DB3-4740-A550-8BA815A7B0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05AA36-43A6-4944-8392-C56AC5E3F3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2C379-9A7C-4C87-A116-CBE9F58B04C5}" type="datetimeFigureOut">
              <a:rPr lang="en-US" smtClean="0"/>
              <a:t>12/6/2022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CE1B3D-C885-4E48-9D53-304459601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49B75B-1C39-436D-A1D4-8241747D7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6722214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CAB916-9326-4D73-B691-CDFA729DD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83C188F-6E13-40DF-BF31-77BE6B8E8B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163E2F-AD9C-47F4-B5C1-F4B40B4DEE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57CC2-0FC8-4686-B024-99790E0F5162}" type="datetimeFigureOut">
              <a:rPr lang="en-US" smtClean="0"/>
              <a:t>12/6/2022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3E2263-8D7B-49A3-A701-128284BA7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CC2F72-7D48-424C-857E-E77214F92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4106727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13" Type="http://schemas.openxmlformats.org/officeDocument/2006/relationships/slideLayout" Target="../slideLayouts/slideLayout34.xml"/><Relationship Id="rId18" Type="http://schemas.openxmlformats.org/officeDocument/2006/relationships/slideLayout" Target="../slideLayouts/slideLayout39.xml"/><Relationship Id="rId3" Type="http://schemas.openxmlformats.org/officeDocument/2006/relationships/slideLayout" Target="../slideLayouts/slideLayout24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33.xml"/><Relationship Id="rId17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3.xml"/><Relationship Id="rId16" Type="http://schemas.openxmlformats.org/officeDocument/2006/relationships/slideLayout" Target="../slideLayouts/slideLayout37.xml"/><Relationship Id="rId20" Type="http://schemas.openxmlformats.org/officeDocument/2006/relationships/slideLayout" Target="../slideLayouts/slideLayout41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6.xml"/><Relationship Id="rId15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31.xml"/><Relationship Id="rId19" Type="http://schemas.openxmlformats.org/officeDocument/2006/relationships/slideLayout" Target="../slideLayouts/slideLayout40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Relationship Id="rId14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467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E032353-2971-4FEF-884B-70C91C7A6C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435CC2-6F84-470B-AAB6-5550FAF43C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D8FF3D-9D86-4824-8A68-92BD935121E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64C608-40B1-4030-A28D-5B74BC98ADCE}" type="datetimeFigureOut">
              <a:rPr lang="en-US" smtClean="0"/>
              <a:t>12/6/2022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D7BB0F-E774-4FD2-A769-32EB434DAF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2785B1-611F-4A2B-98A4-D58A5AD3B6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ID" hidden="1">
            <a:extLst>
              <a:ext uri="{FF2B5EF4-FFF2-40B4-BE49-F238E27FC236}">
                <a16:creationId xmlns:a16="http://schemas.microsoft.com/office/drawing/2014/main" id="{B7886158-6BE0-4540-B4B1-F929DD942DCA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A5D1039-8106-4342-93DA-EF14B30A4B02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43E838E-1B42-43FB-931E-B8CB81E5BF06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5703D5E-3CDE-4E6E-8FF1-6F3702CBD66B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37D3BD7-3780-415B-B3E6-CA319D897F47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2F8C853-9082-4059-AB91-B2EBA335068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A9CD5C0-1D38-48DD-B525-CC9C251C7832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88C13BF1-9D87-42FE-889D-4F1BF63F313B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89019F21-004A-43A3-9727-C8654D01CA6A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BD0C0B8D-3626-4414-8DC1-81EC9DFC8160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1DBD813-4EA4-49AD-8276-4A032E28C7DD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9D66049-DAF8-4248-9FE5-266E46A727AB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C7D287AA-0233-456D-BF4C-97058D026CE9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A343F42C-2C15-4E25-BB68-CEFBAE455EE1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4A92218A-5430-412B-BF71-125728EFC384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ABDCDEA4-5BF0-45AE-9B0B-F795D225FAD8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A590277F-64E9-4EF7-9927-69E9771CB13A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A6BCB9D3-C12B-40B7-AFCF-01B0A47AF6FC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510BE75-A508-4818-8127-9F9B8FF67E7E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FDE4517-9E7A-47D7-B6C0-6AB7589BC4B2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5D69F4EF-0FD7-4D3B-9E1D-AA417EF5522E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BBC85B4-6E22-4179-95D9-1701A280FB67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A4C309FD-89C4-4D3E-856C-D7E439E8DD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7E9D7A34-8EDB-46D7-97FB-FF72F8209468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A5E0D6B9-563B-4364-B297-1A74DF1DB669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DE87E260-A348-4299-A1D7-7851C791369F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4FAC5086-7C75-40DC-BE4A-DCF98618E2C0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9B81F588-4867-408A-B5C9-84E4A3E7F3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2E2BBAA8-6954-422A-B164-D7DF3DA5B498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203C0488-9C18-40B6-B72B-F57CEFA4F71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1818B771-41A1-46EC-A87C-05424A15127C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0A3F1F0C-7937-4F4D-B10E-5950B1610117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6B3BBCE4-9B2C-4221-9FD7-6E9E0A53C7DA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E8D94D28-85C4-45C4-A343-E9598534EF23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E825A6D-8302-464C-84ED-81F9843F705E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.64 square" hidden="1">
            <a:extLst>
              <a:ext uri="{FF2B5EF4-FFF2-40B4-BE49-F238E27FC236}">
                <a16:creationId xmlns:a16="http://schemas.microsoft.com/office/drawing/2014/main" id="{CEE45534-E2FD-43C3-8A32-C5C9D8EEA91A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3" name=".32 square" hidden="1">
            <a:extLst>
              <a:ext uri="{FF2B5EF4-FFF2-40B4-BE49-F238E27FC236}">
                <a16:creationId xmlns:a16="http://schemas.microsoft.com/office/drawing/2014/main" id="{C9E9003A-3C6E-4C2C-86D2-F5AEAC62A451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87226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286" r:id="rId1"/>
    <p:sldLayoutId id="2147485287" r:id="rId2"/>
    <p:sldLayoutId id="2147485288" r:id="rId3"/>
    <p:sldLayoutId id="2147485289" r:id="rId4"/>
    <p:sldLayoutId id="2147485291" r:id="rId5"/>
    <p:sldLayoutId id="2147485292" r:id="rId6"/>
    <p:sldLayoutId id="2147485293" r:id="rId7"/>
    <p:sldLayoutId id="2147485294" r:id="rId8"/>
    <p:sldLayoutId id="2147485295" r:id="rId9"/>
    <p:sldLayoutId id="2147485296" r:id="rId10"/>
    <p:sldLayoutId id="2147485297" r:id="rId11"/>
    <p:sldLayoutId id="2147485298" r:id="rId12"/>
    <p:sldLayoutId id="2147485299" r:id="rId13"/>
    <p:sldLayoutId id="2147485304" r:id="rId14"/>
    <p:sldLayoutId id="2147485305" r:id="rId15"/>
    <p:sldLayoutId id="2147485307" r:id="rId16"/>
    <p:sldLayoutId id="2147485308" r:id="rId17"/>
    <p:sldLayoutId id="2147485272" r:id="rId18"/>
    <p:sldLayoutId id="2147485240" r:id="rId19"/>
    <p:sldLayoutId id="2147485309" r:id="rId20"/>
    <p:sldLayoutId id="2147485310" r:id="rId21"/>
  </p:sldLayoutIdLst>
  <p:transition>
    <p:fade/>
  </p:transition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68" userDrawn="1">
          <p15:clr>
            <a:srgbClr val="C35EA4"/>
          </p15:clr>
        </p15:guide>
        <p15:guide id="2" pos="7313" userDrawn="1">
          <p15:clr>
            <a:srgbClr val="C35EA4"/>
          </p15:clr>
        </p15:guide>
        <p15:guide id="3" orient="horz" pos="369" userDrawn="1">
          <p15:clr>
            <a:srgbClr val="C35EA4"/>
          </p15:clr>
        </p15:guide>
        <p15:guide id="4" orient="horz" pos="3949" userDrawn="1">
          <p15:clr>
            <a:srgbClr val="C35EA4"/>
          </p15:clr>
        </p15:guide>
        <p15:guide id="5" orient="horz" pos="184" userDrawn="1">
          <p15:clr>
            <a:srgbClr val="A4A3A4"/>
          </p15:clr>
        </p15:guide>
        <p15:guide id="6" pos="185" userDrawn="1">
          <p15:clr>
            <a:srgbClr val="A4A3A4"/>
          </p15:clr>
        </p15:guide>
        <p15:guide id="7" orient="horz" pos="4135" userDrawn="1">
          <p15:clr>
            <a:srgbClr val="A4A3A4"/>
          </p15:clr>
        </p15:guide>
        <p15:guide id="8" pos="7495" userDrawn="1">
          <p15:clr>
            <a:srgbClr val="A4A3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35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E032353-2971-4FEF-884B-70C91C7A6C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435CC2-6F84-470B-AAB6-5550FAF43C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D8FF3D-9D86-4824-8A68-92BD935121E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1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64C608-40B1-4030-A28D-5B74BC98ADCE}" type="datetimeFigureOut">
              <a:rPr lang="en-US" smtClean="0"/>
              <a:t>12/6/2022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D7BB0F-E774-4FD2-A769-32EB434DAF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2785B1-611F-4A2B-98A4-D58A5AD3B6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ID" hidden="1">
            <a:extLst>
              <a:ext uri="{FF2B5EF4-FFF2-40B4-BE49-F238E27FC236}">
                <a16:creationId xmlns:a16="http://schemas.microsoft.com/office/drawing/2014/main" id="{B7886158-6BE0-4540-B4B1-F929DD942DCA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A5D1039-8106-4342-93DA-EF14B30A4B02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43E838E-1B42-43FB-931E-B8CB81E5BF06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5703D5E-3CDE-4E6E-8FF1-6F3702CBD66B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37D3BD7-3780-415B-B3E6-CA319D897F47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2F8C853-9082-4059-AB91-B2EBA335068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A9CD5C0-1D38-48DD-B525-CC9C251C7832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88C13BF1-9D87-42FE-889D-4F1BF63F313B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89019F21-004A-43A3-9727-C8654D01CA6A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BD0C0B8D-3626-4414-8DC1-81EC9DFC8160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1DBD813-4EA4-49AD-8276-4A032E28C7DD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9D66049-DAF8-4248-9FE5-266E46A727AB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C7D287AA-0233-456D-BF4C-97058D026CE9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A343F42C-2C15-4E25-BB68-CEFBAE455EE1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4A92218A-5430-412B-BF71-125728EFC384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ABDCDEA4-5BF0-45AE-9B0B-F795D225FAD8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A590277F-64E9-4EF7-9927-69E9771CB13A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A6BCB9D3-C12B-40B7-AFCF-01B0A47AF6FC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510BE75-A508-4818-8127-9F9B8FF67E7E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FDE4517-9E7A-47D7-B6C0-6AB7589BC4B2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5D69F4EF-0FD7-4D3B-9E1D-AA417EF5522E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BBC85B4-6E22-4179-95D9-1701A280FB67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A4C309FD-89C4-4D3E-856C-D7E439E8DD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7E9D7A34-8EDB-46D7-97FB-FF72F8209468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A5E0D6B9-563B-4364-B297-1A74DF1DB669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DE87E260-A348-4299-A1D7-7851C791369F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4FAC5086-7C75-40DC-BE4A-DCF98618E2C0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9B81F588-4867-408A-B5C9-84E4A3E7F3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2E2BBAA8-6954-422A-B164-D7DF3DA5B498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203C0488-9C18-40B6-B72B-F57CEFA4F71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1818B771-41A1-46EC-A87C-05424A15127C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0A3F1F0C-7937-4F4D-B10E-5950B1610117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6B3BBCE4-9B2C-4221-9FD7-6E9E0A53C7DA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E8D94D28-85C4-45C4-A343-E9598534EF23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E825A6D-8302-464C-84ED-81F9843F705E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.64 square" hidden="1">
            <a:extLst>
              <a:ext uri="{FF2B5EF4-FFF2-40B4-BE49-F238E27FC236}">
                <a16:creationId xmlns:a16="http://schemas.microsoft.com/office/drawing/2014/main" id="{CEE45534-E2FD-43C3-8A32-C5C9D8EEA91A}"/>
              </a:ext>
            </a:extLst>
          </p:cNvPr>
          <p:cNvSpPr/>
          <p:nvPr userDrawn="1"/>
        </p:nvSpPr>
        <p:spPr bwMode="auto">
          <a:xfrm>
            <a:off x="1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3" name=".32 square" hidden="1">
            <a:extLst>
              <a:ext uri="{FF2B5EF4-FFF2-40B4-BE49-F238E27FC236}">
                <a16:creationId xmlns:a16="http://schemas.microsoft.com/office/drawing/2014/main" id="{C9E9003A-3C6E-4C2C-86D2-F5AEAC62A451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01435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312" r:id="rId1"/>
    <p:sldLayoutId id="2147485313" r:id="rId2"/>
    <p:sldLayoutId id="2147485314" r:id="rId3"/>
    <p:sldLayoutId id="2147485315" r:id="rId4"/>
    <p:sldLayoutId id="2147485316" r:id="rId5"/>
    <p:sldLayoutId id="2147485317" r:id="rId6"/>
    <p:sldLayoutId id="2147485318" r:id="rId7"/>
    <p:sldLayoutId id="2147485319" r:id="rId8"/>
    <p:sldLayoutId id="2147485320" r:id="rId9"/>
    <p:sldLayoutId id="2147485321" r:id="rId10"/>
    <p:sldLayoutId id="2147485322" r:id="rId11"/>
    <p:sldLayoutId id="2147485323" r:id="rId12"/>
    <p:sldLayoutId id="2147485324" r:id="rId13"/>
    <p:sldLayoutId id="2147485325" r:id="rId14"/>
    <p:sldLayoutId id="2147485326" r:id="rId15"/>
    <p:sldLayoutId id="2147485327" r:id="rId16"/>
    <p:sldLayoutId id="2147485328" r:id="rId17"/>
    <p:sldLayoutId id="2147485329" r:id="rId18"/>
    <p:sldLayoutId id="2147485330" r:id="rId19"/>
    <p:sldLayoutId id="2147485331" r:id="rId20"/>
  </p:sldLayoutIdLst>
  <p:transition>
    <p:fade/>
  </p:transition>
  <p:hf sldNum="0" hdr="0" ftr="0" dt="0"/>
  <p:txStyles>
    <p:titleStyle>
      <a:lvl1pPr algn="l" defTabSz="914225" rtl="0" eaLnBrk="1" latinLnBrk="0" hangingPunct="1">
        <a:lnSpc>
          <a:spcPct val="90000"/>
        </a:lnSpc>
        <a:spcBef>
          <a:spcPct val="0"/>
        </a:spcBef>
        <a:buNone/>
        <a:defRPr lang="en-US" sz="4313" kern="1200" spc="-48" dirty="0">
          <a:ln w="3175">
            <a:noFill/>
          </a:ln>
          <a:gradFill flip="none" rotWithShape="1">
            <a:gsLst>
              <a:gs pos="0">
                <a:srgbClr val="50E6FF"/>
              </a:gs>
              <a:gs pos="100000">
                <a:srgbClr val="0078D4"/>
              </a:gs>
            </a:gsLst>
            <a:lin ang="18900000" scaled="1"/>
            <a:tileRect/>
          </a:gradFill>
          <a:latin typeface="Segoe UI Semibold"/>
          <a:ea typeface="+mn-ea"/>
          <a:cs typeface="Segoe UI" pitchFamily="34" charset="0"/>
        </a:defRPr>
      </a:lvl1pPr>
    </p:titleStyle>
    <p:bodyStyle>
      <a:lvl1pPr marL="228556" indent="-228556" algn="l" defTabSz="914225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668" indent="-228556" algn="l" defTabSz="91422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2781" indent="-228556" algn="l" defTabSz="91422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599893" indent="-228556" algn="l" defTabSz="91422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005" indent="-228556" algn="l" defTabSz="91422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118" indent="-228556" algn="l" defTabSz="91422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230" indent="-228556" algn="l" defTabSz="91422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341" indent="-228556" algn="l" defTabSz="91422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453" indent="-228556" algn="l" defTabSz="91422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2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12" algn="l" defTabSz="91422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25" algn="l" defTabSz="91422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37" algn="l" defTabSz="91422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449" algn="l" defTabSz="91422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561" algn="l" defTabSz="91422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674" algn="l" defTabSz="91422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785" algn="l" defTabSz="91422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897" algn="l" defTabSz="91422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68">
          <p15:clr>
            <a:srgbClr val="C35EA4"/>
          </p15:clr>
        </p15:guide>
        <p15:guide id="2" pos="7313">
          <p15:clr>
            <a:srgbClr val="C35EA4"/>
          </p15:clr>
        </p15:guide>
        <p15:guide id="3" orient="horz" pos="369">
          <p15:clr>
            <a:srgbClr val="C35EA4"/>
          </p15:clr>
        </p15:guide>
        <p15:guide id="4" orient="horz" pos="3949">
          <p15:clr>
            <a:srgbClr val="C35EA4"/>
          </p15:clr>
        </p15:guide>
        <p15:guide id="5" orient="horz" pos="184">
          <p15:clr>
            <a:srgbClr val="A4A3A4"/>
          </p15:clr>
        </p15:guide>
        <p15:guide id="6" pos="185">
          <p15:clr>
            <a:srgbClr val="A4A3A4"/>
          </p15:clr>
        </p15:guide>
        <p15:guide id="7" orient="horz" pos="4135">
          <p15:clr>
            <a:srgbClr val="A4A3A4"/>
          </p15:clr>
        </p15:guide>
        <p15:guide id="8" pos="749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docs.microsoft.com/en-us/powerapps/maker/model-driven-apps/create-edit-powerbi-embedded-page" TargetMode="Externa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hyperlink" Target="https://www.youtube.com/watch?v=ZuXAqlQdOb4" TargetMode="Externa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hyperlink" Target="https://powerbi.microsoft.com/en-us/blog/announcing-power-bi-report-and-dataset-management-in-power-apps-solutions/" TargetMode="External"/><Relationship Id="rId5" Type="http://schemas.openxmlformats.org/officeDocument/2006/relationships/hyperlink" Target="https://learn.microsoft.com/en-us/power-apps/maker/model-driven-apps/power-bi-content-management-power-apps-solutions" TargetMode="Externa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3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diagramLayout" Target="../diagrams/layout2.xml"/><Relationship Id="rId7" Type="http://schemas.openxmlformats.org/officeDocument/2006/relationships/image" Target="../media/image22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10" Type="http://schemas.openxmlformats.org/officeDocument/2006/relationships/image" Target="../media/image25.svg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diagramLayout" Target="../diagrams/layout3.xml"/><Relationship Id="rId7" Type="http://schemas.openxmlformats.org/officeDocument/2006/relationships/image" Target="../media/image26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Relationship Id="rId9" Type="http://schemas.openxmlformats.org/officeDocument/2006/relationships/hyperlink" Target="http://tex.stackexchange.com/questions/273072/adding-lines-to-bar-charts" TargetMode="Externa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4.xml"/><Relationship Id="rId3" Type="http://schemas.openxmlformats.org/officeDocument/2006/relationships/hyperlink" Target="https://creativecommons.org/licenses/by-sa/3.0/" TargetMode="External"/><Relationship Id="rId7" Type="http://schemas.openxmlformats.org/officeDocument/2006/relationships/diagramLayout" Target="../diagrams/layout4.xml"/><Relationship Id="rId2" Type="http://schemas.openxmlformats.org/officeDocument/2006/relationships/hyperlink" Target="http://tex.stackexchange.com/questions/273072/adding-lines-to-bar-charts" TargetMode="External"/><Relationship Id="rId1" Type="http://schemas.openxmlformats.org/officeDocument/2006/relationships/slideLayout" Target="../slideLayouts/slideLayout6.xml"/><Relationship Id="rId6" Type="http://schemas.openxmlformats.org/officeDocument/2006/relationships/diagramData" Target="../diagrams/data4.xml"/><Relationship Id="rId5" Type="http://schemas.microsoft.com/office/2007/relationships/hdphoto" Target="../media/hdphoto1.wdp"/><Relationship Id="rId10" Type="http://schemas.microsoft.com/office/2007/relationships/diagramDrawing" Target="../diagrams/drawing4.xml"/><Relationship Id="rId4" Type="http://schemas.openxmlformats.org/officeDocument/2006/relationships/image" Target="../media/image26.png"/><Relationship Id="rId9" Type="http://schemas.openxmlformats.org/officeDocument/2006/relationships/diagramColors" Target="../diagrams/colors4.xml"/></Relationships>
</file>

<file path=ppt/slides/_rels/slide2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hyperlink" Target="https://creativecommons.org/licenses/by-sa/3.0/" TargetMode="External"/><Relationship Id="rId7" Type="http://schemas.openxmlformats.org/officeDocument/2006/relationships/diagramColors" Target="../diagrams/colors5.xml"/><Relationship Id="rId2" Type="http://schemas.openxmlformats.org/officeDocument/2006/relationships/hyperlink" Target="http://tex.stackexchange.com/questions/273072/adding-lines-to-bar-charts" TargetMode="External"/><Relationship Id="rId1" Type="http://schemas.openxmlformats.org/officeDocument/2006/relationships/slideLayout" Target="../slideLayouts/slideLayout6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10" Type="http://schemas.microsoft.com/office/2007/relationships/hdphoto" Target="../media/hdphoto1.wdp"/><Relationship Id="rId4" Type="http://schemas.openxmlformats.org/officeDocument/2006/relationships/diagramData" Target="../diagrams/data5.xml"/><Relationship Id="rId9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6.xml"/><Relationship Id="rId3" Type="http://schemas.openxmlformats.org/officeDocument/2006/relationships/hyperlink" Target="https://creativecommons.org/licenses/by-sa/3.0/" TargetMode="External"/><Relationship Id="rId7" Type="http://schemas.openxmlformats.org/officeDocument/2006/relationships/diagramLayout" Target="../diagrams/layout6.xml"/><Relationship Id="rId2" Type="http://schemas.openxmlformats.org/officeDocument/2006/relationships/hyperlink" Target="http://tex.stackexchange.com/questions/273072/adding-lines-to-bar-charts" TargetMode="External"/><Relationship Id="rId1" Type="http://schemas.openxmlformats.org/officeDocument/2006/relationships/slideLayout" Target="../slideLayouts/slideLayout6.xml"/><Relationship Id="rId6" Type="http://schemas.openxmlformats.org/officeDocument/2006/relationships/diagramData" Target="../diagrams/data6.xml"/><Relationship Id="rId5" Type="http://schemas.microsoft.com/office/2007/relationships/hdphoto" Target="../media/hdphoto1.wdp"/><Relationship Id="rId10" Type="http://schemas.microsoft.com/office/2007/relationships/diagramDrawing" Target="../diagrams/drawing6.xml"/><Relationship Id="rId4" Type="http://schemas.openxmlformats.org/officeDocument/2006/relationships/image" Target="../media/image26.png"/><Relationship Id="rId9" Type="http://schemas.openxmlformats.org/officeDocument/2006/relationships/diagramColors" Target="../diagrams/colors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aka.ms/D365PBI" TargetMode="Externa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1.png"/><Relationship Id="rId5" Type="http://schemas.openxmlformats.org/officeDocument/2006/relationships/customXml" Target="../ink/ink2.xml"/><Relationship Id="rId4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customXml" Target="../ink/ink8.xml"/><Relationship Id="rId3" Type="http://schemas.openxmlformats.org/officeDocument/2006/relationships/image" Target="../media/image33.png"/><Relationship Id="rId7" Type="http://schemas.openxmlformats.org/officeDocument/2006/relationships/customXml" Target="../ink/ink5.xml"/><Relationship Id="rId12" Type="http://schemas.openxmlformats.org/officeDocument/2006/relationships/image" Target="../media/image37.png"/><Relationship Id="rId2" Type="http://schemas.openxmlformats.org/officeDocument/2006/relationships/hyperlink" Target="https://docs.microsoft.com/en-us/power-bi/guidance/star-schema" TargetMode="Externa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4.png"/><Relationship Id="rId11" Type="http://schemas.openxmlformats.org/officeDocument/2006/relationships/customXml" Target="../ink/ink7.xml"/><Relationship Id="rId5" Type="http://schemas.openxmlformats.org/officeDocument/2006/relationships/customXml" Target="../ink/ink4.xml"/><Relationship Id="rId10" Type="http://schemas.openxmlformats.org/officeDocument/2006/relationships/image" Target="../media/image36.png"/><Relationship Id="rId4" Type="http://schemas.microsoft.com/office/2007/relationships/hdphoto" Target="../media/hdphoto2.wdp"/><Relationship Id="rId9" Type="http://schemas.openxmlformats.org/officeDocument/2006/relationships/customXml" Target="../ink/ink6.xml"/><Relationship Id="rId14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1.png"/><Relationship Id="rId4" Type="http://schemas.openxmlformats.org/officeDocument/2006/relationships/image" Target="../media/image3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7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6.png"/><Relationship Id="rId5" Type="http://schemas.openxmlformats.org/officeDocument/2006/relationships/image" Target="../media/image45.svg"/><Relationship Id="rId4" Type="http://schemas.openxmlformats.org/officeDocument/2006/relationships/image" Target="../media/image44.png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4.xml"/><Relationship Id="rId6" Type="http://schemas.microsoft.com/office/2007/relationships/hdphoto" Target="../media/hdphoto4.wdp"/><Relationship Id="rId5" Type="http://schemas.openxmlformats.org/officeDocument/2006/relationships/image" Target="../media/image49.png"/><Relationship Id="rId4" Type="http://schemas.openxmlformats.org/officeDocument/2006/relationships/image" Target="../media/image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power-query/power-query-folding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52.png"/><Relationship Id="rId4" Type="http://schemas.openxmlformats.org/officeDocument/2006/relationships/image" Target="../media/image51.gi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diagramLayout" Target="../diagrams/layout7.xml"/><Relationship Id="rId7" Type="http://schemas.openxmlformats.org/officeDocument/2006/relationships/image" Target="../media/image24.png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hyperlink" Target="https://docs.microsoft.com/en-us/powerapps/maker/data-platform/export-to-data-lake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5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hyperlink" Target="https://aka.ms/DESDeprecationBlog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make.powerapps.com/" TargetMode="External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hyperlink" Target="https://docs.microsoft.com/en-us/power-apps/maker/data-platform/azure-synapse-link-choice-labels" TargetMode="Externa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.xml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microsoft.com/office/2011/relationships/webextension" Target="../webextensions/webextension1.xml"/><Relationship Id="rId1" Type="http://schemas.openxmlformats.org/officeDocument/2006/relationships/slideLayout" Target="../slideLayouts/slideLayout15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diagramLayout" Target="../diagrams/layout8.xml"/><Relationship Id="rId7" Type="http://schemas.openxmlformats.org/officeDocument/2006/relationships/image" Target="../media/image22.png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aka.ms/PBIGuidance" TargetMode="External"/><Relationship Id="rId2" Type="http://schemas.openxmlformats.org/officeDocument/2006/relationships/hyperlink" Target="https://aka.ms/PBIGuidedLearning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mscottsewell/PowerBI-Dataverse" TargetMode="External"/><Relationship Id="rId5" Type="http://schemas.openxmlformats.org/officeDocument/2006/relationships/hyperlink" Target="https://github.com/MScottSewell/Power-BI-D365-Sales" TargetMode="External"/><Relationship Id="rId4" Type="http://schemas.openxmlformats.org/officeDocument/2006/relationships/hyperlink" Target="https://aka.ms/D365PBI" TargetMode="Externa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scottsewell/PowerBI-Dataverse" TargetMode="External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slide" Target="slide54.xml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slide" Target="slide39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9.png"/><Relationship Id="rId11" Type="http://schemas.openxmlformats.org/officeDocument/2006/relationships/slide" Target="slide24.xml"/><Relationship Id="rId5" Type="http://schemas.openxmlformats.org/officeDocument/2006/relationships/image" Target="../media/image8.png"/><Relationship Id="rId10" Type="http://schemas.openxmlformats.org/officeDocument/2006/relationships/slide" Target="slide17.xml"/><Relationship Id="rId4" Type="http://schemas.openxmlformats.org/officeDocument/2006/relationships/image" Target="../media/image7.png"/><Relationship Id="rId9" Type="http://schemas.openxmlformats.org/officeDocument/2006/relationships/slide" Target="slide7.xml"/><Relationship Id="rId14" Type="http://schemas.openxmlformats.org/officeDocument/2006/relationships/slide" Target="slide5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7.xml"/><Relationship Id="rId1" Type="http://schemas.openxmlformats.org/officeDocument/2006/relationships/tags" Target="../tags/tag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3865B6"/>
            </a:gs>
            <a:gs pos="19981">
              <a:srgbClr val="2E5293"/>
            </a:gs>
            <a:gs pos="53000">
              <a:srgbClr val="1D3259"/>
            </a:gs>
            <a:gs pos="86000">
              <a:srgbClr val="203864"/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BBA630A-E4EF-B48D-F845-CC8B4144B59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2834122"/>
            <a:ext cx="4022544" cy="4022544"/>
          </a:xfrm>
          <a:prstGeom prst="rect">
            <a:avLst/>
          </a:prstGeom>
        </p:spPr>
      </p:pic>
      <p:sp>
        <p:nvSpPr>
          <p:cNvPr id="3" name="Subtitle 1">
            <a:extLst>
              <a:ext uri="{FF2B5EF4-FFF2-40B4-BE49-F238E27FC236}">
                <a16:creationId xmlns:a16="http://schemas.microsoft.com/office/drawing/2014/main" id="{0BA0C690-B8E7-CE81-7B7B-514320F55B83}"/>
              </a:ext>
            </a:extLst>
          </p:cNvPr>
          <p:cNvSpPr txBox="1">
            <a:spLocks/>
          </p:cNvSpPr>
          <p:nvPr/>
        </p:nvSpPr>
        <p:spPr>
          <a:xfrm>
            <a:off x="3716188" y="4834453"/>
            <a:ext cx="6977252" cy="1655527"/>
          </a:xfrm>
          <a:prstGeom prst="rect">
            <a:avLst/>
          </a:prstGeom>
          <a:noFill/>
        </p:spPr>
        <p:txBody>
          <a:bodyPr vert="horz" lIns="89642" tIns="44821" rIns="89642" bIns="44821" rtlCol="0" anchor="b">
            <a:normAutofit/>
          </a:bodyPr>
          <a:lstStyle>
            <a:lvl1pPr marL="0" indent="0" algn="l" defTabSz="932597" rtl="0" eaLnBrk="1" latinLnBrk="0" hangingPunct="1">
              <a:lnSpc>
                <a:spcPct val="90000"/>
              </a:lnSpc>
              <a:spcBef>
                <a:spcPts val="1020"/>
              </a:spcBef>
              <a:buFont typeface="Arial" panose="020B0604020202020204" pitchFamily="34" charset="0"/>
              <a:buNone/>
              <a:defRPr sz="2448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66298" indent="0" algn="l" defTabSz="932597" rtl="0" eaLnBrk="1" latinLnBrk="0" hangingPunct="1">
              <a:lnSpc>
                <a:spcPct val="90000"/>
              </a:lnSpc>
              <a:spcBef>
                <a:spcPts val="510"/>
              </a:spcBef>
              <a:buFont typeface="Arial" panose="020B0604020202020204" pitchFamily="34" charset="0"/>
              <a:buNone/>
              <a:defRPr sz="204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32597" indent="0" algn="l" defTabSz="932597" rtl="0" eaLnBrk="1" latinLnBrk="0" hangingPunct="1">
              <a:lnSpc>
                <a:spcPct val="90000"/>
              </a:lnSpc>
              <a:spcBef>
                <a:spcPts val="510"/>
              </a:spcBef>
              <a:buFont typeface="Arial" panose="020B0604020202020204" pitchFamily="34" charset="0"/>
              <a:buNone/>
              <a:defRPr sz="1836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98895" indent="0" algn="l" defTabSz="932597" rtl="0" eaLnBrk="1" latinLnBrk="0" hangingPunct="1">
              <a:lnSpc>
                <a:spcPct val="90000"/>
              </a:lnSpc>
              <a:spcBef>
                <a:spcPts val="510"/>
              </a:spcBef>
              <a:buFont typeface="Arial" panose="020B0604020202020204" pitchFamily="34" charset="0"/>
              <a:buNone/>
              <a:defRPr sz="1632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65193" indent="0" algn="l" defTabSz="932597" rtl="0" eaLnBrk="1" latinLnBrk="0" hangingPunct="1">
              <a:lnSpc>
                <a:spcPct val="90000"/>
              </a:lnSpc>
              <a:spcBef>
                <a:spcPts val="510"/>
              </a:spcBef>
              <a:buFont typeface="Arial" panose="020B0604020202020204" pitchFamily="34" charset="0"/>
              <a:buNone/>
              <a:defRPr sz="1632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331491" indent="0" algn="l" defTabSz="932597" rtl="0" eaLnBrk="1" latinLnBrk="0" hangingPunct="1">
              <a:lnSpc>
                <a:spcPct val="90000"/>
              </a:lnSpc>
              <a:spcBef>
                <a:spcPts val="510"/>
              </a:spcBef>
              <a:buFont typeface="Arial" panose="020B0604020202020204" pitchFamily="34" charset="0"/>
              <a:buNone/>
              <a:defRPr sz="1632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97790" indent="0" algn="l" defTabSz="932597" rtl="0" eaLnBrk="1" latinLnBrk="0" hangingPunct="1">
              <a:lnSpc>
                <a:spcPct val="90000"/>
              </a:lnSpc>
              <a:spcBef>
                <a:spcPts val="510"/>
              </a:spcBef>
              <a:buFont typeface="Arial" panose="020B0604020202020204" pitchFamily="34" charset="0"/>
              <a:buNone/>
              <a:defRPr sz="1632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64088" indent="0" algn="l" defTabSz="932597" rtl="0" eaLnBrk="1" latinLnBrk="0" hangingPunct="1">
              <a:lnSpc>
                <a:spcPct val="90000"/>
              </a:lnSpc>
              <a:spcBef>
                <a:spcPts val="510"/>
              </a:spcBef>
              <a:buFont typeface="Arial" panose="020B0604020202020204" pitchFamily="34" charset="0"/>
              <a:buNone/>
              <a:defRPr sz="1632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730386" indent="0" algn="l" defTabSz="932597" rtl="0" eaLnBrk="1" latinLnBrk="0" hangingPunct="1">
              <a:lnSpc>
                <a:spcPct val="90000"/>
              </a:lnSpc>
              <a:spcBef>
                <a:spcPts val="510"/>
              </a:spcBef>
              <a:buFont typeface="Arial" panose="020B0604020202020204" pitchFamily="34" charset="0"/>
              <a:buNone/>
              <a:defRPr sz="1632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112" lvl="1" defTabSz="914225">
              <a:spcBef>
                <a:spcPct val="0"/>
              </a:spcBef>
            </a:pPr>
            <a:r>
              <a:rPr lang="en-US" sz="5294" spc="-48" dirty="0">
                <a:ln w="3175">
                  <a:noFill/>
                </a:ln>
                <a:gradFill flip="none" rotWithShape="1">
                  <a:gsLst>
                    <a:gs pos="0">
                      <a:srgbClr val="FFC000">
                        <a:lumMod val="26000"/>
                      </a:srgbClr>
                    </a:gs>
                    <a:gs pos="100000">
                      <a:srgbClr val="FFC000">
                        <a:lumMod val="94000"/>
                        <a:lumOff val="6000"/>
                      </a:srgbClr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cs typeface="Segoe UI" pitchFamily="34" charset="0"/>
              </a:rPr>
              <a:t>Scott Sewell</a:t>
            </a:r>
          </a:p>
          <a:p>
            <a:pPr marL="457112" lvl="1" defTabSz="914225">
              <a:spcBef>
                <a:spcPct val="0"/>
              </a:spcBef>
            </a:pPr>
            <a:r>
              <a:rPr lang="en-US" sz="2353" spc="-48" dirty="0">
                <a:ln w="3175">
                  <a:noFill/>
                </a:ln>
                <a:gradFill flip="none" rotWithShape="1">
                  <a:gsLst>
                    <a:gs pos="0">
                      <a:srgbClr val="FFC000">
                        <a:lumMod val="26000"/>
                      </a:srgbClr>
                    </a:gs>
                    <a:gs pos="100000">
                      <a:srgbClr val="FFC000">
                        <a:lumMod val="94000"/>
                        <a:lumOff val="6000"/>
                      </a:srgbClr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cs typeface="Segoe UI" pitchFamily="34" charset="0"/>
              </a:rPr>
              <a:t>Principal Program Manager</a:t>
            </a:r>
          </a:p>
          <a:p>
            <a:pPr marL="457112" lvl="1" defTabSz="914225">
              <a:spcBef>
                <a:spcPct val="0"/>
              </a:spcBef>
            </a:pPr>
            <a:r>
              <a:rPr lang="en-US" sz="2353" spc="-48" dirty="0">
                <a:ln w="3175">
                  <a:noFill/>
                </a:ln>
                <a:gradFill flip="none" rotWithShape="1">
                  <a:gsLst>
                    <a:gs pos="0">
                      <a:srgbClr val="FFC000">
                        <a:lumMod val="26000"/>
                      </a:srgbClr>
                    </a:gs>
                    <a:gs pos="100000">
                      <a:srgbClr val="FFC000">
                        <a:lumMod val="94000"/>
                        <a:lumOff val="6000"/>
                      </a:srgbClr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cs typeface="Segoe UI" pitchFamily="34" charset="0"/>
              </a:rPr>
              <a:t>Power BI Customer Advisory Team (PBICAT)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B5CC695-0EFF-42B9-8E41-69569F6D92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7674" y="180109"/>
            <a:ext cx="9224460" cy="2946069"/>
          </a:xfrm>
        </p:spPr>
        <p:txBody>
          <a:bodyPr>
            <a:normAutofit/>
          </a:bodyPr>
          <a:lstStyle/>
          <a:p>
            <a:pPr algn="r"/>
            <a:r>
              <a:rPr lang="en-US" sz="66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Dataverse + Power BI</a:t>
            </a:r>
            <a:br>
              <a:rPr lang="en-US" sz="66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en-US" sz="4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Create real-time and contextualized analytics and reports in your apps</a:t>
            </a:r>
            <a:endParaRPr lang="en-US" sz="66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15" name="Picture 2" descr="Heart Shape">
            <a:extLst>
              <a:ext uri="{FF2B5EF4-FFF2-40B4-BE49-F238E27FC236}">
                <a16:creationId xmlns:a16="http://schemas.microsoft.com/office/drawing/2014/main" id="{AB630175-2326-F203-52C5-02CE96B8931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9176" y="4924978"/>
            <a:ext cx="760372" cy="706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Graphic 8" descr="Power BI Logo">
            <a:extLst>
              <a:ext uri="{FF2B5EF4-FFF2-40B4-BE49-F238E27FC236}">
                <a16:creationId xmlns:a16="http://schemas.microsoft.com/office/drawing/2014/main" id="{3559F53D-91AC-E4D2-12DD-2C61A05503DC}"/>
              </a:ext>
            </a:extLst>
          </p:cNvPr>
          <p:cNvGrpSpPr/>
          <p:nvPr/>
        </p:nvGrpSpPr>
        <p:grpSpPr>
          <a:xfrm>
            <a:off x="8890339" y="4905808"/>
            <a:ext cx="530182" cy="721636"/>
            <a:chOff x="1908738" y="1553244"/>
            <a:chExt cx="675000" cy="918750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425711DA-AB2B-EB53-5026-948E192EEF10}"/>
                </a:ext>
              </a:extLst>
            </p:cNvPr>
            <p:cNvSpPr/>
            <p:nvPr/>
          </p:nvSpPr>
          <p:spPr>
            <a:xfrm>
              <a:off x="2283738" y="1553244"/>
              <a:ext cx="300000" cy="900000"/>
            </a:xfrm>
            <a:custGeom>
              <a:avLst/>
              <a:gdLst>
                <a:gd name="connsiteX0" fmla="*/ 300000 w 300000"/>
                <a:gd name="connsiteY0" fmla="*/ 0 h 900000"/>
                <a:gd name="connsiteX1" fmla="*/ 300000 w 300000"/>
                <a:gd name="connsiteY1" fmla="*/ 900000 h 900000"/>
                <a:gd name="connsiteX2" fmla="*/ 0 w 300000"/>
                <a:gd name="connsiteY2" fmla="*/ 900000 h 900000"/>
                <a:gd name="connsiteX3" fmla="*/ 0 w 300000"/>
                <a:gd name="connsiteY3" fmla="*/ 0 h 900000"/>
                <a:gd name="connsiteX4" fmla="*/ 300000 w 300000"/>
                <a:gd name="connsiteY4" fmla="*/ 0 h 9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0000" h="900000">
                  <a:moveTo>
                    <a:pt x="300000" y="0"/>
                  </a:moveTo>
                  <a:lnTo>
                    <a:pt x="300000" y="900000"/>
                  </a:lnTo>
                  <a:lnTo>
                    <a:pt x="0" y="900000"/>
                  </a:lnTo>
                  <a:lnTo>
                    <a:pt x="0" y="0"/>
                  </a:lnTo>
                  <a:lnTo>
                    <a:pt x="300000" y="0"/>
                  </a:lnTo>
                  <a:close/>
                </a:path>
              </a:pathLst>
            </a:custGeom>
            <a:solidFill>
              <a:srgbClr val="E6AD10"/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67"/>
              <a:endParaRPr lang="en-US" sz="1765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8290DD1-3315-5030-9084-984FDCCDE632}"/>
                </a:ext>
              </a:extLst>
            </p:cNvPr>
            <p:cNvSpPr/>
            <p:nvPr/>
          </p:nvSpPr>
          <p:spPr>
            <a:xfrm>
              <a:off x="2096238" y="1781993"/>
              <a:ext cx="300000" cy="675000"/>
            </a:xfrm>
            <a:custGeom>
              <a:avLst/>
              <a:gdLst>
                <a:gd name="connsiteX0" fmla="*/ 300000 w 300000"/>
                <a:gd name="connsiteY0" fmla="*/ 37500 h 675000"/>
                <a:gd name="connsiteX1" fmla="*/ 300000 w 300000"/>
                <a:gd name="connsiteY1" fmla="*/ 675000 h 675000"/>
                <a:gd name="connsiteX2" fmla="*/ 0 w 300000"/>
                <a:gd name="connsiteY2" fmla="*/ 675000 h 675000"/>
                <a:gd name="connsiteX3" fmla="*/ 0 w 300000"/>
                <a:gd name="connsiteY3" fmla="*/ 0 h 675000"/>
                <a:gd name="connsiteX4" fmla="*/ 262500 w 300000"/>
                <a:gd name="connsiteY4" fmla="*/ 0 h 675000"/>
                <a:gd name="connsiteX5" fmla="*/ 300000 w 300000"/>
                <a:gd name="connsiteY5" fmla="*/ 37500 h 67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0000" h="675000">
                  <a:moveTo>
                    <a:pt x="300000" y="37500"/>
                  </a:moveTo>
                  <a:lnTo>
                    <a:pt x="300000" y="675000"/>
                  </a:lnTo>
                  <a:lnTo>
                    <a:pt x="0" y="675000"/>
                  </a:lnTo>
                  <a:lnTo>
                    <a:pt x="0" y="0"/>
                  </a:lnTo>
                  <a:lnTo>
                    <a:pt x="262500" y="0"/>
                  </a:lnTo>
                  <a:cubicBezTo>
                    <a:pt x="283210" y="0"/>
                    <a:pt x="300000" y="16790"/>
                    <a:pt x="300000" y="37500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67"/>
              <a:endParaRPr lang="en-US" sz="1765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D1DA01E1-BF69-3FDE-8837-F28587557F26}"/>
                </a:ext>
              </a:extLst>
            </p:cNvPr>
            <p:cNvSpPr/>
            <p:nvPr/>
          </p:nvSpPr>
          <p:spPr>
            <a:xfrm>
              <a:off x="2096238" y="1796994"/>
              <a:ext cx="300000" cy="675000"/>
            </a:xfrm>
            <a:custGeom>
              <a:avLst/>
              <a:gdLst>
                <a:gd name="connsiteX0" fmla="*/ 300000 w 300000"/>
                <a:gd name="connsiteY0" fmla="*/ 37500 h 675000"/>
                <a:gd name="connsiteX1" fmla="*/ 300000 w 300000"/>
                <a:gd name="connsiteY1" fmla="*/ 675000 h 675000"/>
                <a:gd name="connsiteX2" fmla="*/ 0 w 300000"/>
                <a:gd name="connsiteY2" fmla="*/ 675000 h 675000"/>
                <a:gd name="connsiteX3" fmla="*/ 0 w 300000"/>
                <a:gd name="connsiteY3" fmla="*/ 0 h 675000"/>
                <a:gd name="connsiteX4" fmla="*/ 262500 w 300000"/>
                <a:gd name="connsiteY4" fmla="*/ 0 h 675000"/>
                <a:gd name="connsiteX5" fmla="*/ 300000 w 300000"/>
                <a:gd name="connsiteY5" fmla="*/ 37500 h 67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0000" h="675000">
                  <a:moveTo>
                    <a:pt x="300000" y="37500"/>
                  </a:moveTo>
                  <a:lnTo>
                    <a:pt x="300000" y="675000"/>
                  </a:lnTo>
                  <a:lnTo>
                    <a:pt x="0" y="675000"/>
                  </a:lnTo>
                  <a:lnTo>
                    <a:pt x="0" y="0"/>
                  </a:lnTo>
                  <a:lnTo>
                    <a:pt x="262500" y="0"/>
                  </a:lnTo>
                  <a:cubicBezTo>
                    <a:pt x="283210" y="0"/>
                    <a:pt x="300000" y="16790"/>
                    <a:pt x="300000" y="37500"/>
                  </a:cubicBezTo>
                  <a:close/>
                </a:path>
              </a:pathLst>
            </a:custGeom>
            <a:solidFill>
              <a:srgbClr val="000000">
                <a:alpha val="18000"/>
              </a:srgbClr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67"/>
              <a:endParaRPr lang="en-US" sz="1765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9F16BA7C-A7BB-1833-5B99-3069E9364979}"/>
                </a:ext>
              </a:extLst>
            </p:cNvPr>
            <p:cNvSpPr/>
            <p:nvPr/>
          </p:nvSpPr>
          <p:spPr>
            <a:xfrm>
              <a:off x="2096238" y="1778244"/>
              <a:ext cx="300000" cy="675000"/>
            </a:xfrm>
            <a:custGeom>
              <a:avLst/>
              <a:gdLst>
                <a:gd name="connsiteX0" fmla="*/ 300000 w 300000"/>
                <a:gd name="connsiteY0" fmla="*/ 37500 h 675000"/>
                <a:gd name="connsiteX1" fmla="*/ 300000 w 300000"/>
                <a:gd name="connsiteY1" fmla="*/ 675000 h 675000"/>
                <a:gd name="connsiteX2" fmla="*/ 0 w 300000"/>
                <a:gd name="connsiteY2" fmla="*/ 675000 h 675000"/>
                <a:gd name="connsiteX3" fmla="*/ 0 w 300000"/>
                <a:gd name="connsiteY3" fmla="*/ 0 h 675000"/>
                <a:gd name="connsiteX4" fmla="*/ 262500 w 300000"/>
                <a:gd name="connsiteY4" fmla="*/ 0 h 675000"/>
                <a:gd name="connsiteX5" fmla="*/ 300000 w 300000"/>
                <a:gd name="connsiteY5" fmla="*/ 37500 h 67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0000" h="675000">
                  <a:moveTo>
                    <a:pt x="300000" y="37500"/>
                  </a:moveTo>
                  <a:lnTo>
                    <a:pt x="300000" y="675000"/>
                  </a:lnTo>
                  <a:lnTo>
                    <a:pt x="0" y="675000"/>
                  </a:lnTo>
                  <a:lnTo>
                    <a:pt x="0" y="0"/>
                  </a:lnTo>
                  <a:lnTo>
                    <a:pt x="262500" y="0"/>
                  </a:lnTo>
                  <a:cubicBezTo>
                    <a:pt x="283210" y="0"/>
                    <a:pt x="300000" y="16790"/>
                    <a:pt x="300000" y="37500"/>
                  </a:cubicBezTo>
                  <a:close/>
                </a:path>
              </a:pathLst>
            </a:custGeom>
            <a:solidFill>
              <a:srgbClr val="F6D751"/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67"/>
              <a:endParaRPr lang="en-US" sz="1765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D2DDAC85-CB5A-481B-6962-0767858CE5DC}"/>
                </a:ext>
              </a:extLst>
            </p:cNvPr>
            <p:cNvSpPr/>
            <p:nvPr/>
          </p:nvSpPr>
          <p:spPr>
            <a:xfrm>
              <a:off x="1908738" y="2003244"/>
              <a:ext cx="300000" cy="450000"/>
            </a:xfrm>
            <a:custGeom>
              <a:avLst/>
              <a:gdLst>
                <a:gd name="connsiteX0" fmla="*/ 0 w 300000"/>
                <a:gd name="connsiteY0" fmla="*/ 0 h 450000"/>
                <a:gd name="connsiteX1" fmla="*/ 0 w 300000"/>
                <a:gd name="connsiteY1" fmla="*/ 450000 h 450000"/>
                <a:gd name="connsiteX2" fmla="*/ 300000 w 300000"/>
                <a:gd name="connsiteY2" fmla="*/ 450000 h 450000"/>
                <a:gd name="connsiteX3" fmla="*/ 300000 w 300000"/>
                <a:gd name="connsiteY3" fmla="*/ 37500 h 450000"/>
                <a:gd name="connsiteX4" fmla="*/ 262500 w 300000"/>
                <a:gd name="connsiteY4" fmla="*/ 0 h 450000"/>
                <a:gd name="connsiteX5" fmla="*/ 0 w 300000"/>
                <a:gd name="connsiteY5" fmla="*/ 0 h 45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0000" h="450000">
                  <a:moveTo>
                    <a:pt x="0" y="0"/>
                  </a:moveTo>
                  <a:lnTo>
                    <a:pt x="0" y="450000"/>
                  </a:lnTo>
                  <a:lnTo>
                    <a:pt x="300000" y="450000"/>
                  </a:lnTo>
                  <a:lnTo>
                    <a:pt x="300000" y="37500"/>
                  </a:lnTo>
                  <a:cubicBezTo>
                    <a:pt x="300000" y="16790"/>
                    <a:pt x="283210" y="0"/>
                    <a:pt x="2625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9E589"/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67"/>
              <a:endParaRPr lang="en-US" sz="1765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23" name="Graphic 5" descr="Dataverse Logo">
            <a:extLst>
              <a:ext uri="{FF2B5EF4-FFF2-40B4-BE49-F238E27FC236}">
                <a16:creationId xmlns:a16="http://schemas.microsoft.com/office/drawing/2014/main" id="{89D7AC45-884F-7869-5D25-6C98DC203DBB}"/>
              </a:ext>
            </a:extLst>
          </p:cNvPr>
          <p:cNvGrpSpPr/>
          <p:nvPr/>
        </p:nvGrpSpPr>
        <p:grpSpPr>
          <a:xfrm>
            <a:off x="10531373" y="4915214"/>
            <a:ext cx="840542" cy="674707"/>
            <a:chOff x="6550580" y="1578143"/>
            <a:chExt cx="900375" cy="690384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F96681E1-7A23-222E-AFF0-BB070FB96479}"/>
                </a:ext>
              </a:extLst>
            </p:cNvPr>
            <p:cNvSpPr/>
            <p:nvPr/>
          </p:nvSpPr>
          <p:spPr>
            <a:xfrm>
              <a:off x="6550580" y="1578143"/>
              <a:ext cx="698627" cy="681465"/>
            </a:xfrm>
            <a:custGeom>
              <a:avLst/>
              <a:gdLst>
                <a:gd name="connsiteX0" fmla="*/ 371090 w 698627"/>
                <a:gd name="connsiteY0" fmla="*/ 482276 h 681465"/>
                <a:gd name="connsiteX1" fmla="*/ 664996 w 698627"/>
                <a:gd name="connsiteY1" fmla="*/ 418108 h 681465"/>
                <a:gd name="connsiteX2" fmla="*/ 590969 w 698627"/>
                <a:gd name="connsiteY2" fmla="*/ 72481 h 681465"/>
                <a:gd name="connsiteX3" fmla="*/ 130868 w 698627"/>
                <a:gd name="connsiteY3" fmla="*/ 99771 h 681465"/>
                <a:gd name="connsiteX4" fmla="*/ 37904 w 698627"/>
                <a:gd name="connsiteY4" fmla="*/ 594084 h 681465"/>
                <a:gd name="connsiteX5" fmla="*/ 37948 w 698627"/>
                <a:gd name="connsiteY5" fmla="*/ 594087 h 681465"/>
                <a:gd name="connsiteX6" fmla="*/ 98676 w 698627"/>
                <a:gd name="connsiteY6" fmla="*/ 661869 h 681465"/>
                <a:gd name="connsiteX7" fmla="*/ 298185 w 698627"/>
                <a:gd name="connsiteY7" fmla="*/ 608478 h 681465"/>
                <a:gd name="connsiteX8" fmla="*/ 298227 w 698627"/>
                <a:gd name="connsiteY8" fmla="*/ 608480 h 681465"/>
                <a:gd name="connsiteX9" fmla="*/ 371090 w 698627"/>
                <a:gd name="connsiteY9" fmla="*/ 482276 h 681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98627" h="681465">
                  <a:moveTo>
                    <a:pt x="371090" y="482276"/>
                  </a:moveTo>
                  <a:cubicBezTo>
                    <a:pt x="493215" y="552785"/>
                    <a:pt x="602945" y="525585"/>
                    <a:pt x="664996" y="418108"/>
                  </a:cubicBezTo>
                  <a:cubicBezTo>
                    <a:pt x="727049" y="310631"/>
                    <a:pt x="703719" y="164076"/>
                    <a:pt x="590969" y="72481"/>
                  </a:cubicBezTo>
                  <a:cubicBezTo>
                    <a:pt x="467173" y="-28089"/>
                    <a:pt x="273610" y="-28540"/>
                    <a:pt x="130868" y="99771"/>
                  </a:cubicBezTo>
                  <a:cubicBezTo>
                    <a:pt x="2647" y="215031"/>
                    <a:pt x="-37466" y="418108"/>
                    <a:pt x="37904" y="594084"/>
                  </a:cubicBezTo>
                  <a:lnTo>
                    <a:pt x="37948" y="594087"/>
                  </a:lnTo>
                  <a:cubicBezTo>
                    <a:pt x="50010" y="621620"/>
                    <a:pt x="70647" y="645688"/>
                    <a:pt x="98676" y="661869"/>
                  </a:cubicBezTo>
                  <a:cubicBezTo>
                    <a:pt x="168521" y="702195"/>
                    <a:pt x="257823" y="678288"/>
                    <a:pt x="298185" y="608478"/>
                  </a:cubicBezTo>
                  <a:lnTo>
                    <a:pt x="298227" y="608480"/>
                  </a:lnTo>
                  <a:lnTo>
                    <a:pt x="371090" y="482276"/>
                  </a:lnTo>
                  <a:close/>
                </a:path>
              </a:pathLst>
            </a:custGeom>
            <a:solidFill>
              <a:srgbClr val="096738"/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67"/>
              <a:endParaRPr lang="en-US" sz="1765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43A9290C-6663-C643-03C7-3746E7CFAE52}"/>
                </a:ext>
              </a:extLst>
            </p:cNvPr>
            <p:cNvSpPr/>
            <p:nvPr/>
          </p:nvSpPr>
          <p:spPr>
            <a:xfrm>
              <a:off x="6752328" y="1587055"/>
              <a:ext cx="698627" cy="681472"/>
            </a:xfrm>
            <a:custGeom>
              <a:avLst/>
              <a:gdLst>
                <a:gd name="connsiteX0" fmla="*/ 661052 w 698627"/>
                <a:gd name="connsiteY0" fmla="*/ 88231 h 681472"/>
                <a:gd name="connsiteX1" fmla="*/ 661085 w 698627"/>
                <a:gd name="connsiteY1" fmla="*/ 88233 h 681472"/>
                <a:gd name="connsiteX2" fmla="*/ 567760 w 698627"/>
                <a:gd name="connsiteY2" fmla="*/ 581701 h 681472"/>
                <a:gd name="connsiteX3" fmla="*/ 107659 w 698627"/>
                <a:gd name="connsiteY3" fmla="*/ 608992 h 681472"/>
                <a:gd name="connsiteX4" fmla="*/ 33631 w 698627"/>
                <a:gd name="connsiteY4" fmla="*/ 263365 h 681472"/>
                <a:gd name="connsiteX5" fmla="*/ 327538 w 698627"/>
                <a:gd name="connsiteY5" fmla="*/ 199196 h 681472"/>
                <a:gd name="connsiteX6" fmla="*/ 400368 w 698627"/>
                <a:gd name="connsiteY6" fmla="*/ 73049 h 681472"/>
                <a:gd name="connsiteX7" fmla="*/ 400409 w 698627"/>
                <a:gd name="connsiteY7" fmla="*/ 73052 h 681472"/>
                <a:gd name="connsiteX8" fmla="*/ 599955 w 698627"/>
                <a:gd name="connsiteY8" fmla="*/ 19596 h 681472"/>
                <a:gd name="connsiteX9" fmla="*/ 661052 w 698627"/>
                <a:gd name="connsiteY9" fmla="*/ 88231 h 681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98627" h="681472">
                  <a:moveTo>
                    <a:pt x="661052" y="88231"/>
                  </a:moveTo>
                  <a:lnTo>
                    <a:pt x="661085" y="88233"/>
                  </a:lnTo>
                  <a:cubicBezTo>
                    <a:pt x="735965" y="264014"/>
                    <a:pt x="695776" y="466626"/>
                    <a:pt x="567760" y="581701"/>
                  </a:cubicBezTo>
                  <a:cubicBezTo>
                    <a:pt x="425018" y="710013"/>
                    <a:pt x="231455" y="709562"/>
                    <a:pt x="107659" y="608992"/>
                  </a:cubicBezTo>
                  <a:cubicBezTo>
                    <a:pt x="-5091" y="517397"/>
                    <a:pt x="-28421" y="370842"/>
                    <a:pt x="33631" y="263365"/>
                  </a:cubicBezTo>
                  <a:cubicBezTo>
                    <a:pt x="95683" y="155888"/>
                    <a:pt x="205413" y="128687"/>
                    <a:pt x="327538" y="199196"/>
                  </a:cubicBezTo>
                  <a:lnTo>
                    <a:pt x="400368" y="73049"/>
                  </a:lnTo>
                  <a:lnTo>
                    <a:pt x="400409" y="73052"/>
                  </a:lnTo>
                  <a:cubicBezTo>
                    <a:pt x="440753" y="3192"/>
                    <a:pt x="530088" y="-20741"/>
                    <a:pt x="599955" y="19596"/>
                  </a:cubicBezTo>
                  <a:cubicBezTo>
                    <a:pt x="628272" y="35944"/>
                    <a:pt x="649045" y="60343"/>
                    <a:pt x="661052" y="88231"/>
                  </a:cubicBezTo>
                  <a:close/>
                </a:path>
              </a:pathLst>
            </a:custGeom>
            <a:solidFill>
              <a:srgbClr val="4ED062"/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67"/>
              <a:endParaRPr lang="en-US" sz="1765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44EBCC3-0AB9-FDB5-8715-3C6F437FD26F}"/>
                </a:ext>
              </a:extLst>
            </p:cNvPr>
            <p:cNvSpPr/>
            <p:nvPr/>
          </p:nvSpPr>
          <p:spPr>
            <a:xfrm>
              <a:off x="6752364" y="1660123"/>
              <a:ext cx="496872" cy="526438"/>
            </a:xfrm>
            <a:custGeom>
              <a:avLst/>
              <a:gdLst>
                <a:gd name="connsiteX0" fmla="*/ 327538 w 496872"/>
                <a:gd name="connsiteY0" fmla="*/ 126135 h 526438"/>
                <a:gd name="connsiteX1" fmla="*/ 33631 w 496872"/>
                <a:gd name="connsiteY1" fmla="*/ 190304 h 526438"/>
                <a:gd name="connsiteX2" fmla="*/ 96510 w 496872"/>
                <a:gd name="connsiteY2" fmla="*/ 526438 h 526438"/>
                <a:gd name="connsiteX3" fmla="*/ 169334 w 496872"/>
                <a:gd name="connsiteY3" fmla="*/ 400303 h 526438"/>
                <a:gd name="connsiteX4" fmla="*/ 463241 w 496872"/>
                <a:gd name="connsiteY4" fmla="*/ 336135 h 526438"/>
                <a:gd name="connsiteX5" fmla="*/ 400362 w 496872"/>
                <a:gd name="connsiteY5" fmla="*/ 0 h 526438"/>
                <a:gd name="connsiteX6" fmla="*/ 327538 w 496872"/>
                <a:gd name="connsiteY6" fmla="*/ 126135 h 526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96872" h="526438">
                  <a:moveTo>
                    <a:pt x="327538" y="126135"/>
                  </a:moveTo>
                  <a:cubicBezTo>
                    <a:pt x="205413" y="55627"/>
                    <a:pt x="95684" y="82827"/>
                    <a:pt x="33631" y="190304"/>
                  </a:cubicBezTo>
                  <a:cubicBezTo>
                    <a:pt x="-26319" y="294141"/>
                    <a:pt x="-6573" y="434453"/>
                    <a:pt x="96510" y="526438"/>
                  </a:cubicBezTo>
                  <a:lnTo>
                    <a:pt x="169334" y="400303"/>
                  </a:lnTo>
                  <a:cubicBezTo>
                    <a:pt x="291459" y="470812"/>
                    <a:pt x="401189" y="443612"/>
                    <a:pt x="463241" y="336135"/>
                  </a:cubicBezTo>
                  <a:cubicBezTo>
                    <a:pt x="523191" y="232297"/>
                    <a:pt x="503445" y="91987"/>
                    <a:pt x="400362" y="0"/>
                  </a:cubicBezTo>
                  <a:lnTo>
                    <a:pt x="327538" y="126135"/>
                  </a:lnTo>
                  <a:close/>
                </a:path>
              </a:pathLst>
            </a:custGeom>
            <a:solidFill>
              <a:srgbClr val="088142"/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67"/>
              <a:endParaRPr lang="en-US" sz="1765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2B748A56-28E7-5F51-2BDE-C68C05CCC4FE}"/>
                </a:ext>
              </a:extLst>
            </p:cNvPr>
            <p:cNvSpPr/>
            <p:nvPr/>
          </p:nvSpPr>
          <p:spPr>
            <a:xfrm>
              <a:off x="6842508" y="1768784"/>
              <a:ext cx="316616" cy="316615"/>
            </a:xfrm>
            <a:custGeom>
              <a:avLst/>
              <a:gdLst>
                <a:gd name="connsiteX0" fmla="*/ 295384 w 316616"/>
                <a:gd name="connsiteY0" fmla="*/ 237449 h 316615"/>
                <a:gd name="connsiteX1" fmla="*/ 79168 w 316616"/>
                <a:gd name="connsiteY1" fmla="*/ 295383 h 316615"/>
                <a:gd name="connsiteX2" fmla="*/ 21232 w 316616"/>
                <a:gd name="connsiteY2" fmla="*/ 79167 h 316615"/>
                <a:gd name="connsiteX3" fmla="*/ 237449 w 316616"/>
                <a:gd name="connsiteY3" fmla="*/ 21232 h 316615"/>
                <a:gd name="connsiteX4" fmla="*/ 295384 w 316616"/>
                <a:gd name="connsiteY4" fmla="*/ 237449 h 316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616" h="316615">
                  <a:moveTo>
                    <a:pt x="295384" y="237449"/>
                  </a:moveTo>
                  <a:cubicBezTo>
                    <a:pt x="251676" y="313154"/>
                    <a:pt x="154873" y="339091"/>
                    <a:pt x="79168" y="295383"/>
                  </a:cubicBezTo>
                  <a:cubicBezTo>
                    <a:pt x="3463" y="251675"/>
                    <a:pt x="-22476" y="154872"/>
                    <a:pt x="21232" y="79167"/>
                  </a:cubicBezTo>
                  <a:cubicBezTo>
                    <a:pt x="64941" y="3463"/>
                    <a:pt x="161744" y="-22476"/>
                    <a:pt x="237449" y="21232"/>
                  </a:cubicBezTo>
                  <a:cubicBezTo>
                    <a:pt x="313154" y="64940"/>
                    <a:pt x="339092" y="161744"/>
                    <a:pt x="295384" y="237449"/>
                  </a:cubicBezTo>
                  <a:close/>
                </a:path>
              </a:pathLst>
            </a:custGeom>
            <a:solidFill>
              <a:srgbClr val="000000">
                <a:alpha val="24000"/>
              </a:srgbClr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67"/>
              <a:endParaRPr lang="en-US" sz="1765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B643946D-E4F3-B562-3CCB-0DA7747454CE}"/>
                </a:ext>
              </a:extLst>
            </p:cNvPr>
            <p:cNvSpPr/>
            <p:nvPr/>
          </p:nvSpPr>
          <p:spPr>
            <a:xfrm>
              <a:off x="6842508" y="1783783"/>
              <a:ext cx="316616" cy="316615"/>
            </a:xfrm>
            <a:custGeom>
              <a:avLst/>
              <a:gdLst>
                <a:gd name="connsiteX0" fmla="*/ 295384 w 316616"/>
                <a:gd name="connsiteY0" fmla="*/ 237449 h 316615"/>
                <a:gd name="connsiteX1" fmla="*/ 79168 w 316616"/>
                <a:gd name="connsiteY1" fmla="*/ 295383 h 316615"/>
                <a:gd name="connsiteX2" fmla="*/ 21232 w 316616"/>
                <a:gd name="connsiteY2" fmla="*/ 79167 h 316615"/>
                <a:gd name="connsiteX3" fmla="*/ 237449 w 316616"/>
                <a:gd name="connsiteY3" fmla="*/ 21232 h 316615"/>
                <a:gd name="connsiteX4" fmla="*/ 295384 w 316616"/>
                <a:gd name="connsiteY4" fmla="*/ 237449 h 316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616" h="316615">
                  <a:moveTo>
                    <a:pt x="295384" y="237449"/>
                  </a:moveTo>
                  <a:cubicBezTo>
                    <a:pt x="251676" y="313153"/>
                    <a:pt x="154873" y="339092"/>
                    <a:pt x="79168" y="295383"/>
                  </a:cubicBezTo>
                  <a:cubicBezTo>
                    <a:pt x="3463" y="251675"/>
                    <a:pt x="-22476" y="154872"/>
                    <a:pt x="21232" y="79167"/>
                  </a:cubicBezTo>
                  <a:cubicBezTo>
                    <a:pt x="64941" y="3462"/>
                    <a:pt x="161744" y="-22476"/>
                    <a:pt x="237449" y="21232"/>
                  </a:cubicBezTo>
                  <a:cubicBezTo>
                    <a:pt x="313154" y="64940"/>
                    <a:pt x="339092" y="161744"/>
                    <a:pt x="295384" y="237449"/>
                  </a:cubicBezTo>
                  <a:close/>
                </a:path>
              </a:pathLst>
            </a:custGeom>
            <a:solidFill>
              <a:srgbClr val="000000">
                <a:alpha val="32000"/>
              </a:srgbClr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67"/>
              <a:endParaRPr lang="en-US" sz="1765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0EF62B3D-E5E8-AE60-0BFA-85E8210F4870}"/>
                </a:ext>
              </a:extLst>
            </p:cNvPr>
            <p:cNvSpPr/>
            <p:nvPr/>
          </p:nvSpPr>
          <p:spPr>
            <a:xfrm>
              <a:off x="6842508" y="1765033"/>
              <a:ext cx="316616" cy="316615"/>
            </a:xfrm>
            <a:custGeom>
              <a:avLst/>
              <a:gdLst>
                <a:gd name="connsiteX0" fmla="*/ 295384 w 316616"/>
                <a:gd name="connsiteY0" fmla="*/ 237449 h 316615"/>
                <a:gd name="connsiteX1" fmla="*/ 79168 w 316616"/>
                <a:gd name="connsiteY1" fmla="*/ 295383 h 316615"/>
                <a:gd name="connsiteX2" fmla="*/ 21232 w 316616"/>
                <a:gd name="connsiteY2" fmla="*/ 79167 h 316615"/>
                <a:gd name="connsiteX3" fmla="*/ 237449 w 316616"/>
                <a:gd name="connsiteY3" fmla="*/ 21232 h 316615"/>
                <a:gd name="connsiteX4" fmla="*/ 295384 w 316616"/>
                <a:gd name="connsiteY4" fmla="*/ 237449 h 316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616" h="316615">
                  <a:moveTo>
                    <a:pt x="295384" y="237449"/>
                  </a:moveTo>
                  <a:cubicBezTo>
                    <a:pt x="251675" y="313153"/>
                    <a:pt x="154873" y="339092"/>
                    <a:pt x="79168" y="295383"/>
                  </a:cubicBezTo>
                  <a:cubicBezTo>
                    <a:pt x="3463" y="251675"/>
                    <a:pt x="-22476" y="154872"/>
                    <a:pt x="21232" y="79167"/>
                  </a:cubicBezTo>
                  <a:cubicBezTo>
                    <a:pt x="64941" y="3462"/>
                    <a:pt x="161744" y="-22476"/>
                    <a:pt x="237449" y="21232"/>
                  </a:cubicBezTo>
                  <a:cubicBezTo>
                    <a:pt x="313154" y="64940"/>
                    <a:pt x="339092" y="161744"/>
                    <a:pt x="295384" y="237449"/>
                  </a:cubicBezTo>
                  <a:close/>
                </a:path>
              </a:pathLst>
            </a:custGeom>
            <a:solidFill>
              <a:srgbClr val="66EB6E"/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67"/>
              <a:endParaRPr lang="en-US" sz="1765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92647018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>
            <a:extLst>
              <a:ext uri="{FF2B5EF4-FFF2-40B4-BE49-F238E27FC236}">
                <a16:creationId xmlns:a16="http://schemas.microsoft.com/office/drawing/2014/main" id="{D5C8A1E1-4444-498A-A3E8-A5A61060E2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212264" cy="553998"/>
          </a:xfrm>
        </p:spPr>
        <p:txBody>
          <a:bodyPr>
            <a:noAutofit/>
          </a:bodyPr>
          <a:lstStyle/>
          <a:p>
            <a:r>
              <a:rPr lang="en-US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Displaying a Power BI report in a main form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AC8D9711-9F6C-4B50-9716-40E264D684E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8263" y="1477400"/>
            <a:ext cx="3856737" cy="4243016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Reports in forms can be contextualized to the record, offering a 360 view.</a:t>
            </a:r>
          </a:p>
          <a:p>
            <a:endParaRPr lang="en-US" dirty="0"/>
          </a:p>
          <a:p>
            <a:r>
              <a:rPr lang="en-US" dirty="0"/>
              <a:t>Multiple data sources can be used to visualize data beyond what is stored in Dataverse.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A7FB77AF-5C58-4A9E-BC9F-98E1B167200A}"/>
              </a:ext>
            </a:extLst>
          </p:cNvPr>
          <p:cNvSpPr txBox="1">
            <a:spLocks/>
          </p:cNvSpPr>
          <p:nvPr/>
        </p:nvSpPr>
        <p:spPr>
          <a:xfrm>
            <a:off x="588263" y="2974122"/>
            <a:ext cx="3974245" cy="923330"/>
          </a:xfrm>
          <a:prstGeom prst="rect">
            <a:avLst/>
          </a:prstGeom>
        </p:spPr>
        <p:txBody>
          <a:bodyPr/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dirty="0"/>
          </a:p>
        </p:txBody>
      </p:sp>
      <p:pic>
        <p:nvPicPr>
          <p:cNvPr id="8" name="Picture 7" descr="Power BI Report in a Form&#10;">
            <a:extLst>
              <a:ext uri="{FF2B5EF4-FFF2-40B4-BE49-F238E27FC236}">
                <a16:creationId xmlns:a16="http://schemas.microsoft.com/office/drawing/2014/main" id="{2A61BD89-8FEF-DBAB-F849-4AF00EA2D7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5964" y="1537426"/>
            <a:ext cx="6852279" cy="4697911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5002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>
            <a:extLst>
              <a:ext uri="{FF2B5EF4-FFF2-40B4-BE49-F238E27FC236}">
                <a16:creationId xmlns:a16="http://schemas.microsoft.com/office/drawing/2014/main" id="{D5C8A1E1-4444-498A-A3E8-A5A61060E2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212264" cy="553998"/>
          </a:xfrm>
        </p:spPr>
        <p:txBody>
          <a:bodyPr>
            <a:noAutofit/>
          </a:bodyPr>
          <a:lstStyle/>
          <a:p>
            <a:r>
              <a:rPr lang="en-US" sz="4000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Embedding a Power BI report into a dashboard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AC8D9711-9F6C-4B50-9716-40E264D684E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8263" y="1477400"/>
            <a:ext cx="3856737" cy="424301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Official documentation:</a:t>
            </a:r>
          </a:p>
          <a:p>
            <a:r>
              <a:rPr lang="en-US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Create or edit a Power BI embedded system dashboard</a:t>
            </a:r>
            <a:endParaRPr lang="en-US" dirty="0"/>
          </a:p>
          <a:p>
            <a:endParaRPr lang="en-US" dirty="0"/>
          </a:p>
          <a:p>
            <a:r>
              <a:rPr lang="en-US" dirty="0"/>
              <a:t>Use environment variables to point to different Power BI workspaces and reports in  dev/test/prod etc.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A7FB77AF-5C58-4A9E-BC9F-98E1B167200A}"/>
              </a:ext>
            </a:extLst>
          </p:cNvPr>
          <p:cNvSpPr txBox="1">
            <a:spLocks/>
          </p:cNvSpPr>
          <p:nvPr/>
        </p:nvSpPr>
        <p:spPr>
          <a:xfrm>
            <a:off x="588263" y="2974122"/>
            <a:ext cx="3974245" cy="923330"/>
          </a:xfrm>
          <a:prstGeom prst="rect">
            <a:avLst/>
          </a:prstGeom>
        </p:spPr>
        <p:txBody>
          <a:bodyPr/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D9D7CA-7ADB-5886-420F-067DCDE718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1422" y="1493349"/>
            <a:ext cx="7153166" cy="4689737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8142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641490A-933F-48B9-A443-873853659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212264" cy="553998"/>
          </a:xfrm>
        </p:spPr>
        <p:txBody>
          <a:bodyPr>
            <a:noAutofit/>
          </a:bodyPr>
          <a:lstStyle/>
          <a:p>
            <a:r>
              <a:rPr lang="en-US" sz="4000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Embedding a Power BI report into a form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4AAF2DE-A981-4584-A6EF-E1B20E538A7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8963" y="1477963"/>
            <a:ext cx="3856037" cy="4297587"/>
          </a:xfr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sz="2400" dirty="0"/>
              <a:t>New embedding experience!</a:t>
            </a:r>
            <a:br>
              <a:rPr lang="en-US" sz="2400" dirty="0"/>
            </a:br>
            <a:r>
              <a:rPr lang="en-US" sz="2400" dirty="0"/>
              <a:t>PCF-based control to embed a solution-managed report in a model driven form.</a:t>
            </a:r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Can enable / disable: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Filter Pane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Tabs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Action Bar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Background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Bookmarks</a:t>
            </a:r>
          </a:p>
        </p:txBody>
      </p:sp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720CADC2-54C7-DB45-01ED-56348E9014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6705" y="1315591"/>
            <a:ext cx="7067562" cy="46692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79473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641490A-933F-48B9-A443-873853659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212264" cy="553998"/>
          </a:xfrm>
        </p:spPr>
        <p:txBody>
          <a:bodyPr>
            <a:normAutofit fontScale="90000"/>
          </a:bodyPr>
          <a:lstStyle/>
          <a:p>
            <a:r>
              <a:rPr lang="en-US" sz="4000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Power BI Quick Reports in Dataverse Views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4AAF2DE-A981-4584-A6EF-E1B20E538A7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8963" y="1477963"/>
            <a:ext cx="3856037" cy="3172150"/>
          </a:xfr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sz="2400" dirty="0"/>
              <a:t>Create a Power BI report from within a Dataverse View.</a:t>
            </a:r>
          </a:p>
          <a:p>
            <a:endParaRPr lang="en-US" sz="2400" dirty="0"/>
          </a:p>
          <a:p>
            <a:r>
              <a:rPr lang="en-US" sz="2400" dirty="0"/>
              <a:t>Report can be customized and saved</a:t>
            </a:r>
          </a:p>
          <a:p>
            <a:endParaRPr lang="en-US" sz="2400" dirty="0"/>
          </a:p>
          <a:p>
            <a:r>
              <a:rPr lang="en-US" sz="2400" dirty="0"/>
              <a:t>Enabled ‘per app’ in Maker Portal</a:t>
            </a:r>
          </a:p>
        </p:txBody>
      </p:sp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4D6284F0-C3BB-4F3D-A04C-93E1592DCF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9123" y="1598140"/>
            <a:ext cx="7021404" cy="4353697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99060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6801FCB-D339-4318-8347-3CB7A0A7F6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1213237"/>
              </p:ext>
            </p:extLst>
          </p:nvPr>
        </p:nvGraphicFramePr>
        <p:xfrm>
          <a:off x="586738" y="1381972"/>
          <a:ext cx="11018522" cy="2834640"/>
        </p:xfrm>
        <a:graphic>
          <a:graphicData uri="http://schemas.openxmlformats.org/drawingml/2006/table">
            <a:tbl>
              <a:tblPr firstRow="1" firstCol="1" bandRow="1"/>
              <a:tblGrid>
                <a:gridCol w="2766590">
                  <a:extLst>
                    <a:ext uri="{9D8B030D-6E8A-4147-A177-3AD203B41FA5}">
                      <a16:colId xmlns:a16="http://schemas.microsoft.com/office/drawing/2014/main" val="1421862971"/>
                    </a:ext>
                  </a:extLst>
                </a:gridCol>
                <a:gridCol w="2766590">
                  <a:extLst>
                    <a:ext uri="{9D8B030D-6E8A-4147-A177-3AD203B41FA5}">
                      <a16:colId xmlns:a16="http://schemas.microsoft.com/office/drawing/2014/main" val="4111307334"/>
                    </a:ext>
                  </a:extLst>
                </a:gridCol>
                <a:gridCol w="2179018">
                  <a:extLst>
                    <a:ext uri="{9D8B030D-6E8A-4147-A177-3AD203B41FA5}">
                      <a16:colId xmlns:a16="http://schemas.microsoft.com/office/drawing/2014/main" val="1427782778"/>
                    </a:ext>
                  </a:extLst>
                </a:gridCol>
                <a:gridCol w="1616452">
                  <a:extLst>
                    <a:ext uri="{9D8B030D-6E8A-4147-A177-3AD203B41FA5}">
                      <a16:colId xmlns:a16="http://schemas.microsoft.com/office/drawing/2014/main" val="1868537"/>
                    </a:ext>
                  </a:extLst>
                </a:gridCol>
                <a:gridCol w="1689872">
                  <a:extLst>
                    <a:ext uri="{9D8B030D-6E8A-4147-A177-3AD203B41FA5}">
                      <a16:colId xmlns:a16="http://schemas.microsoft.com/office/drawing/2014/main" val="1226463574"/>
                    </a:ext>
                  </a:extLst>
                </a:gridCol>
              </a:tblGrid>
              <a:tr h="378400"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Platform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Component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Power BI</a:t>
                      </a:r>
                      <a:br>
                        <a:rPr lang="en-US" sz="1800" b="1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</a:br>
                      <a:r>
                        <a:rPr lang="en-US" sz="1800" b="1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Report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Power BI</a:t>
                      </a:r>
                      <a:br>
                        <a:rPr lang="en-US" sz="1800" b="1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</a:br>
                      <a:r>
                        <a:rPr lang="en-US" sz="1800" b="1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Dashboard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Power BI</a:t>
                      </a:r>
                      <a:br>
                        <a:rPr lang="en-US" sz="1800" b="1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</a:br>
                      <a:r>
                        <a:rPr lang="en-US" sz="1800" b="1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Dashboard </a:t>
                      </a:r>
                      <a:r>
                        <a:rPr lang="en-US" sz="1800" b="1" i="1" u="sng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Tile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3496025"/>
                  </a:ext>
                </a:extLst>
              </a:tr>
              <a:tr h="217969">
                <a:tc rowSpan="6"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kern="1200" noProof="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Power Apps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System dashboard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noProof="0" dirty="0">
                          <a:solidFill>
                            <a:schemeClr val="accent6">
                              <a:alpha val="6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noProof="0" dirty="0">
                          <a:solidFill>
                            <a:schemeClr val="accent6">
                              <a:alpha val="6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✅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❌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3991377"/>
                  </a:ext>
                </a:extLst>
              </a:tr>
              <a:tr h="217969">
                <a:tc vMerge="1"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b="0" i="0" u="none" strike="noStrike" noProof="0" dirty="0">
                        <a:effectLst/>
                        <a:latin typeface="+mj-l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Personal dashboard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❌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noProof="0" dirty="0">
                          <a:solidFill>
                            <a:schemeClr val="accent6">
                              <a:alpha val="6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✅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noProof="0" dirty="0">
                          <a:solidFill>
                            <a:schemeClr val="accent6">
                              <a:alpha val="6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✅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4709897"/>
                  </a:ext>
                </a:extLst>
              </a:tr>
              <a:tr h="217969">
                <a:tc vMerge="1"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b="0" i="0" u="none" strike="noStrike" noProof="0" dirty="0">
                        <a:effectLst/>
                        <a:latin typeface="+mj-l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Main form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noProof="0" dirty="0">
                          <a:solidFill>
                            <a:schemeClr val="accent6">
                              <a:alpha val="6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✅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rPr>
                        <a:t>❌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0" u="none" strike="noStrike" noProof="0" dirty="0">
                          <a:solidFill>
                            <a:schemeClr val="accent6">
                              <a:alpha val="6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✅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05886550"/>
                  </a:ext>
                </a:extLst>
              </a:tr>
              <a:tr h="217969">
                <a:tc vMerge="1"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b="0" i="0" u="none" strike="noStrike" noProof="0" dirty="0">
                        <a:effectLst/>
                        <a:latin typeface="+mj-l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Custom page (Coming Soon)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❌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rPr>
                        <a:t>❌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rPr>
                        <a:t>❌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8869920"/>
                  </a:ext>
                </a:extLst>
              </a:tr>
              <a:tr h="217969">
                <a:tc vMerge="1"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b="0" i="0" u="none" strike="noStrike" noProof="0" dirty="0">
                        <a:effectLst/>
                        <a:latin typeface="+mj-l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Canvas app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noProof="0" dirty="0">
                          <a:solidFill>
                            <a:schemeClr val="accent6">
                              <a:alpha val="6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✅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❌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noProof="0" dirty="0">
                          <a:solidFill>
                            <a:schemeClr val="accent6">
                              <a:alpha val="6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✅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5640184"/>
                  </a:ext>
                </a:extLst>
              </a:tr>
              <a:tr h="217969">
                <a:tc vMerge="1"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b="0" i="0" u="none" strike="noStrike" noProof="0" dirty="0">
                        <a:effectLst/>
                        <a:latin typeface="+mj-l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Portal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0" u="none" strike="noStrike" noProof="0" dirty="0">
                          <a:solidFill>
                            <a:schemeClr val="accent6">
                              <a:alpha val="6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✅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0" u="none" strike="noStrike" noProof="0" dirty="0">
                          <a:solidFill>
                            <a:schemeClr val="accent6">
                              <a:alpha val="6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✅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0" u="none" strike="noStrike" noProof="0" dirty="0">
                          <a:solidFill>
                            <a:schemeClr val="accent6">
                              <a:alpha val="6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✅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7854772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6D70262D-992A-49A0-B005-17C3A2E75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Power BI in Power Apps &amp; Dynamics 365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B4BF006-6E70-44FA-AA2E-351EF126CA56}"/>
              </a:ext>
            </a:extLst>
          </p:cNvPr>
          <p:cNvSpPr txBox="1">
            <a:spLocks/>
          </p:cNvSpPr>
          <p:nvPr/>
        </p:nvSpPr>
        <p:spPr>
          <a:xfrm>
            <a:off x="838200" y="4619959"/>
            <a:ext cx="10767060" cy="6093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Power Apps and Power Automate in Power BI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5793F362-7A86-4303-B523-BDF5EA857E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2364324"/>
              </p:ext>
            </p:extLst>
          </p:nvPr>
        </p:nvGraphicFramePr>
        <p:xfrm>
          <a:off x="586740" y="5229357"/>
          <a:ext cx="11018520" cy="1251958"/>
        </p:xfrm>
        <a:graphic>
          <a:graphicData uri="http://schemas.openxmlformats.org/drawingml/2006/table">
            <a:tbl>
              <a:tblPr firstRow="1" firstCol="1" bandRow="1"/>
              <a:tblGrid>
                <a:gridCol w="3727442">
                  <a:extLst>
                    <a:ext uri="{9D8B030D-6E8A-4147-A177-3AD203B41FA5}">
                      <a16:colId xmlns:a16="http://schemas.microsoft.com/office/drawing/2014/main" val="2647928973"/>
                    </a:ext>
                  </a:extLst>
                </a:gridCol>
                <a:gridCol w="3500537">
                  <a:extLst>
                    <a:ext uri="{9D8B030D-6E8A-4147-A177-3AD203B41FA5}">
                      <a16:colId xmlns:a16="http://schemas.microsoft.com/office/drawing/2014/main" val="3987352471"/>
                    </a:ext>
                  </a:extLst>
                </a:gridCol>
                <a:gridCol w="3790541">
                  <a:extLst>
                    <a:ext uri="{9D8B030D-6E8A-4147-A177-3AD203B41FA5}">
                      <a16:colId xmlns:a16="http://schemas.microsoft.com/office/drawing/2014/main" val="3511237884"/>
                    </a:ext>
                  </a:extLst>
                </a:gridCol>
              </a:tblGrid>
              <a:tr h="584848"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kern="1200" noProof="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Power BI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32742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kern="1200" noProof="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Power Apps </a:t>
                      </a:r>
                    </a:p>
                    <a:p>
                      <a:pPr marL="0" algn="ctr" defTabSz="932742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kern="1200" noProof="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canvas app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0" u="none" strike="noStrike" kern="1200" noProof="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Power Automate </a:t>
                      </a:r>
                    </a:p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0" u="none" strike="noStrike" kern="1200" noProof="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cloud flow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9149313"/>
                  </a:ext>
                </a:extLst>
              </a:tr>
              <a:tr h="611878"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kern="1200" noProof="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Report visual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noProof="0" dirty="0">
                          <a:solidFill>
                            <a:schemeClr val="accent6">
                              <a:alpha val="6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✅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0" u="none" strike="noStrike" noProof="0" dirty="0">
                          <a:solidFill>
                            <a:schemeClr val="accent6">
                              <a:alpha val="6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✅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88424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136758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0D20C25-8382-423A-A8F2-F389CE0A39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0892" y="2064649"/>
            <a:ext cx="5851042" cy="3231383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ADCAAA7-922E-427F-B090-FD4A86C724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8264" y="1825625"/>
            <a:ext cx="5242756" cy="4351338"/>
          </a:xfrm>
        </p:spPr>
        <p:txBody>
          <a:bodyPr>
            <a:normAutofit fontScale="77500" lnSpcReduction="20000"/>
          </a:bodyPr>
          <a:lstStyle/>
          <a:p>
            <a:pPr marL="0" lv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2800" b="1" dirty="0">
                <a:latin typeface="Segoe UI" panose="020B0502040204020203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Add to Solution. </a:t>
            </a:r>
          </a:p>
          <a:p>
            <a:pPr marL="0" lv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2800" dirty="0">
                <a:latin typeface="Segoe UI" panose="020B0502040204020203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Makers can add Power BI content to a solution along with the content.</a:t>
            </a:r>
            <a:endParaRPr lang="en-US" dirty="0">
              <a:latin typeface="Segoe UI" panose="020B0502040204020203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pPr marL="0" lvl="0" indent="0">
              <a:lnSpc>
                <a:spcPct val="107000"/>
              </a:lnSpc>
              <a:spcAft>
                <a:spcPts val="0"/>
              </a:spcAft>
              <a:buNone/>
            </a:pPr>
            <a:endParaRPr lang="en-US" sz="800" dirty="0">
              <a:latin typeface="Segoe UI" panose="020B0502040204020203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pPr marL="0" lv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2800" b="1" dirty="0">
                <a:latin typeface="Segoe UI" panose="020B0502040204020203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One Click Deployment</a:t>
            </a:r>
          </a:p>
          <a:p>
            <a:pPr marL="0" lv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2800" dirty="0">
                <a:latin typeface="Segoe UI" panose="020B0502040204020203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Importing a Power Apps Solution deploys content to dedicated environment workspace in Power BI.</a:t>
            </a:r>
          </a:p>
          <a:p>
            <a:pPr marL="0" lvl="0" indent="0">
              <a:lnSpc>
                <a:spcPct val="107000"/>
              </a:lnSpc>
              <a:spcAft>
                <a:spcPts val="0"/>
              </a:spcAft>
              <a:buNone/>
            </a:pPr>
            <a:endParaRPr lang="en-US" sz="100" dirty="0">
              <a:latin typeface="Segoe UI" panose="020B0502040204020203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pPr marL="0" lv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2800" b="1" dirty="0">
                <a:latin typeface="Segoe UI" panose="020B0502040204020203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Customization</a:t>
            </a:r>
          </a:p>
          <a:p>
            <a:pPr marL="0" lv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2800" dirty="0">
                <a:latin typeface="Segoe UI" panose="020B0502040204020203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Customize Power BI content with ease to fit the organization/department analytics needs.</a:t>
            </a:r>
          </a:p>
          <a:p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A32A3CD-6790-4695-AD01-B6B2C1C5B183}"/>
              </a:ext>
            </a:extLst>
          </p:cNvPr>
          <p:cNvSpPr/>
          <p:nvPr/>
        </p:nvSpPr>
        <p:spPr>
          <a:xfrm>
            <a:off x="381000" y="444685"/>
            <a:ext cx="11429999" cy="1133026"/>
          </a:xfrm>
          <a:prstGeom prst="rect">
            <a:avLst/>
          </a:prstGeom>
          <a:solidFill>
            <a:srgbClr val="2C46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D7EAF844-988B-4F19-BB48-58C9D015A859}"/>
              </a:ext>
            </a:extLst>
          </p:cNvPr>
          <p:cNvSpPr txBox="1">
            <a:spLocks/>
          </p:cNvSpPr>
          <p:nvPr/>
        </p:nvSpPr>
        <p:spPr>
          <a:xfrm>
            <a:off x="588263" y="457200"/>
            <a:ext cx="11018520" cy="4985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563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914400">
              <a:lnSpc>
                <a:spcPct val="90000"/>
              </a:lnSpc>
            </a:pPr>
            <a:r>
              <a:rPr lang="en-US" b="1" spc="-49" dirty="0"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</a:rPr>
              <a:t>Solution Aware Power BI in Power Apps Solutions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13A332FB-0062-4DC0-92FA-38EA2FD47D8B}"/>
              </a:ext>
            </a:extLst>
          </p:cNvPr>
          <p:cNvSpPr txBox="1">
            <a:spLocks/>
          </p:cNvSpPr>
          <p:nvPr/>
        </p:nvSpPr>
        <p:spPr>
          <a:xfrm>
            <a:off x="588263" y="1163249"/>
            <a:ext cx="10487279" cy="2769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74"/>
              </a:spcAft>
              <a:buFont typeface="Arial" panose="020B0604020202020204" pitchFamily="34" charset="0"/>
              <a:buNone/>
              <a:defRPr sz="2549" b="0" i="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224097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74"/>
              </a:spcAft>
              <a:buFont typeface="Arial" panose="020B0604020202020204" pitchFamily="34" charset="0"/>
              <a:buNone/>
              <a:defRPr sz="196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448193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74"/>
              </a:spcAft>
              <a:buFont typeface="Arial" panose="020B0604020202020204" pitchFamily="34" charset="0"/>
              <a:buNone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7229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74"/>
              </a:spcAft>
              <a:buFont typeface="Arial" panose="020B0604020202020204" pitchFamily="34" charset="0"/>
              <a:buNone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96386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fontAlgn="auto"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b="1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cs typeface="Segoe UI" pitchFamily="34" charset="0"/>
              </a:rPr>
              <a:t>Ship Power BI content in a Power Apps Solutions across environments &amp; tenants.</a:t>
            </a:r>
          </a:p>
        </p:txBody>
      </p:sp>
    </p:spTree>
    <p:extLst>
      <p:ext uri="{BB962C8B-B14F-4D97-AF65-F5344CB8AC3E}">
        <p14:creationId xmlns:p14="http://schemas.microsoft.com/office/powerpoint/2010/main" val="4158340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olutions-E2E">
            <a:hlinkClick r:id="" action="ppaction://media"/>
            <a:extLst>
              <a:ext uri="{FF2B5EF4-FFF2-40B4-BE49-F238E27FC236}">
                <a16:creationId xmlns:a16="http://schemas.microsoft.com/office/drawing/2014/main" id="{9FCB5A41-B0F1-4C82-AA04-EC1C2659C01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11357" b="73"/>
          <a:stretch/>
        </p:blipFill>
        <p:spPr>
          <a:xfrm>
            <a:off x="535711" y="1728952"/>
            <a:ext cx="7503024" cy="441109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4ABF182-0BCE-4F4E-B17B-E6B93E162A28}"/>
              </a:ext>
            </a:extLst>
          </p:cNvPr>
          <p:cNvSpPr/>
          <p:nvPr/>
        </p:nvSpPr>
        <p:spPr>
          <a:xfrm>
            <a:off x="381000" y="444685"/>
            <a:ext cx="11429999" cy="1133026"/>
          </a:xfrm>
          <a:prstGeom prst="rect">
            <a:avLst/>
          </a:prstGeom>
          <a:solidFill>
            <a:srgbClr val="2C46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AAC69CBE-2764-4F2F-A5B8-54CDFECA0B2B}"/>
              </a:ext>
            </a:extLst>
          </p:cNvPr>
          <p:cNvSpPr txBox="1">
            <a:spLocks/>
          </p:cNvSpPr>
          <p:nvPr/>
        </p:nvSpPr>
        <p:spPr>
          <a:xfrm>
            <a:off x="588263" y="457200"/>
            <a:ext cx="11018520" cy="4985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563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914400">
              <a:lnSpc>
                <a:spcPct val="90000"/>
              </a:lnSpc>
            </a:pPr>
            <a:r>
              <a:rPr lang="en-US" b="1" spc="-49" dirty="0"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</a:rPr>
              <a:t>Solution Aware Power BI in Power Apps Solutions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33A803-B710-4318-98FA-7FC4F8F96465}"/>
              </a:ext>
            </a:extLst>
          </p:cNvPr>
          <p:cNvSpPr txBox="1">
            <a:spLocks/>
          </p:cNvSpPr>
          <p:nvPr/>
        </p:nvSpPr>
        <p:spPr>
          <a:xfrm>
            <a:off x="588263" y="1163249"/>
            <a:ext cx="10487279" cy="2769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74"/>
              </a:spcAft>
              <a:buFont typeface="Arial" panose="020B0604020202020204" pitchFamily="34" charset="0"/>
              <a:buNone/>
              <a:defRPr sz="2549" b="0" i="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224097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74"/>
              </a:spcAft>
              <a:buFont typeface="Arial" panose="020B0604020202020204" pitchFamily="34" charset="0"/>
              <a:buNone/>
              <a:defRPr sz="196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448193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74"/>
              </a:spcAft>
              <a:buFont typeface="Arial" panose="020B0604020202020204" pitchFamily="34" charset="0"/>
              <a:buNone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7229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74"/>
              </a:spcAft>
              <a:buFont typeface="Arial" panose="020B0604020202020204" pitchFamily="34" charset="0"/>
              <a:buNone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96386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/>
                <a:cs typeface="Segoe UI Light"/>
              </a:rPr>
              <a:t>Ship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egoe UI"/>
                <a:ea typeface="+mn-ea"/>
                <a:cs typeface="Segoe UI Light"/>
              </a:rPr>
              <a:t> Power BI content </a:t>
            </a:r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/>
                <a:cs typeface="Segoe UI Light"/>
              </a:rPr>
              <a:t>in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egoe UI"/>
                <a:ea typeface="+mn-ea"/>
                <a:cs typeface="Segoe UI Light"/>
              </a:rPr>
              <a:t> a Power Apps Solutions </a:t>
            </a:r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/>
                <a:cs typeface="Segoe UI Light"/>
              </a:rPr>
              <a:t>across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egoe UI"/>
                <a:ea typeface="+mn-ea"/>
                <a:cs typeface="Segoe UI Light"/>
              </a:rPr>
              <a:t> environments &amp; tenants.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26A00A-877E-E7EC-D32D-AD6071B2A5C2}"/>
              </a:ext>
            </a:extLst>
          </p:cNvPr>
          <p:cNvSpPr txBox="1">
            <a:spLocks/>
          </p:cNvSpPr>
          <p:nvPr/>
        </p:nvSpPr>
        <p:spPr>
          <a:xfrm>
            <a:off x="8250621" y="1647699"/>
            <a:ext cx="3352417" cy="47110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C00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Documentation</a:t>
            </a:r>
            <a:br>
              <a:rPr lang="en-US" sz="3200" dirty="0">
                <a:solidFill>
                  <a:srgbClr val="FFC000"/>
                </a:solidFill>
              </a:rPr>
            </a:br>
            <a:endParaRPr lang="en-US" sz="3200" dirty="0">
              <a:solidFill>
                <a:srgbClr val="FFC00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C000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Blog</a:t>
            </a:r>
            <a:br>
              <a:rPr lang="en-US" sz="3200" dirty="0">
                <a:solidFill>
                  <a:srgbClr val="FFC000"/>
                </a:solidFill>
              </a:rPr>
            </a:br>
            <a:endParaRPr lang="en-US" sz="3200" dirty="0">
              <a:solidFill>
                <a:srgbClr val="FFC00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C000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Webinar</a:t>
            </a:r>
            <a:endParaRPr lang="en-US" sz="32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257096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167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Video 5">
            <a:extLst>
              <a:ext uri="{FF2B5EF4-FFF2-40B4-BE49-F238E27FC236}">
                <a16:creationId xmlns:a16="http://schemas.microsoft.com/office/drawing/2014/main" id="{C95DEE29-7C82-412D-AF62-3FFE256E701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1" b="285"/>
          <a:stretch>
            <a:fillRect/>
          </a:stretch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9F1EDB7-7667-4B5B-81E0-C23953556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marL="0" indent="0" defTabSz="914400"/>
            <a:r>
              <a:rPr lang="en-US" sz="6600" spc="-48" dirty="0">
                <a:gradFill flip="none" rotWithShape="1">
                  <a:gsLst>
                    <a:gs pos="0">
                      <a:srgbClr val="FFC000">
                        <a:lumMod val="26000"/>
                      </a:srgbClr>
                    </a:gs>
                    <a:gs pos="100000">
                      <a:srgbClr val="FFC000">
                        <a:lumMod val="94000"/>
                        <a:lumOff val="6000"/>
                      </a:srgbClr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</a:rPr>
              <a:t>Reporting options on Dataverse data</a:t>
            </a:r>
          </a:p>
        </p:txBody>
      </p:sp>
    </p:spTree>
    <p:extLst>
      <p:ext uri="{BB962C8B-B14F-4D97-AF65-F5344CB8AC3E}">
        <p14:creationId xmlns:p14="http://schemas.microsoft.com/office/powerpoint/2010/main" val="587025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99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5FFF99E-BF28-B694-BDF0-41AA78CA3037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90500" y="190500"/>
            <a:ext cx="11811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1698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FE4AE-BCA3-40AB-965B-B0E06B3A0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Reporting options on Dataverse data</a:t>
            </a:r>
          </a:p>
        </p:txBody>
      </p:sp>
      <p:graphicFrame>
        <p:nvGraphicFramePr>
          <p:cNvPr id="27" name="Content Placeholder 9">
            <a:extLst>
              <a:ext uri="{FF2B5EF4-FFF2-40B4-BE49-F238E27FC236}">
                <a16:creationId xmlns:a16="http://schemas.microsoft.com/office/drawing/2014/main" id="{4C438120-6345-41E6-B93E-E8BA11257FA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93292926"/>
              </p:ext>
            </p:extLst>
          </p:nvPr>
        </p:nvGraphicFramePr>
        <p:xfrm>
          <a:off x="838200" y="1520118"/>
          <a:ext cx="10515600" cy="51893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0" name="Graphic 19">
            <a:extLst>
              <a:ext uri="{FF2B5EF4-FFF2-40B4-BE49-F238E27FC236}">
                <a16:creationId xmlns:a16="http://schemas.microsoft.com/office/drawing/2014/main" id="{49BDDE20-55DC-4741-8E24-E756D9F3809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20924" y="5900386"/>
            <a:ext cx="540000" cy="540000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45D447B0-6D6A-4926-8BD1-03ED8010B7E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20924" y="2102466"/>
            <a:ext cx="540000" cy="540000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F1CFA881-2C51-4267-AD11-D41109E7AFF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20924" y="3505078"/>
            <a:ext cx="540000" cy="540000"/>
          </a:xfrm>
          <a:prstGeom prst="rect">
            <a:avLst/>
          </a:prstGeom>
        </p:spPr>
      </p:pic>
      <p:grpSp>
        <p:nvGrpSpPr>
          <p:cNvPr id="7" name="Graphic 8">
            <a:extLst>
              <a:ext uri="{FF2B5EF4-FFF2-40B4-BE49-F238E27FC236}">
                <a16:creationId xmlns:a16="http://schemas.microsoft.com/office/drawing/2014/main" id="{A0DC33BA-7F55-FAD5-299B-334DB5290893}"/>
              </a:ext>
            </a:extLst>
          </p:cNvPr>
          <p:cNvGrpSpPr/>
          <p:nvPr/>
        </p:nvGrpSpPr>
        <p:grpSpPr>
          <a:xfrm>
            <a:off x="975778" y="4733929"/>
            <a:ext cx="430291" cy="442070"/>
            <a:chOff x="1908738" y="1553244"/>
            <a:chExt cx="675000" cy="918750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471DE622-DB7D-6E5F-B6FD-26626FB453A6}"/>
                </a:ext>
              </a:extLst>
            </p:cNvPr>
            <p:cNvSpPr/>
            <p:nvPr/>
          </p:nvSpPr>
          <p:spPr>
            <a:xfrm>
              <a:off x="2283738" y="1553244"/>
              <a:ext cx="300000" cy="900000"/>
            </a:xfrm>
            <a:custGeom>
              <a:avLst/>
              <a:gdLst>
                <a:gd name="connsiteX0" fmla="*/ 300000 w 300000"/>
                <a:gd name="connsiteY0" fmla="*/ 0 h 900000"/>
                <a:gd name="connsiteX1" fmla="*/ 300000 w 300000"/>
                <a:gd name="connsiteY1" fmla="*/ 900000 h 900000"/>
                <a:gd name="connsiteX2" fmla="*/ 0 w 300000"/>
                <a:gd name="connsiteY2" fmla="*/ 900000 h 900000"/>
                <a:gd name="connsiteX3" fmla="*/ 0 w 300000"/>
                <a:gd name="connsiteY3" fmla="*/ 0 h 900000"/>
                <a:gd name="connsiteX4" fmla="*/ 300000 w 300000"/>
                <a:gd name="connsiteY4" fmla="*/ 0 h 9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0000" h="900000">
                  <a:moveTo>
                    <a:pt x="300000" y="0"/>
                  </a:moveTo>
                  <a:lnTo>
                    <a:pt x="300000" y="900000"/>
                  </a:lnTo>
                  <a:lnTo>
                    <a:pt x="0" y="900000"/>
                  </a:lnTo>
                  <a:lnTo>
                    <a:pt x="0" y="0"/>
                  </a:lnTo>
                  <a:lnTo>
                    <a:pt x="300000" y="0"/>
                  </a:lnTo>
                  <a:close/>
                </a:path>
              </a:pathLst>
            </a:custGeom>
            <a:solidFill>
              <a:srgbClr val="E6AD10"/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D053C221-CD79-E79B-D0D9-284843ABDAEE}"/>
                </a:ext>
              </a:extLst>
            </p:cNvPr>
            <p:cNvSpPr/>
            <p:nvPr/>
          </p:nvSpPr>
          <p:spPr>
            <a:xfrm>
              <a:off x="2096238" y="1781993"/>
              <a:ext cx="300000" cy="675000"/>
            </a:xfrm>
            <a:custGeom>
              <a:avLst/>
              <a:gdLst>
                <a:gd name="connsiteX0" fmla="*/ 300000 w 300000"/>
                <a:gd name="connsiteY0" fmla="*/ 37500 h 675000"/>
                <a:gd name="connsiteX1" fmla="*/ 300000 w 300000"/>
                <a:gd name="connsiteY1" fmla="*/ 675000 h 675000"/>
                <a:gd name="connsiteX2" fmla="*/ 0 w 300000"/>
                <a:gd name="connsiteY2" fmla="*/ 675000 h 675000"/>
                <a:gd name="connsiteX3" fmla="*/ 0 w 300000"/>
                <a:gd name="connsiteY3" fmla="*/ 0 h 675000"/>
                <a:gd name="connsiteX4" fmla="*/ 262500 w 300000"/>
                <a:gd name="connsiteY4" fmla="*/ 0 h 675000"/>
                <a:gd name="connsiteX5" fmla="*/ 300000 w 300000"/>
                <a:gd name="connsiteY5" fmla="*/ 37500 h 67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0000" h="675000">
                  <a:moveTo>
                    <a:pt x="300000" y="37500"/>
                  </a:moveTo>
                  <a:lnTo>
                    <a:pt x="300000" y="675000"/>
                  </a:lnTo>
                  <a:lnTo>
                    <a:pt x="0" y="675000"/>
                  </a:lnTo>
                  <a:lnTo>
                    <a:pt x="0" y="0"/>
                  </a:lnTo>
                  <a:lnTo>
                    <a:pt x="262500" y="0"/>
                  </a:lnTo>
                  <a:cubicBezTo>
                    <a:pt x="283210" y="0"/>
                    <a:pt x="300000" y="16790"/>
                    <a:pt x="300000" y="37500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AFF445F4-0913-5F08-EF4C-25BE63462B94}"/>
                </a:ext>
              </a:extLst>
            </p:cNvPr>
            <p:cNvSpPr/>
            <p:nvPr/>
          </p:nvSpPr>
          <p:spPr>
            <a:xfrm>
              <a:off x="2096238" y="1796994"/>
              <a:ext cx="300000" cy="675000"/>
            </a:xfrm>
            <a:custGeom>
              <a:avLst/>
              <a:gdLst>
                <a:gd name="connsiteX0" fmla="*/ 300000 w 300000"/>
                <a:gd name="connsiteY0" fmla="*/ 37500 h 675000"/>
                <a:gd name="connsiteX1" fmla="*/ 300000 w 300000"/>
                <a:gd name="connsiteY1" fmla="*/ 675000 h 675000"/>
                <a:gd name="connsiteX2" fmla="*/ 0 w 300000"/>
                <a:gd name="connsiteY2" fmla="*/ 675000 h 675000"/>
                <a:gd name="connsiteX3" fmla="*/ 0 w 300000"/>
                <a:gd name="connsiteY3" fmla="*/ 0 h 675000"/>
                <a:gd name="connsiteX4" fmla="*/ 262500 w 300000"/>
                <a:gd name="connsiteY4" fmla="*/ 0 h 675000"/>
                <a:gd name="connsiteX5" fmla="*/ 300000 w 300000"/>
                <a:gd name="connsiteY5" fmla="*/ 37500 h 67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0000" h="675000">
                  <a:moveTo>
                    <a:pt x="300000" y="37500"/>
                  </a:moveTo>
                  <a:lnTo>
                    <a:pt x="300000" y="675000"/>
                  </a:lnTo>
                  <a:lnTo>
                    <a:pt x="0" y="675000"/>
                  </a:lnTo>
                  <a:lnTo>
                    <a:pt x="0" y="0"/>
                  </a:lnTo>
                  <a:lnTo>
                    <a:pt x="262500" y="0"/>
                  </a:lnTo>
                  <a:cubicBezTo>
                    <a:pt x="283210" y="0"/>
                    <a:pt x="300000" y="16790"/>
                    <a:pt x="300000" y="37500"/>
                  </a:cubicBezTo>
                  <a:close/>
                </a:path>
              </a:pathLst>
            </a:custGeom>
            <a:solidFill>
              <a:srgbClr val="000000">
                <a:alpha val="18000"/>
              </a:srgbClr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E304984-1E2B-C6FF-6DD7-7CF46FEF2750}"/>
                </a:ext>
              </a:extLst>
            </p:cNvPr>
            <p:cNvSpPr/>
            <p:nvPr/>
          </p:nvSpPr>
          <p:spPr>
            <a:xfrm>
              <a:off x="2096238" y="1778244"/>
              <a:ext cx="300000" cy="675000"/>
            </a:xfrm>
            <a:custGeom>
              <a:avLst/>
              <a:gdLst>
                <a:gd name="connsiteX0" fmla="*/ 300000 w 300000"/>
                <a:gd name="connsiteY0" fmla="*/ 37500 h 675000"/>
                <a:gd name="connsiteX1" fmla="*/ 300000 w 300000"/>
                <a:gd name="connsiteY1" fmla="*/ 675000 h 675000"/>
                <a:gd name="connsiteX2" fmla="*/ 0 w 300000"/>
                <a:gd name="connsiteY2" fmla="*/ 675000 h 675000"/>
                <a:gd name="connsiteX3" fmla="*/ 0 w 300000"/>
                <a:gd name="connsiteY3" fmla="*/ 0 h 675000"/>
                <a:gd name="connsiteX4" fmla="*/ 262500 w 300000"/>
                <a:gd name="connsiteY4" fmla="*/ 0 h 675000"/>
                <a:gd name="connsiteX5" fmla="*/ 300000 w 300000"/>
                <a:gd name="connsiteY5" fmla="*/ 37500 h 67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0000" h="675000">
                  <a:moveTo>
                    <a:pt x="300000" y="37500"/>
                  </a:moveTo>
                  <a:lnTo>
                    <a:pt x="300000" y="675000"/>
                  </a:lnTo>
                  <a:lnTo>
                    <a:pt x="0" y="675000"/>
                  </a:lnTo>
                  <a:lnTo>
                    <a:pt x="0" y="0"/>
                  </a:lnTo>
                  <a:lnTo>
                    <a:pt x="262500" y="0"/>
                  </a:lnTo>
                  <a:cubicBezTo>
                    <a:pt x="283210" y="0"/>
                    <a:pt x="300000" y="16790"/>
                    <a:pt x="300000" y="37500"/>
                  </a:cubicBezTo>
                  <a:close/>
                </a:path>
              </a:pathLst>
            </a:custGeom>
            <a:solidFill>
              <a:srgbClr val="F6D751"/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0D8FD1BA-7DDA-1013-F3DF-8923FB3E3554}"/>
                </a:ext>
              </a:extLst>
            </p:cNvPr>
            <p:cNvSpPr/>
            <p:nvPr/>
          </p:nvSpPr>
          <p:spPr>
            <a:xfrm>
              <a:off x="1908738" y="2003244"/>
              <a:ext cx="300000" cy="450000"/>
            </a:xfrm>
            <a:custGeom>
              <a:avLst/>
              <a:gdLst>
                <a:gd name="connsiteX0" fmla="*/ 0 w 300000"/>
                <a:gd name="connsiteY0" fmla="*/ 0 h 450000"/>
                <a:gd name="connsiteX1" fmla="*/ 0 w 300000"/>
                <a:gd name="connsiteY1" fmla="*/ 450000 h 450000"/>
                <a:gd name="connsiteX2" fmla="*/ 300000 w 300000"/>
                <a:gd name="connsiteY2" fmla="*/ 450000 h 450000"/>
                <a:gd name="connsiteX3" fmla="*/ 300000 w 300000"/>
                <a:gd name="connsiteY3" fmla="*/ 37500 h 450000"/>
                <a:gd name="connsiteX4" fmla="*/ 262500 w 300000"/>
                <a:gd name="connsiteY4" fmla="*/ 0 h 450000"/>
                <a:gd name="connsiteX5" fmla="*/ 0 w 300000"/>
                <a:gd name="connsiteY5" fmla="*/ 0 h 45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0000" h="450000">
                  <a:moveTo>
                    <a:pt x="0" y="0"/>
                  </a:moveTo>
                  <a:lnTo>
                    <a:pt x="0" y="450000"/>
                  </a:lnTo>
                  <a:lnTo>
                    <a:pt x="300000" y="450000"/>
                  </a:lnTo>
                  <a:lnTo>
                    <a:pt x="300000" y="37500"/>
                  </a:lnTo>
                  <a:cubicBezTo>
                    <a:pt x="300000" y="16790"/>
                    <a:pt x="283210" y="0"/>
                    <a:pt x="2625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9E589"/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578380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11">
            <a:extLst>
              <a:ext uri="{FF2B5EF4-FFF2-40B4-BE49-F238E27FC236}">
                <a16:creationId xmlns:a16="http://schemas.microsoft.com/office/drawing/2014/main" id="{0E30439A-8A5B-46EC-8283-9B6B031D40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13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27"/>
            <a:ext cx="12192001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15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55521" y="-1720"/>
            <a:ext cx="11750040" cy="6840685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61000"/>
                </a:schemeClr>
              </a:gs>
              <a:gs pos="100000">
                <a:schemeClr val="accent1">
                  <a:alpha val="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17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6054" y="-1291"/>
            <a:ext cx="3608179" cy="6858864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19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274173">
            <a:off x="6059728" y="779270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79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21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314" y="4480038"/>
            <a:ext cx="12179371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23">
            <a:extLst>
              <a:ext uri="{FF2B5EF4-FFF2-40B4-BE49-F238E27FC236}">
                <a16:creationId xmlns:a16="http://schemas.microsoft.com/office/drawing/2014/main" id="{53947E58-F088-49F1-A3D1-DEA690192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6967085" y="1632660"/>
            <a:ext cx="6857572" cy="3592258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lowchart: Connector 1">
            <a:extLst>
              <a:ext uri="{FF2B5EF4-FFF2-40B4-BE49-F238E27FC236}">
                <a16:creationId xmlns:a16="http://schemas.microsoft.com/office/drawing/2014/main" id="{2E4A6BA0-6BD5-4FCC-8D88-D119CF6B29D2}"/>
              </a:ext>
            </a:extLst>
          </p:cNvPr>
          <p:cNvSpPr/>
          <p:nvPr/>
        </p:nvSpPr>
        <p:spPr>
          <a:xfrm>
            <a:off x="1336883" y="1045272"/>
            <a:ext cx="4767455" cy="4767455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lowchart: Connector 2">
            <a:extLst>
              <a:ext uri="{FF2B5EF4-FFF2-40B4-BE49-F238E27FC236}">
                <a16:creationId xmlns:a16="http://schemas.microsoft.com/office/drawing/2014/main" id="{3379E749-4AE0-4EC4-8AC8-68405EB501AA}"/>
              </a:ext>
            </a:extLst>
          </p:cNvPr>
          <p:cNvSpPr/>
          <p:nvPr/>
        </p:nvSpPr>
        <p:spPr>
          <a:xfrm>
            <a:off x="5883524" y="1045272"/>
            <a:ext cx="4767455" cy="4767455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 descr="Tiny Heart Shape">
            <a:extLst>
              <a:ext uri="{FF2B5EF4-FFF2-40B4-BE49-F238E27FC236}">
                <a16:creationId xmlns:a16="http://schemas.microsoft.com/office/drawing/2014/main" id="{9A3C0056-8FBB-404C-8B49-22B4871A5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5916" y="3351810"/>
            <a:ext cx="219256" cy="203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Flowchart: Connector 18">
            <a:extLst>
              <a:ext uri="{FF2B5EF4-FFF2-40B4-BE49-F238E27FC236}">
                <a16:creationId xmlns:a16="http://schemas.microsoft.com/office/drawing/2014/main" id="{16BB3E39-5EF5-4D69-BBDA-25C0C31DF185}"/>
              </a:ext>
            </a:extLst>
          </p:cNvPr>
          <p:cNvSpPr/>
          <p:nvPr/>
        </p:nvSpPr>
        <p:spPr>
          <a:xfrm>
            <a:off x="1345772" y="1037754"/>
            <a:ext cx="4767455" cy="4767455"/>
          </a:xfrm>
          <a:prstGeom prst="flowChartConnector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aphic 8" descr="Dataverse Logo">
            <a:extLst>
              <a:ext uri="{FF2B5EF4-FFF2-40B4-BE49-F238E27FC236}">
                <a16:creationId xmlns:a16="http://schemas.microsoft.com/office/drawing/2014/main" id="{4DED2208-BD51-4ACB-8767-7909DDDDEBBF}"/>
              </a:ext>
            </a:extLst>
          </p:cNvPr>
          <p:cNvGrpSpPr/>
          <p:nvPr/>
        </p:nvGrpSpPr>
        <p:grpSpPr>
          <a:xfrm>
            <a:off x="2895251" y="2399002"/>
            <a:ext cx="1491918" cy="2032043"/>
            <a:chOff x="2895251" y="2399002"/>
            <a:chExt cx="1491918" cy="2032043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DE27DF99-0209-46C9-8502-A75CF93BD628}"/>
                </a:ext>
              </a:extLst>
            </p:cNvPr>
            <p:cNvSpPr/>
            <p:nvPr/>
          </p:nvSpPr>
          <p:spPr>
            <a:xfrm>
              <a:off x="3724094" y="2399002"/>
              <a:ext cx="663074" cy="1990573"/>
            </a:xfrm>
            <a:custGeom>
              <a:avLst/>
              <a:gdLst>
                <a:gd name="connsiteX0" fmla="*/ 663075 w 663074"/>
                <a:gd name="connsiteY0" fmla="*/ 0 h 1990573"/>
                <a:gd name="connsiteX1" fmla="*/ 663075 w 663074"/>
                <a:gd name="connsiteY1" fmla="*/ 1990573 h 1990573"/>
                <a:gd name="connsiteX2" fmla="*/ 0 w 663074"/>
                <a:gd name="connsiteY2" fmla="*/ 1990573 h 1990573"/>
                <a:gd name="connsiteX3" fmla="*/ 0 w 663074"/>
                <a:gd name="connsiteY3" fmla="*/ 0 h 1990573"/>
                <a:gd name="connsiteX4" fmla="*/ 663075 w 663074"/>
                <a:gd name="connsiteY4" fmla="*/ 0 h 1990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3074" h="1990573">
                  <a:moveTo>
                    <a:pt x="663075" y="0"/>
                  </a:moveTo>
                  <a:lnTo>
                    <a:pt x="663075" y="1990573"/>
                  </a:lnTo>
                  <a:lnTo>
                    <a:pt x="0" y="1990573"/>
                  </a:lnTo>
                  <a:lnTo>
                    <a:pt x="0" y="0"/>
                  </a:lnTo>
                  <a:lnTo>
                    <a:pt x="663075" y="0"/>
                  </a:lnTo>
                  <a:close/>
                </a:path>
              </a:pathLst>
            </a:custGeom>
            <a:solidFill>
              <a:srgbClr val="E6AD10"/>
            </a:solidFill>
            <a:ln w="20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97F27063-7249-46F0-A453-8B11479670C8}"/>
                </a:ext>
              </a:extLst>
            </p:cNvPr>
            <p:cNvSpPr/>
            <p:nvPr/>
          </p:nvSpPr>
          <p:spPr>
            <a:xfrm>
              <a:off x="3309672" y="2904939"/>
              <a:ext cx="663074" cy="1492929"/>
            </a:xfrm>
            <a:custGeom>
              <a:avLst/>
              <a:gdLst>
                <a:gd name="connsiteX0" fmla="*/ 663075 w 663074"/>
                <a:gd name="connsiteY0" fmla="*/ 82941 h 1492929"/>
                <a:gd name="connsiteX1" fmla="*/ 663075 w 663074"/>
                <a:gd name="connsiteY1" fmla="*/ 1492930 h 1492929"/>
                <a:gd name="connsiteX2" fmla="*/ 0 w 663074"/>
                <a:gd name="connsiteY2" fmla="*/ 1492930 h 1492929"/>
                <a:gd name="connsiteX3" fmla="*/ 0 w 663074"/>
                <a:gd name="connsiteY3" fmla="*/ 0 h 1492929"/>
                <a:gd name="connsiteX4" fmla="*/ 580190 w 663074"/>
                <a:gd name="connsiteY4" fmla="*/ 0 h 1492929"/>
                <a:gd name="connsiteX5" fmla="*/ 663075 w 663074"/>
                <a:gd name="connsiteY5" fmla="*/ 82941 h 1492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3074" h="1492929">
                  <a:moveTo>
                    <a:pt x="663075" y="82941"/>
                  </a:moveTo>
                  <a:lnTo>
                    <a:pt x="663075" y="1492930"/>
                  </a:lnTo>
                  <a:lnTo>
                    <a:pt x="0" y="1492930"/>
                  </a:lnTo>
                  <a:lnTo>
                    <a:pt x="0" y="0"/>
                  </a:lnTo>
                  <a:lnTo>
                    <a:pt x="580190" y="0"/>
                  </a:lnTo>
                  <a:cubicBezTo>
                    <a:pt x="625965" y="0"/>
                    <a:pt x="663075" y="37135"/>
                    <a:pt x="663075" y="82941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20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9C6B04E6-2523-4108-A42C-D7ECBC736BF2}"/>
                </a:ext>
              </a:extLst>
            </p:cNvPr>
            <p:cNvSpPr/>
            <p:nvPr/>
          </p:nvSpPr>
          <p:spPr>
            <a:xfrm>
              <a:off x="3309672" y="2938115"/>
              <a:ext cx="663074" cy="1492929"/>
            </a:xfrm>
            <a:custGeom>
              <a:avLst/>
              <a:gdLst>
                <a:gd name="connsiteX0" fmla="*/ 663075 w 663074"/>
                <a:gd name="connsiteY0" fmla="*/ 82941 h 1492929"/>
                <a:gd name="connsiteX1" fmla="*/ 663075 w 663074"/>
                <a:gd name="connsiteY1" fmla="*/ 1492930 h 1492929"/>
                <a:gd name="connsiteX2" fmla="*/ 0 w 663074"/>
                <a:gd name="connsiteY2" fmla="*/ 1492930 h 1492929"/>
                <a:gd name="connsiteX3" fmla="*/ 0 w 663074"/>
                <a:gd name="connsiteY3" fmla="*/ 0 h 1492929"/>
                <a:gd name="connsiteX4" fmla="*/ 580190 w 663074"/>
                <a:gd name="connsiteY4" fmla="*/ 0 h 1492929"/>
                <a:gd name="connsiteX5" fmla="*/ 663075 w 663074"/>
                <a:gd name="connsiteY5" fmla="*/ 82941 h 1492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3074" h="1492929">
                  <a:moveTo>
                    <a:pt x="663075" y="82941"/>
                  </a:moveTo>
                  <a:lnTo>
                    <a:pt x="663075" y="1492930"/>
                  </a:lnTo>
                  <a:lnTo>
                    <a:pt x="0" y="1492930"/>
                  </a:lnTo>
                  <a:lnTo>
                    <a:pt x="0" y="0"/>
                  </a:lnTo>
                  <a:lnTo>
                    <a:pt x="580190" y="0"/>
                  </a:lnTo>
                  <a:cubicBezTo>
                    <a:pt x="625965" y="0"/>
                    <a:pt x="663075" y="37135"/>
                    <a:pt x="663075" y="82941"/>
                  </a:cubicBezTo>
                  <a:close/>
                </a:path>
              </a:pathLst>
            </a:custGeom>
            <a:solidFill>
              <a:srgbClr val="000000">
                <a:alpha val="18000"/>
              </a:srgbClr>
            </a:solidFill>
            <a:ln w="20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76869DEF-AAC5-490A-8BCD-8897EFB30C10}"/>
                </a:ext>
              </a:extLst>
            </p:cNvPr>
            <p:cNvSpPr/>
            <p:nvPr/>
          </p:nvSpPr>
          <p:spPr>
            <a:xfrm>
              <a:off x="3309672" y="2896645"/>
              <a:ext cx="663074" cy="1492929"/>
            </a:xfrm>
            <a:custGeom>
              <a:avLst/>
              <a:gdLst>
                <a:gd name="connsiteX0" fmla="*/ 663075 w 663074"/>
                <a:gd name="connsiteY0" fmla="*/ 82941 h 1492929"/>
                <a:gd name="connsiteX1" fmla="*/ 663075 w 663074"/>
                <a:gd name="connsiteY1" fmla="*/ 1492930 h 1492929"/>
                <a:gd name="connsiteX2" fmla="*/ 0 w 663074"/>
                <a:gd name="connsiteY2" fmla="*/ 1492930 h 1492929"/>
                <a:gd name="connsiteX3" fmla="*/ 0 w 663074"/>
                <a:gd name="connsiteY3" fmla="*/ 0 h 1492929"/>
                <a:gd name="connsiteX4" fmla="*/ 580190 w 663074"/>
                <a:gd name="connsiteY4" fmla="*/ 0 h 1492929"/>
                <a:gd name="connsiteX5" fmla="*/ 663075 w 663074"/>
                <a:gd name="connsiteY5" fmla="*/ 82941 h 1492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3074" h="1492929">
                  <a:moveTo>
                    <a:pt x="663075" y="82941"/>
                  </a:moveTo>
                  <a:lnTo>
                    <a:pt x="663075" y="1492930"/>
                  </a:lnTo>
                  <a:lnTo>
                    <a:pt x="0" y="1492930"/>
                  </a:lnTo>
                  <a:lnTo>
                    <a:pt x="0" y="0"/>
                  </a:lnTo>
                  <a:lnTo>
                    <a:pt x="580190" y="0"/>
                  </a:lnTo>
                  <a:cubicBezTo>
                    <a:pt x="625965" y="0"/>
                    <a:pt x="663075" y="37135"/>
                    <a:pt x="663075" y="82941"/>
                  </a:cubicBezTo>
                  <a:close/>
                </a:path>
              </a:pathLst>
            </a:custGeom>
            <a:solidFill>
              <a:srgbClr val="F6D751"/>
            </a:solidFill>
            <a:ln w="20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B37853E-ACC3-413D-9ADC-B6838AB8B355}"/>
                </a:ext>
              </a:extLst>
            </p:cNvPr>
            <p:cNvSpPr/>
            <p:nvPr/>
          </p:nvSpPr>
          <p:spPr>
            <a:xfrm>
              <a:off x="2895251" y="3394288"/>
              <a:ext cx="663074" cy="995286"/>
            </a:xfrm>
            <a:custGeom>
              <a:avLst/>
              <a:gdLst>
                <a:gd name="connsiteX0" fmla="*/ 0 w 663074"/>
                <a:gd name="connsiteY0" fmla="*/ 0 h 995286"/>
                <a:gd name="connsiteX1" fmla="*/ 0 w 663074"/>
                <a:gd name="connsiteY1" fmla="*/ 995287 h 995286"/>
                <a:gd name="connsiteX2" fmla="*/ 663075 w 663074"/>
                <a:gd name="connsiteY2" fmla="*/ 995287 h 995286"/>
                <a:gd name="connsiteX3" fmla="*/ 663075 w 663074"/>
                <a:gd name="connsiteY3" fmla="*/ 82941 h 995286"/>
                <a:gd name="connsiteX4" fmla="*/ 580190 w 663074"/>
                <a:gd name="connsiteY4" fmla="*/ 0 h 995286"/>
                <a:gd name="connsiteX5" fmla="*/ 0 w 663074"/>
                <a:gd name="connsiteY5" fmla="*/ 0 h 995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3074" h="995286">
                  <a:moveTo>
                    <a:pt x="0" y="0"/>
                  </a:moveTo>
                  <a:lnTo>
                    <a:pt x="0" y="995287"/>
                  </a:lnTo>
                  <a:lnTo>
                    <a:pt x="663075" y="995287"/>
                  </a:lnTo>
                  <a:lnTo>
                    <a:pt x="663075" y="82941"/>
                  </a:lnTo>
                  <a:cubicBezTo>
                    <a:pt x="663075" y="37135"/>
                    <a:pt x="625965" y="0"/>
                    <a:pt x="5801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9E589"/>
            </a:solidFill>
            <a:ln w="20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3" name="Graphic 5" descr="Dataverse Logo">
            <a:extLst>
              <a:ext uri="{FF2B5EF4-FFF2-40B4-BE49-F238E27FC236}">
                <a16:creationId xmlns:a16="http://schemas.microsoft.com/office/drawing/2014/main" id="{E7807965-B6A4-4B17-9DFB-18C3EBA854C1}"/>
              </a:ext>
            </a:extLst>
          </p:cNvPr>
          <p:cNvGrpSpPr/>
          <p:nvPr/>
        </p:nvGrpSpPr>
        <p:grpSpPr>
          <a:xfrm>
            <a:off x="7213349" y="2584658"/>
            <a:ext cx="2088431" cy="1602440"/>
            <a:chOff x="7213349" y="2584658"/>
            <a:chExt cx="2088431" cy="1602440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D99775AA-C1BD-4482-A4ED-FE41ECFFCC29}"/>
                </a:ext>
              </a:extLst>
            </p:cNvPr>
            <p:cNvSpPr/>
            <p:nvPr/>
          </p:nvSpPr>
          <p:spPr>
            <a:xfrm>
              <a:off x="7213349" y="2584658"/>
              <a:ext cx="1620475" cy="1581738"/>
            </a:xfrm>
            <a:custGeom>
              <a:avLst/>
              <a:gdLst>
                <a:gd name="connsiteX0" fmla="*/ 860748 w 1620475"/>
                <a:gd name="connsiteY0" fmla="*/ 1119403 h 1581738"/>
                <a:gd name="connsiteX1" fmla="*/ 1542467 w 1620475"/>
                <a:gd name="connsiteY1" fmla="*/ 970464 h 1581738"/>
                <a:gd name="connsiteX2" fmla="*/ 1370758 w 1620475"/>
                <a:gd name="connsiteY2" fmla="*/ 168234 h 1581738"/>
                <a:gd name="connsiteX3" fmla="*/ 303550 w 1620475"/>
                <a:gd name="connsiteY3" fmla="*/ 231578 h 1581738"/>
                <a:gd name="connsiteX4" fmla="*/ 87918 w 1620475"/>
                <a:gd name="connsiteY4" fmla="*/ 1378919 h 1581738"/>
                <a:gd name="connsiteX5" fmla="*/ 88022 w 1620475"/>
                <a:gd name="connsiteY5" fmla="*/ 1378926 h 1581738"/>
                <a:gd name="connsiteX6" fmla="*/ 228880 w 1620475"/>
                <a:gd name="connsiteY6" fmla="*/ 1536254 h 1581738"/>
                <a:gd name="connsiteX7" fmla="*/ 691642 w 1620475"/>
                <a:gd name="connsiteY7" fmla="*/ 1412328 h 1581738"/>
                <a:gd name="connsiteX8" fmla="*/ 691740 w 1620475"/>
                <a:gd name="connsiteY8" fmla="*/ 1412332 h 1581738"/>
                <a:gd name="connsiteX9" fmla="*/ 860748 w 1620475"/>
                <a:gd name="connsiteY9" fmla="*/ 1119403 h 1581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20475" h="1581738">
                  <a:moveTo>
                    <a:pt x="860748" y="1119403"/>
                  </a:moveTo>
                  <a:cubicBezTo>
                    <a:pt x="1144017" y="1283059"/>
                    <a:pt x="1398538" y="1219926"/>
                    <a:pt x="1542467" y="970464"/>
                  </a:cubicBezTo>
                  <a:cubicBezTo>
                    <a:pt x="1686397" y="721001"/>
                    <a:pt x="1632284" y="380835"/>
                    <a:pt x="1370758" y="168234"/>
                  </a:cubicBezTo>
                  <a:cubicBezTo>
                    <a:pt x="1083612" y="-65197"/>
                    <a:pt x="634641" y="-66243"/>
                    <a:pt x="303550" y="231578"/>
                  </a:cubicBezTo>
                  <a:cubicBezTo>
                    <a:pt x="6140" y="499104"/>
                    <a:pt x="-86904" y="970464"/>
                    <a:pt x="87918" y="1378919"/>
                  </a:cubicBezTo>
                  <a:lnTo>
                    <a:pt x="88022" y="1378926"/>
                  </a:lnTo>
                  <a:cubicBezTo>
                    <a:pt x="115999" y="1442831"/>
                    <a:pt x="163867" y="1498696"/>
                    <a:pt x="228880" y="1536254"/>
                  </a:cubicBezTo>
                  <a:cubicBezTo>
                    <a:pt x="390886" y="1629853"/>
                    <a:pt x="598024" y="1574362"/>
                    <a:pt x="691642" y="1412328"/>
                  </a:cubicBezTo>
                  <a:lnTo>
                    <a:pt x="691740" y="1412332"/>
                  </a:lnTo>
                  <a:lnTo>
                    <a:pt x="860748" y="1119403"/>
                  </a:lnTo>
                  <a:close/>
                </a:path>
              </a:pathLst>
            </a:custGeom>
            <a:solidFill>
              <a:srgbClr val="096738"/>
            </a:solidFill>
            <a:ln w="21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52485B67-3623-4FA8-A39B-62B575740F58}"/>
                </a:ext>
              </a:extLst>
            </p:cNvPr>
            <p:cNvSpPr/>
            <p:nvPr/>
          </p:nvSpPr>
          <p:spPr>
            <a:xfrm>
              <a:off x="7681306" y="2605344"/>
              <a:ext cx="1620474" cy="1581754"/>
            </a:xfrm>
            <a:custGeom>
              <a:avLst/>
              <a:gdLst>
                <a:gd name="connsiteX0" fmla="*/ 1533318 w 1620474"/>
                <a:gd name="connsiteY0" fmla="*/ 204791 h 1581754"/>
                <a:gd name="connsiteX1" fmla="*/ 1533395 w 1620474"/>
                <a:gd name="connsiteY1" fmla="*/ 204797 h 1581754"/>
                <a:gd name="connsiteX2" fmla="*/ 1316926 w 1620474"/>
                <a:gd name="connsiteY2" fmla="*/ 1350176 h 1581754"/>
                <a:gd name="connsiteX3" fmla="*/ 249717 w 1620474"/>
                <a:gd name="connsiteY3" fmla="*/ 1413522 h 1581754"/>
                <a:gd name="connsiteX4" fmla="*/ 78009 w 1620474"/>
                <a:gd name="connsiteY4" fmla="*/ 611292 h 1581754"/>
                <a:gd name="connsiteX5" fmla="*/ 759727 w 1620474"/>
                <a:gd name="connsiteY5" fmla="*/ 462350 h 1581754"/>
                <a:gd name="connsiteX6" fmla="*/ 928659 w 1620474"/>
                <a:gd name="connsiteY6" fmla="*/ 169552 h 1581754"/>
                <a:gd name="connsiteX7" fmla="*/ 928752 w 1620474"/>
                <a:gd name="connsiteY7" fmla="*/ 169559 h 1581754"/>
                <a:gd name="connsiteX8" fmla="*/ 1391601 w 1620474"/>
                <a:gd name="connsiteY8" fmla="*/ 45485 h 1581754"/>
                <a:gd name="connsiteX9" fmla="*/ 1533318 w 1620474"/>
                <a:gd name="connsiteY9" fmla="*/ 204791 h 1581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20474" h="1581754">
                  <a:moveTo>
                    <a:pt x="1533318" y="204791"/>
                  </a:moveTo>
                  <a:lnTo>
                    <a:pt x="1533395" y="204797"/>
                  </a:lnTo>
                  <a:cubicBezTo>
                    <a:pt x="1707080" y="612798"/>
                    <a:pt x="1613859" y="1083078"/>
                    <a:pt x="1316926" y="1350176"/>
                  </a:cubicBezTo>
                  <a:cubicBezTo>
                    <a:pt x="985834" y="1647998"/>
                    <a:pt x="536863" y="1646952"/>
                    <a:pt x="249717" y="1413522"/>
                  </a:cubicBezTo>
                  <a:cubicBezTo>
                    <a:pt x="-11809" y="1200921"/>
                    <a:pt x="-65922" y="860755"/>
                    <a:pt x="78009" y="611292"/>
                  </a:cubicBezTo>
                  <a:cubicBezTo>
                    <a:pt x="221937" y="361829"/>
                    <a:pt x="476459" y="298694"/>
                    <a:pt x="759727" y="462350"/>
                  </a:cubicBezTo>
                  <a:lnTo>
                    <a:pt x="928659" y="169552"/>
                  </a:lnTo>
                  <a:lnTo>
                    <a:pt x="928752" y="169559"/>
                  </a:lnTo>
                  <a:cubicBezTo>
                    <a:pt x="1022332" y="7409"/>
                    <a:pt x="1229546" y="-48142"/>
                    <a:pt x="1391601" y="45485"/>
                  </a:cubicBezTo>
                  <a:cubicBezTo>
                    <a:pt x="1457283" y="83430"/>
                    <a:pt x="1505467" y="140061"/>
                    <a:pt x="1533318" y="204791"/>
                  </a:cubicBezTo>
                  <a:close/>
                </a:path>
              </a:pathLst>
            </a:custGeom>
            <a:solidFill>
              <a:srgbClr val="4ED062"/>
            </a:solidFill>
            <a:ln w="21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A0BD98C-C6C2-4836-8EC4-594C5179EA74}"/>
                </a:ext>
              </a:extLst>
            </p:cNvPr>
            <p:cNvSpPr/>
            <p:nvPr/>
          </p:nvSpPr>
          <p:spPr>
            <a:xfrm>
              <a:off x="7681389" y="2774942"/>
              <a:ext cx="1152500" cy="1221906"/>
            </a:xfrm>
            <a:custGeom>
              <a:avLst/>
              <a:gdLst>
                <a:gd name="connsiteX0" fmla="*/ 759727 w 1152500"/>
                <a:gd name="connsiteY0" fmla="*/ 292770 h 1221906"/>
                <a:gd name="connsiteX1" fmla="*/ 78008 w 1152500"/>
                <a:gd name="connsiteY1" fmla="*/ 441712 h 1221906"/>
                <a:gd name="connsiteX2" fmla="*/ 223857 w 1152500"/>
                <a:gd name="connsiteY2" fmla="*/ 1221907 h 1221906"/>
                <a:gd name="connsiteX3" fmla="*/ 392773 w 1152500"/>
                <a:gd name="connsiteY3" fmla="*/ 929137 h 1221906"/>
                <a:gd name="connsiteX4" fmla="*/ 1074492 w 1152500"/>
                <a:gd name="connsiteY4" fmla="*/ 780197 h 1221906"/>
                <a:gd name="connsiteX5" fmla="*/ 928643 w 1152500"/>
                <a:gd name="connsiteY5" fmla="*/ 0 h 1221906"/>
                <a:gd name="connsiteX6" fmla="*/ 759727 w 1152500"/>
                <a:gd name="connsiteY6" fmla="*/ 292770 h 1221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52500" h="1221906">
                  <a:moveTo>
                    <a:pt x="759727" y="292770"/>
                  </a:moveTo>
                  <a:cubicBezTo>
                    <a:pt x="476458" y="129114"/>
                    <a:pt x="221939" y="192249"/>
                    <a:pt x="78008" y="441712"/>
                  </a:cubicBezTo>
                  <a:cubicBezTo>
                    <a:pt x="-61047" y="682725"/>
                    <a:pt x="-15247" y="1008400"/>
                    <a:pt x="223857" y="1221907"/>
                  </a:cubicBezTo>
                  <a:lnTo>
                    <a:pt x="392773" y="929137"/>
                  </a:lnTo>
                  <a:cubicBezTo>
                    <a:pt x="676042" y="1092793"/>
                    <a:pt x="930561" y="1029660"/>
                    <a:pt x="1074492" y="780197"/>
                  </a:cubicBezTo>
                  <a:cubicBezTo>
                    <a:pt x="1213547" y="539182"/>
                    <a:pt x="1167747" y="213508"/>
                    <a:pt x="928643" y="0"/>
                  </a:cubicBezTo>
                  <a:lnTo>
                    <a:pt x="759727" y="292770"/>
                  </a:lnTo>
                  <a:close/>
                </a:path>
              </a:pathLst>
            </a:custGeom>
            <a:solidFill>
              <a:srgbClr val="088142"/>
            </a:solidFill>
            <a:ln w="21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877ECE3-3A54-4152-9FCF-394B93F8D4CC}"/>
                </a:ext>
              </a:extLst>
            </p:cNvPr>
            <p:cNvSpPr/>
            <p:nvPr/>
          </p:nvSpPr>
          <p:spPr>
            <a:xfrm>
              <a:off x="7890478" y="3027152"/>
              <a:ext cx="734394" cy="734890"/>
            </a:xfrm>
            <a:custGeom>
              <a:avLst/>
              <a:gdLst>
                <a:gd name="connsiteX0" fmla="*/ 685147 w 734394"/>
                <a:gd name="connsiteY0" fmla="*/ 551138 h 734890"/>
                <a:gd name="connsiteX1" fmla="*/ 183630 w 734394"/>
                <a:gd name="connsiteY1" fmla="*/ 685609 h 734890"/>
                <a:gd name="connsiteX2" fmla="*/ 49248 w 734394"/>
                <a:gd name="connsiteY2" fmla="*/ 183752 h 734890"/>
                <a:gd name="connsiteX3" fmla="*/ 550765 w 734394"/>
                <a:gd name="connsiteY3" fmla="*/ 49281 h 734890"/>
                <a:gd name="connsiteX4" fmla="*/ 685147 w 734394"/>
                <a:gd name="connsiteY4" fmla="*/ 551138 h 73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4394" h="734890">
                  <a:moveTo>
                    <a:pt x="685147" y="551138"/>
                  </a:moveTo>
                  <a:cubicBezTo>
                    <a:pt x="583765" y="726856"/>
                    <a:pt x="359229" y="787059"/>
                    <a:pt x="183630" y="685609"/>
                  </a:cubicBezTo>
                  <a:cubicBezTo>
                    <a:pt x="8032" y="584159"/>
                    <a:pt x="-52134" y="359470"/>
                    <a:pt x="49248" y="183752"/>
                  </a:cubicBezTo>
                  <a:cubicBezTo>
                    <a:pt x="150631" y="8037"/>
                    <a:pt x="375166" y="-52169"/>
                    <a:pt x="550765" y="49281"/>
                  </a:cubicBezTo>
                  <a:cubicBezTo>
                    <a:pt x="726363" y="150731"/>
                    <a:pt x="786528" y="375420"/>
                    <a:pt x="685147" y="551138"/>
                  </a:cubicBezTo>
                  <a:close/>
                </a:path>
              </a:pathLst>
            </a:custGeom>
            <a:solidFill>
              <a:srgbClr val="000000">
                <a:alpha val="24000"/>
              </a:srgbClr>
            </a:solidFill>
            <a:ln w="21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4C227696-5954-4C01-A150-5E5E4F72B20A}"/>
                </a:ext>
              </a:extLst>
            </p:cNvPr>
            <p:cNvSpPr/>
            <p:nvPr/>
          </p:nvSpPr>
          <p:spPr>
            <a:xfrm>
              <a:off x="7890478" y="3061968"/>
              <a:ext cx="734394" cy="734890"/>
            </a:xfrm>
            <a:custGeom>
              <a:avLst/>
              <a:gdLst>
                <a:gd name="connsiteX0" fmla="*/ 685147 w 734394"/>
                <a:gd name="connsiteY0" fmla="*/ 551138 h 734890"/>
                <a:gd name="connsiteX1" fmla="*/ 183630 w 734394"/>
                <a:gd name="connsiteY1" fmla="*/ 685610 h 734890"/>
                <a:gd name="connsiteX2" fmla="*/ 49248 w 734394"/>
                <a:gd name="connsiteY2" fmla="*/ 183753 h 734890"/>
                <a:gd name="connsiteX3" fmla="*/ 550765 w 734394"/>
                <a:gd name="connsiteY3" fmla="*/ 49282 h 734890"/>
                <a:gd name="connsiteX4" fmla="*/ 685147 w 734394"/>
                <a:gd name="connsiteY4" fmla="*/ 551138 h 73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4394" h="734890">
                  <a:moveTo>
                    <a:pt x="685147" y="551138"/>
                  </a:moveTo>
                  <a:cubicBezTo>
                    <a:pt x="583765" y="726854"/>
                    <a:pt x="359229" y="787060"/>
                    <a:pt x="183630" y="685610"/>
                  </a:cubicBezTo>
                  <a:cubicBezTo>
                    <a:pt x="8032" y="584159"/>
                    <a:pt x="-52134" y="359471"/>
                    <a:pt x="49248" y="183753"/>
                  </a:cubicBezTo>
                  <a:cubicBezTo>
                    <a:pt x="150631" y="8035"/>
                    <a:pt x="375166" y="-52168"/>
                    <a:pt x="550765" y="49282"/>
                  </a:cubicBezTo>
                  <a:cubicBezTo>
                    <a:pt x="726363" y="150732"/>
                    <a:pt x="786528" y="375421"/>
                    <a:pt x="685147" y="551138"/>
                  </a:cubicBezTo>
                  <a:close/>
                </a:path>
              </a:pathLst>
            </a:custGeom>
            <a:solidFill>
              <a:srgbClr val="000000">
                <a:alpha val="32000"/>
              </a:srgbClr>
            </a:solidFill>
            <a:ln w="21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C2FC1F64-29C6-48A3-8195-9F43D7538DD5}"/>
                </a:ext>
              </a:extLst>
            </p:cNvPr>
            <p:cNvSpPr/>
            <p:nvPr/>
          </p:nvSpPr>
          <p:spPr>
            <a:xfrm>
              <a:off x="7890478" y="3018448"/>
              <a:ext cx="734394" cy="734890"/>
            </a:xfrm>
            <a:custGeom>
              <a:avLst/>
              <a:gdLst>
                <a:gd name="connsiteX0" fmla="*/ 685147 w 734394"/>
                <a:gd name="connsiteY0" fmla="*/ 551138 h 734890"/>
                <a:gd name="connsiteX1" fmla="*/ 183630 w 734394"/>
                <a:gd name="connsiteY1" fmla="*/ 685610 h 734890"/>
                <a:gd name="connsiteX2" fmla="*/ 49248 w 734394"/>
                <a:gd name="connsiteY2" fmla="*/ 183753 h 734890"/>
                <a:gd name="connsiteX3" fmla="*/ 550765 w 734394"/>
                <a:gd name="connsiteY3" fmla="*/ 49282 h 734890"/>
                <a:gd name="connsiteX4" fmla="*/ 685147 w 734394"/>
                <a:gd name="connsiteY4" fmla="*/ 551138 h 73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4394" h="734890">
                  <a:moveTo>
                    <a:pt x="685147" y="551138"/>
                  </a:moveTo>
                  <a:cubicBezTo>
                    <a:pt x="583763" y="726854"/>
                    <a:pt x="359229" y="787060"/>
                    <a:pt x="183630" y="685610"/>
                  </a:cubicBezTo>
                  <a:cubicBezTo>
                    <a:pt x="8032" y="584159"/>
                    <a:pt x="-52134" y="359471"/>
                    <a:pt x="49248" y="183753"/>
                  </a:cubicBezTo>
                  <a:cubicBezTo>
                    <a:pt x="150631" y="8035"/>
                    <a:pt x="375166" y="-52168"/>
                    <a:pt x="550765" y="49282"/>
                  </a:cubicBezTo>
                  <a:cubicBezTo>
                    <a:pt x="726363" y="150732"/>
                    <a:pt x="786528" y="375421"/>
                    <a:pt x="685147" y="551138"/>
                  </a:cubicBezTo>
                  <a:close/>
                </a:path>
              </a:pathLst>
            </a:custGeom>
            <a:solidFill>
              <a:srgbClr val="66EB6E"/>
            </a:solidFill>
            <a:ln w="21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976720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E05FE9F-5757-0A84-5288-CF198A8052EB}"/>
              </a:ext>
            </a:extLst>
          </p:cNvPr>
          <p:cNvCxnSpPr>
            <a:cxnSpLocks/>
          </p:cNvCxnSpPr>
          <p:nvPr/>
        </p:nvCxnSpPr>
        <p:spPr>
          <a:xfrm>
            <a:off x="3572437" y="2299734"/>
            <a:ext cx="5009659" cy="0"/>
          </a:xfrm>
          <a:prstGeom prst="straightConnector1">
            <a:avLst/>
          </a:prstGeom>
          <a:ln w="320675" cap="rnd">
            <a:round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2" name="Title 1">
            <a:extLst>
              <a:ext uri="{FF2B5EF4-FFF2-40B4-BE49-F238E27FC236}">
                <a16:creationId xmlns:a16="http://schemas.microsoft.com/office/drawing/2014/main" id="{8DD77DA2-2867-22EF-C0EA-226E33891F78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Reporting options on Dataverse data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F92F5EB9-8228-FA89-757B-26695AD974A6}"/>
              </a:ext>
            </a:extLst>
          </p:cNvPr>
          <p:cNvSpPr txBox="1"/>
          <p:nvPr/>
        </p:nvSpPr>
        <p:spPr>
          <a:xfrm>
            <a:off x="4072859" y="2109365"/>
            <a:ext cx="36955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1) DirectQuery using Dataverse Connector</a:t>
            </a:r>
          </a:p>
        </p:txBody>
      </p:sp>
      <p:grpSp>
        <p:nvGrpSpPr>
          <p:cNvPr id="40" name="Graphic 8">
            <a:extLst>
              <a:ext uri="{FF2B5EF4-FFF2-40B4-BE49-F238E27FC236}">
                <a16:creationId xmlns:a16="http://schemas.microsoft.com/office/drawing/2014/main" id="{FB22DFB9-9E68-48C6-9A8C-39A9742AE960}"/>
              </a:ext>
            </a:extLst>
          </p:cNvPr>
          <p:cNvGrpSpPr/>
          <p:nvPr/>
        </p:nvGrpSpPr>
        <p:grpSpPr>
          <a:xfrm>
            <a:off x="2478429" y="1715312"/>
            <a:ext cx="1334014" cy="1068600"/>
            <a:chOff x="1534629" y="2953882"/>
            <a:chExt cx="736133" cy="564832"/>
          </a:xfrm>
          <a:effectLst>
            <a:glow rad="63500">
              <a:schemeClr val="accent6">
                <a:satMod val="175000"/>
                <a:alpha val="40000"/>
              </a:schemeClr>
            </a:glow>
            <a:outerShdw blurRad="76200" dist="635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F1645350-B02C-4A6A-8B87-270C395F073F}"/>
                </a:ext>
              </a:extLst>
            </p:cNvPr>
            <p:cNvSpPr/>
            <p:nvPr/>
          </p:nvSpPr>
          <p:spPr>
            <a:xfrm>
              <a:off x="1534629" y="2953882"/>
              <a:ext cx="571188" cy="557534"/>
            </a:xfrm>
            <a:custGeom>
              <a:avLst/>
              <a:gdLst>
                <a:gd name="connsiteX0" fmla="*/ 303398 w 571188"/>
                <a:gd name="connsiteY0" fmla="*/ 394569 h 557534"/>
                <a:gd name="connsiteX1" fmla="*/ 543691 w 571188"/>
                <a:gd name="connsiteY1" fmla="*/ 342071 h 557534"/>
                <a:gd name="connsiteX2" fmla="*/ 483167 w 571188"/>
                <a:gd name="connsiteY2" fmla="*/ 59299 h 557534"/>
                <a:gd name="connsiteX3" fmla="*/ 106996 w 571188"/>
                <a:gd name="connsiteY3" fmla="*/ 81627 h 557534"/>
                <a:gd name="connsiteX4" fmla="*/ 30990 w 571188"/>
                <a:gd name="connsiteY4" fmla="*/ 486044 h 557534"/>
                <a:gd name="connsiteX5" fmla="*/ 31026 w 571188"/>
                <a:gd name="connsiteY5" fmla="*/ 486046 h 557534"/>
                <a:gd name="connsiteX6" fmla="*/ 80676 w 571188"/>
                <a:gd name="connsiteY6" fmla="*/ 541502 h 557534"/>
                <a:gd name="connsiteX7" fmla="*/ 243791 w 571188"/>
                <a:gd name="connsiteY7" fmla="*/ 497820 h 557534"/>
                <a:gd name="connsiteX8" fmla="*/ 243826 w 571188"/>
                <a:gd name="connsiteY8" fmla="*/ 497822 h 557534"/>
                <a:gd name="connsiteX9" fmla="*/ 303398 w 571188"/>
                <a:gd name="connsiteY9" fmla="*/ 394569 h 557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188" h="557534">
                  <a:moveTo>
                    <a:pt x="303398" y="394569"/>
                  </a:moveTo>
                  <a:cubicBezTo>
                    <a:pt x="403245" y="452255"/>
                    <a:pt x="492959" y="430002"/>
                    <a:pt x="543691" y="342071"/>
                  </a:cubicBezTo>
                  <a:cubicBezTo>
                    <a:pt x="594424" y="254140"/>
                    <a:pt x="575350" y="134238"/>
                    <a:pt x="483167" y="59299"/>
                  </a:cubicBezTo>
                  <a:cubicBezTo>
                    <a:pt x="381954" y="-22981"/>
                    <a:pt x="223699" y="-23349"/>
                    <a:pt x="106996" y="81627"/>
                  </a:cubicBezTo>
                  <a:cubicBezTo>
                    <a:pt x="2164" y="175925"/>
                    <a:pt x="-30632" y="342071"/>
                    <a:pt x="30990" y="486044"/>
                  </a:cubicBezTo>
                  <a:lnTo>
                    <a:pt x="31026" y="486046"/>
                  </a:lnTo>
                  <a:cubicBezTo>
                    <a:pt x="40888" y="508572"/>
                    <a:pt x="57760" y="528263"/>
                    <a:pt x="80676" y="541502"/>
                  </a:cubicBezTo>
                  <a:cubicBezTo>
                    <a:pt x="137780" y="574494"/>
                    <a:pt x="210793" y="554934"/>
                    <a:pt x="243791" y="497820"/>
                  </a:cubicBezTo>
                  <a:lnTo>
                    <a:pt x="243826" y="497822"/>
                  </a:lnTo>
                  <a:lnTo>
                    <a:pt x="303398" y="394569"/>
                  </a:lnTo>
                  <a:close/>
                </a:path>
              </a:pathLst>
            </a:custGeom>
            <a:solidFill>
              <a:srgbClr val="096738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21801B8D-DA01-442C-9F3D-CEEFAC4881F4}"/>
                </a:ext>
              </a:extLst>
            </p:cNvPr>
            <p:cNvSpPr/>
            <p:nvPr/>
          </p:nvSpPr>
          <p:spPr>
            <a:xfrm>
              <a:off x="1699575" y="2961174"/>
              <a:ext cx="571187" cy="557540"/>
            </a:xfrm>
            <a:custGeom>
              <a:avLst/>
              <a:gdLst>
                <a:gd name="connsiteX0" fmla="*/ 540467 w 571187"/>
                <a:gd name="connsiteY0" fmla="*/ 72185 h 557540"/>
                <a:gd name="connsiteX1" fmla="*/ 540494 w 571187"/>
                <a:gd name="connsiteY1" fmla="*/ 72187 h 557540"/>
                <a:gd name="connsiteX2" fmla="*/ 464192 w 571187"/>
                <a:gd name="connsiteY2" fmla="*/ 475913 h 557540"/>
                <a:gd name="connsiteX3" fmla="*/ 88021 w 571187"/>
                <a:gd name="connsiteY3" fmla="*/ 498241 h 557540"/>
                <a:gd name="connsiteX4" fmla="*/ 27497 w 571187"/>
                <a:gd name="connsiteY4" fmla="*/ 215469 h 557540"/>
                <a:gd name="connsiteX5" fmla="*/ 267790 w 571187"/>
                <a:gd name="connsiteY5" fmla="*/ 162970 h 557540"/>
                <a:gd name="connsiteX6" fmla="*/ 327335 w 571187"/>
                <a:gd name="connsiteY6" fmla="*/ 59764 h 557540"/>
                <a:gd name="connsiteX7" fmla="*/ 327368 w 571187"/>
                <a:gd name="connsiteY7" fmla="*/ 59766 h 557540"/>
                <a:gd name="connsiteX8" fmla="*/ 490514 w 571187"/>
                <a:gd name="connsiteY8" fmla="*/ 16032 h 557540"/>
                <a:gd name="connsiteX9" fmla="*/ 540467 w 571187"/>
                <a:gd name="connsiteY9" fmla="*/ 72185 h 557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187" h="557540">
                  <a:moveTo>
                    <a:pt x="540467" y="72185"/>
                  </a:moveTo>
                  <a:lnTo>
                    <a:pt x="540494" y="72187"/>
                  </a:lnTo>
                  <a:cubicBezTo>
                    <a:pt x="601715" y="216000"/>
                    <a:pt x="568856" y="381766"/>
                    <a:pt x="464192" y="475913"/>
                  </a:cubicBezTo>
                  <a:cubicBezTo>
                    <a:pt x="347489" y="580890"/>
                    <a:pt x="189234" y="580521"/>
                    <a:pt x="88021" y="498241"/>
                  </a:cubicBezTo>
                  <a:cubicBezTo>
                    <a:pt x="-4162" y="423303"/>
                    <a:pt x="-23236" y="303401"/>
                    <a:pt x="27497" y="215469"/>
                  </a:cubicBezTo>
                  <a:cubicBezTo>
                    <a:pt x="78229" y="127538"/>
                    <a:pt x="167943" y="105284"/>
                    <a:pt x="267790" y="162970"/>
                  </a:cubicBezTo>
                  <a:lnTo>
                    <a:pt x="327335" y="59764"/>
                  </a:lnTo>
                  <a:lnTo>
                    <a:pt x="327368" y="59766"/>
                  </a:lnTo>
                  <a:cubicBezTo>
                    <a:pt x="360353" y="2611"/>
                    <a:pt x="433393" y="-16969"/>
                    <a:pt x="490514" y="16032"/>
                  </a:cubicBezTo>
                  <a:cubicBezTo>
                    <a:pt x="513666" y="29408"/>
                    <a:pt x="530650" y="49369"/>
                    <a:pt x="540467" y="72185"/>
                  </a:cubicBezTo>
                  <a:close/>
                </a:path>
              </a:pathLst>
            </a:custGeom>
            <a:solidFill>
              <a:srgbClr val="4ED062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5F16CA5C-3146-4BDC-A475-773C6165404B}"/>
                </a:ext>
              </a:extLst>
            </p:cNvPr>
            <p:cNvSpPr/>
            <p:nvPr/>
          </p:nvSpPr>
          <p:spPr>
            <a:xfrm>
              <a:off x="1699604" y="3020954"/>
              <a:ext cx="406235" cy="430700"/>
            </a:xfrm>
            <a:custGeom>
              <a:avLst/>
              <a:gdLst>
                <a:gd name="connsiteX0" fmla="*/ 267790 w 406235"/>
                <a:gd name="connsiteY0" fmla="*/ 103196 h 430700"/>
                <a:gd name="connsiteX1" fmla="*/ 27497 w 406235"/>
                <a:gd name="connsiteY1" fmla="*/ 155695 h 430700"/>
                <a:gd name="connsiteX2" fmla="*/ 78906 w 406235"/>
                <a:gd name="connsiteY2" fmla="*/ 430700 h 430700"/>
                <a:gd name="connsiteX3" fmla="*/ 138445 w 406235"/>
                <a:gd name="connsiteY3" fmla="*/ 327504 h 430700"/>
                <a:gd name="connsiteX4" fmla="*/ 378739 w 406235"/>
                <a:gd name="connsiteY4" fmla="*/ 275005 h 430700"/>
                <a:gd name="connsiteX5" fmla="*/ 327330 w 406235"/>
                <a:gd name="connsiteY5" fmla="*/ 0 h 430700"/>
                <a:gd name="connsiteX6" fmla="*/ 267790 w 406235"/>
                <a:gd name="connsiteY6" fmla="*/ 103196 h 43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6235" h="430700">
                  <a:moveTo>
                    <a:pt x="267790" y="103196"/>
                  </a:moveTo>
                  <a:cubicBezTo>
                    <a:pt x="167943" y="45510"/>
                    <a:pt x="78229" y="67764"/>
                    <a:pt x="27497" y="155695"/>
                  </a:cubicBezTo>
                  <a:cubicBezTo>
                    <a:pt x="-21518" y="240648"/>
                    <a:pt x="-5374" y="355443"/>
                    <a:pt x="78906" y="430700"/>
                  </a:cubicBezTo>
                  <a:lnTo>
                    <a:pt x="138445" y="327504"/>
                  </a:lnTo>
                  <a:cubicBezTo>
                    <a:pt x="238293" y="385190"/>
                    <a:pt x="328006" y="362937"/>
                    <a:pt x="378739" y="275005"/>
                  </a:cubicBezTo>
                  <a:cubicBezTo>
                    <a:pt x="427753" y="190052"/>
                    <a:pt x="411610" y="75258"/>
                    <a:pt x="327330" y="0"/>
                  </a:cubicBezTo>
                  <a:lnTo>
                    <a:pt x="267790" y="103196"/>
                  </a:lnTo>
                  <a:close/>
                </a:path>
              </a:pathLst>
            </a:custGeom>
            <a:solidFill>
              <a:srgbClr val="088142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900333E3-22CF-42B3-ADEF-F56119AD4091}"/>
                </a:ext>
              </a:extLst>
            </p:cNvPr>
            <p:cNvSpPr/>
            <p:nvPr/>
          </p:nvSpPr>
          <p:spPr>
            <a:xfrm>
              <a:off x="1773304" y="3109853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69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7" y="256203"/>
                    <a:pt x="126622" y="277424"/>
                    <a:pt x="64726" y="241665"/>
                  </a:cubicBezTo>
                  <a:cubicBezTo>
                    <a:pt x="2831" y="205905"/>
                    <a:pt x="-18376" y="126707"/>
                    <a:pt x="17359" y="64769"/>
                  </a:cubicBezTo>
                  <a:cubicBezTo>
                    <a:pt x="53095" y="2833"/>
                    <a:pt x="132239" y="-18389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000000">
                <a:alpha val="24000"/>
              </a:srgbClr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D0A535A-0825-4840-A29D-146F050CB4AC}"/>
                </a:ext>
              </a:extLst>
            </p:cNvPr>
            <p:cNvSpPr/>
            <p:nvPr/>
          </p:nvSpPr>
          <p:spPr>
            <a:xfrm>
              <a:off x="1773304" y="3122125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70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7" y="256203"/>
                    <a:pt x="126622" y="277424"/>
                    <a:pt x="64726" y="241665"/>
                  </a:cubicBezTo>
                  <a:cubicBezTo>
                    <a:pt x="2831" y="205906"/>
                    <a:pt x="-18376" y="126707"/>
                    <a:pt x="17359" y="64770"/>
                  </a:cubicBezTo>
                  <a:cubicBezTo>
                    <a:pt x="53095" y="2832"/>
                    <a:pt x="132239" y="-18388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000000">
                <a:alpha val="32000"/>
              </a:srgbClr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BA28994-7D65-40F1-8727-9B2758792000}"/>
                </a:ext>
              </a:extLst>
            </p:cNvPr>
            <p:cNvSpPr/>
            <p:nvPr/>
          </p:nvSpPr>
          <p:spPr>
            <a:xfrm>
              <a:off x="1773304" y="3106785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70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6" y="256203"/>
                    <a:pt x="126622" y="277424"/>
                    <a:pt x="64726" y="241665"/>
                  </a:cubicBezTo>
                  <a:cubicBezTo>
                    <a:pt x="2831" y="205906"/>
                    <a:pt x="-18376" y="126707"/>
                    <a:pt x="17359" y="64770"/>
                  </a:cubicBezTo>
                  <a:cubicBezTo>
                    <a:pt x="53095" y="2832"/>
                    <a:pt x="132239" y="-18388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66EB6E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aphicFrame>
        <p:nvGraphicFramePr>
          <p:cNvPr id="19" name="Content Placeholder 9">
            <a:extLst>
              <a:ext uri="{FF2B5EF4-FFF2-40B4-BE49-F238E27FC236}">
                <a16:creationId xmlns:a16="http://schemas.microsoft.com/office/drawing/2014/main" id="{55A0A259-E332-9799-0095-C6E6519F38D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89679945"/>
              </p:ext>
            </p:extLst>
          </p:nvPr>
        </p:nvGraphicFramePr>
        <p:xfrm>
          <a:off x="1862418" y="4792454"/>
          <a:ext cx="8343899" cy="16625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86F3C6D7-A510-EFF7-4E86-B41C82C67B91}"/>
              </a:ext>
            </a:extLst>
          </p:cNvPr>
          <p:cNvGrpSpPr/>
          <p:nvPr/>
        </p:nvGrpSpPr>
        <p:grpSpPr>
          <a:xfrm>
            <a:off x="8172168" y="1690688"/>
            <a:ext cx="1082514" cy="1056155"/>
            <a:chOff x="7907761" y="1690688"/>
            <a:chExt cx="1082514" cy="1056155"/>
          </a:xfrm>
        </p:grpSpPr>
        <p:pic>
          <p:nvPicPr>
            <p:cNvPr id="3" name="Picture 2" descr="Chart, bar chart">
              <a:extLst>
                <a:ext uri="{FF2B5EF4-FFF2-40B4-BE49-F238E27FC236}">
                  <a16:creationId xmlns:a16="http://schemas.microsoft.com/office/drawing/2014/main" id="{DD593017-E483-A970-86F1-F158E28CB8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40180" b="91081" l="18993" r="35235">
                          <a14:foregroundMark x1="23154" y1="55405" x2="21745" y2="86126"/>
                          <a14:foregroundMark x1="21745" y1="86126" x2="21812" y2="86577"/>
                          <a14:foregroundMark x1="25973" y1="90360" x2="25973" y2="91171"/>
                          <a14:foregroundMark x1="25705" y1="40180" x2="25705" y2="40180"/>
                        </a14:backgroundRemoval>
                      </a14:imgEffect>
                    </a14:imgLayer>
                  </a14:imgProps>
                </a:ex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rcRect l="17057" t="35039" r="62668" b="7585"/>
            <a:stretch/>
          </p:blipFill>
          <p:spPr>
            <a:xfrm flipH="1">
              <a:off x="7907761" y="1690688"/>
              <a:ext cx="1018779" cy="970702"/>
            </a:xfrm>
            <a:custGeom>
              <a:avLst/>
              <a:gdLst>
                <a:gd name="connsiteX0" fmla="*/ 0 w 1018779"/>
                <a:gd name="connsiteY0" fmla="*/ 0 h 970702"/>
                <a:gd name="connsiteX1" fmla="*/ 529765 w 1018779"/>
                <a:gd name="connsiteY1" fmla="*/ 0 h 970702"/>
                <a:gd name="connsiteX2" fmla="*/ 1018779 w 1018779"/>
                <a:gd name="connsiteY2" fmla="*/ 0 h 970702"/>
                <a:gd name="connsiteX3" fmla="*/ 1018779 w 1018779"/>
                <a:gd name="connsiteY3" fmla="*/ 456230 h 970702"/>
                <a:gd name="connsiteX4" fmla="*/ 1018779 w 1018779"/>
                <a:gd name="connsiteY4" fmla="*/ 970702 h 970702"/>
                <a:gd name="connsiteX5" fmla="*/ 529765 w 1018779"/>
                <a:gd name="connsiteY5" fmla="*/ 970702 h 970702"/>
                <a:gd name="connsiteX6" fmla="*/ 0 w 1018779"/>
                <a:gd name="connsiteY6" fmla="*/ 970702 h 970702"/>
                <a:gd name="connsiteX7" fmla="*/ 0 w 1018779"/>
                <a:gd name="connsiteY7" fmla="*/ 495058 h 970702"/>
                <a:gd name="connsiteX8" fmla="*/ 0 w 1018779"/>
                <a:gd name="connsiteY8" fmla="*/ 0 h 970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18779" h="970702" fill="none" extrusionOk="0">
                  <a:moveTo>
                    <a:pt x="0" y="0"/>
                  </a:moveTo>
                  <a:cubicBezTo>
                    <a:pt x="156876" y="-6344"/>
                    <a:pt x="414672" y="-22586"/>
                    <a:pt x="529765" y="0"/>
                  </a:cubicBezTo>
                  <a:cubicBezTo>
                    <a:pt x="644859" y="22586"/>
                    <a:pt x="849076" y="15594"/>
                    <a:pt x="1018779" y="0"/>
                  </a:cubicBezTo>
                  <a:cubicBezTo>
                    <a:pt x="1036760" y="185514"/>
                    <a:pt x="1001665" y="295980"/>
                    <a:pt x="1018779" y="456230"/>
                  </a:cubicBezTo>
                  <a:cubicBezTo>
                    <a:pt x="1035894" y="616480"/>
                    <a:pt x="1018878" y="762097"/>
                    <a:pt x="1018779" y="970702"/>
                  </a:cubicBezTo>
                  <a:cubicBezTo>
                    <a:pt x="846727" y="989428"/>
                    <a:pt x="721311" y="960662"/>
                    <a:pt x="529765" y="970702"/>
                  </a:cubicBezTo>
                  <a:cubicBezTo>
                    <a:pt x="338219" y="980742"/>
                    <a:pt x="174156" y="950782"/>
                    <a:pt x="0" y="970702"/>
                  </a:cubicBezTo>
                  <a:cubicBezTo>
                    <a:pt x="7603" y="823494"/>
                    <a:pt x="-21538" y="627940"/>
                    <a:pt x="0" y="495058"/>
                  </a:cubicBezTo>
                  <a:cubicBezTo>
                    <a:pt x="21538" y="362176"/>
                    <a:pt x="-23537" y="99379"/>
                    <a:pt x="0" y="0"/>
                  </a:cubicBezTo>
                  <a:close/>
                </a:path>
                <a:path w="1018779" h="970702" stroke="0" extrusionOk="0">
                  <a:moveTo>
                    <a:pt x="0" y="0"/>
                  </a:moveTo>
                  <a:cubicBezTo>
                    <a:pt x="184596" y="8222"/>
                    <a:pt x="271763" y="11622"/>
                    <a:pt x="499202" y="0"/>
                  </a:cubicBezTo>
                  <a:cubicBezTo>
                    <a:pt x="726641" y="-11622"/>
                    <a:pt x="903764" y="-7049"/>
                    <a:pt x="1018779" y="0"/>
                  </a:cubicBezTo>
                  <a:cubicBezTo>
                    <a:pt x="1032033" y="156859"/>
                    <a:pt x="1013629" y="378387"/>
                    <a:pt x="1018779" y="504765"/>
                  </a:cubicBezTo>
                  <a:cubicBezTo>
                    <a:pt x="1023929" y="631144"/>
                    <a:pt x="998460" y="863425"/>
                    <a:pt x="1018779" y="970702"/>
                  </a:cubicBezTo>
                  <a:cubicBezTo>
                    <a:pt x="775174" y="975450"/>
                    <a:pt x="721347" y="958917"/>
                    <a:pt x="529765" y="970702"/>
                  </a:cubicBezTo>
                  <a:cubicBezTo>
                    <a:pt x="338183" y="982487"/>
                    <a:pt x="177918" y="985222"/>
                    <a:pt x="0" y="970702"/>
                  </a:cubicBezTo>
                  <a:cubicBezTo>
                    <a:pt x="-1248" y="781322"/>
                    <a:pt x="-15763" y="681532"/>
                    <a:pt x="0" y="504765"/>
                  </a:cubicBezTo>
                  <a:cubicBezTo>
                    <a:pt x="15763" y="327998"/>
                    <a:pt x="-18435" y="213149"/>
                    <a:pt x="0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57150">
              <a:solidFill>
                <a:schemeClr val="accent4">
                  <a:shade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</p:pic>
        <p:grpSp>
          <p:nvGrpSpPr>
            <p:cNvPr id="4" name="Graphic 148">
              <a:extLst>
                <a:ext uri="{FF2B5EF4-FFF2-40B4-BE49-F238E27FC236}">
                  <a16:creationId xmlns:a16="http://schemas.microsoft.com/office/drawing/2014/main" id="{E838D7F9-E160-DCDB-D700-0DC10035CBC0}"/>
                </a:ext>
              </a:extLst>
            </p:cNvPr>
            <p:cNvGrpSpPr/>
            <p:nvPr/>
          </p:nvGrpSpPr>
          <p:grpSpPr>
            <a:xfrm>
              <a:off x="8609628" y="2177561"/>
              <a:ext cx="380647" cy="569282"/>
              <a:chOff x="9459947" y="2751678"/>
              <a:chExt cx="563503" cy="766990"/>
            </a:xfrm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grpSpPr>
          <p:sp>
            <p:nvSpPr>
              <p:cNvPr id="5" name="Freeform: Shape 4">
                <a:extLst>
                  <a:ext uri="{FF2B5EF4-FFF2-40B4-BE49-F238E27FC236}">
                    <a16:creationId xmlns:a16="http://schemas.microsoft.com/office/drawing/2014/main" id="{29E1D3B5-8CB3-F258-C16E-B1730A75F1EB}"/>
                  </a:ext>
                </a:extLst>
              </p:cNvPr>
              <p:cNvSpPr/>
              <p:nvPr/>
            </p:nvSpPr>
            <p:spPr>
              <a:xfrm>
                <a:off x="9773004" y="2751678"/>
                <a:ext cx="250446" cy="751338"/>
              </a:xfrm>
              <a:custGeom>
                <a:avLst/>
                <a:gdLst>
                  <a:gd name="connsiteX0" fmla="*/ 250446 w 250446"/>
                  <a:gd name="connsiteY0" fmla="*/ 0 h 751338"/>
                  <a:gd name="connsiteX1" fmla="*/ 250446 w 250446"/>
                  <a:gd name="connsiteY1" fmla="*/ 751338 h 751338"/>
                  <a:gd name="connsiteX2" fmla="*/ 0 w 250446"/>
                  <a:gd name="connsiteY2" fmla="*/ 751338 h 751338"/>
                  <a:gd name="connsiteX3" fmla="*/ 0 w 250446"/>
                  <a:gd name="connsiteY3" fmla="*/ 0 h 751338"/>
                  <a:gd name="connsiteX4" fmla="*/ 250446 w 250446"/>
                  <a:gd name="connsiteY4" fmla="*/ 0 h 7513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0446" h="751338">
                    <a:moveTo>
                      <a:pt x="250446" y="0"/>
                    </a:moveTo>
                    <a:lnTo>
                      <a:pt x="250446" y="751338"/>
                    </a:lnTo>
                    <a:lnTo>
                      <a:pt x="0" y="751338"/>
                    </a:lnTo>
                    <a:lnTo>
                      <a:pt x="0" y="0"/>
                    </a:lnTo>
                    <a:lnTo>
                      <a:pt x="250446" y="0"/>
                    </a:lnTo>
                    <a:close/>
                  </a:path>
                </a:pathLst>
              </a:custGeom>
              <a:solidFill>
                <a:srgbClr val="E6AD10"/>
              </a:solidFill>
              <a:ln w="77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225"/>
                <a:endParaRPr lang="en-US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6" name="Freeform: Shape 5">
                <a:extLst>
                  <a:ext uri="{FF2B5EF4-FFF2-40B4-BE49-F238E27FC236}">
                    <a16:creationId xmlns:a16="http://schemas.microsoft.com/office/drawing/2014/main" id="{D79A63E2-4466-5BAC-4964-B02CACC66671}"/>
                  </a:ext>
                </a:extLst>
              </p:cNvPr>
              <p:cNvSpPr/>
              <p:nvPr/>
            </p:nvSpPr>
            <p:spPr>
              <a:xfrm>
                <a:off x="9616476" y="2942643"/>
                <a:ext cx="250446" cy="563503"/>
              </a:xfrm>
              <a:custGeom>
                <a:avLst/>
                <a:gdLst>
                  <a:gd name="connsiteX0" fmla="*/ 250446 w 250446"/>
                  <a:gd name="connsiteY0" fmla="*/ 31306 h 563503"/>
                  <a:gd name="connsiteX1" fmla="*/ 250446 w 250446"/>
                  <a:gd name="connsiteY1" fmla="*/ 563504 h 563503"/>
                  <a:gd name="connsiteX2" fmla="*/ 0 w 250446"/>
                  <a:gd name="connsiteY2" fmla="*/ 563504 h 563503"/>
                  <a:gd name="connsiteX3" fmla="*/ 0 w 250446"/>
                  <a:gd name="connsiteY3" fmla="*/ 0 h 563503"/>
                  <a:gd name="connsiteX4" fmla="*/ 219140 w 250446"/>
                  <a:gd name="connsiteY4" fmla="*/ 0 h 563503"/>
                  <a:gd name="connsiteX5" fmla="*/ 250446 w 250446"/>
                  <a:gd name="connsiteY5" fmla="*/ 31306 h 563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50446" h="563503">
                    <a:moveTo>
                      <a:pt x="250446" y="31306"/>
                    </a:moveTo>
                    <a:lnTo>
                      <a:pt x="250446" y="563504"/>
                    </a:lnTo>
                    <a:lnTo>
                      <a:pt x="0" y="563504"/>
                    </a:lnTo>
                    <a:lnTo>
                      <a:pt x="0" y="0"/>
                    </a:lnTo>
                    <a:lnTo>
                      <a:pt x="219140" y="0"/>
                    </a:lnTo>
                    <a:cubicBezTo>
                      <a:pt x="236430" y="0"/>
                      <a:pt x="250446" y="14016"/>
                      <a:pt x="250446" y="31306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77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225"/>
                <a:endParaRPr lang="en-US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7" name="Freeform: Shape 6">
                <a:extLst>
                  <a:ext uri="{FF2B5EF4-FFF2-40B4-BE49-F238E27FC236}">
                    <a16:creationId xmlns:a16="http://schemas.microsoft.com/office/drawing/2014/main" id="{B2D45D41-3E92-F3DF-7B7F-20C1604917BD}"/>
                  </a:ext>
                </a:extLst>
              </p:cNvPr>
              <p:cNvSpPr/>
              <p:nvPr/>
            </p:nvSpPr>
            <p:spPr>
              <a:xfrm>
                <a:off x="9616476" y="2955165"/>
                <a:ext cx="250446" cy="563503"/>
              </a:xfrm>
              <a:custGeom>
                <a:avLst/>
                <a:gdLst>
                  <a:gd name="connsiteX0" fmla="*/ 250446 w 250446"/>
                  <a:gd name="connsiteY0" fmla="*/ 31306 h 563503"/>
                  <a:gd name="connsiteX1" fmla="*/ 250446 w 250446"/>
                  <a:gd name="connsiteY1" fmla="*/ 563504 h 563503"/>
                  <a:gd name="connsiteX2" fmla="*/ 0 w 250446"/>
                  <a:gd name="connsiteY2" fmla="*/ 563504 h 563503"/>
                  <a:gd name="connsiteX3" fmla="*/ 0 w 250446"/>
                  <a:gd name="connsiteY3" fmla="*/ 0 h 563503"/>
                  <a:gd name="connsiteX4" fmla="*/ 219140 w 250446"/>
                  <a:gd name="connsiteY4" fmla="*/ 0 h 563503"/>
                  <a:gd name="connsiteX5" fmla="*/ 250446 w 250446"/>
                  <a:gd name="connsiteY5" fmla="*/ 31306 h 563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50446" h="563503">
                    <a:moveTo>
                      <a:pt x="250446" y="31306"/>
                    </a:moveTo>
                    <a:lnTo>
                      <a:pt x="250446" y="563504"/>
                    </a:lnTo>
                    <a:lnTo>
                      <a:pt x="0" y="563504"/>
                    </a:lnTo>
                    <a:lnTo>
                      <a:pt x="0" y="0"/>
                    </a:lnTo>
                    <a:lnTo>
                      <a:pt x="219140" y="0"/>
                    </a:lnTo>
                    <a:cubicBezTo>
                      <a:pt x="236430" y="0"/>
                      <a:pt x="250446" y="14016"/>
                      <a:pt x="250446" y="31306"/>
                    </a:cubicBezTo>
                    <a:close/>
                  </a:path>
                </a:pathLst>
              </a:custGeom>
              <a:solidFill>
                <a:srgbClr val="000000">
                  <a:alpha val="18000"/>
                </a:srgbClr>
              </a:solidFill>
              <a:ln w="77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225"/>
                <a:endParaRPr lang="en-US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9C4B2EE9-9E05-FC5D-995C-5ED2980B69CE}"/>
                  </a:ext>
                </a:extLst>
              </p:cNvPr>
              <p:cNvSpPr/>
              <p:nvPr/>
            </p:nvSpPr>
            <p:spPr>
              <a:xfrm>
                <a:off x="9616476" y="2939512"/>
                <a:ext cx="250446" cy="563503"/>
              </a:xfrm>
              <a:custGeom>
                <a:avLst/>
                <a:gdLst>
                  <a:gd name="connsiteX0" fmla="*/ 250446 w 250446"/>
                  <a:gd name="connsiteY0" fmla="*/ 31306 h 563503"/>
                  <a:gd name="connsiteX1" fmla="*/ 250446 w 250446"/>
                  <a:gd name="connsiteY1" fmla="*/ 563504 h 563503"/>
                  <a:gd name="connsiteX2" fmla="*/ 0 w 250446"/>
                  <a:gd name="connsiteY2" fmla="*/ 563504 h 563503"/>
                  <a:gd name="connsiteX3" fmla="*/ 0 w 250446"/>
                  <a:gd name="connsiteY3" fmla="*/ 0 h 563503"/>
                  <a:gd name="connsiteX4" fmla="*/ 219140 w 250446"/>
                  <a:gd name="connsiteY4" fmla="*/ 0 h 563503"/>
                  <a:gd name="connsiteX5" fmla="*/ 250446 w 250446"/>
                  <a:gd name="connsiteY5" fmla="*/ 31306 h 563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50446" h="563503">
                    <a:moveTo>
                      <a:pt x="250446" y="31306"/>
                    </a:moveTo>
                    <a:lnTo>
                      <a:pt x="250446" y="563504"/>
                    </a:lnTo>
                    <a:lnTo>
                      <a:pt x="0" y="563504"/>
                    </a:lnTo>
                    <a:lnTo>
                      <a:pt x="0" y="0"/>
                    </a:lnTo>
                    <a:lnTo>
                      <a:pt x="219140" y="0"/>
                    </a:lnTo>
                    <a:cubicBezTo>
                      <a:pt x="236430" y="0"/>
                      <a:pt x="250446" y="14016"/>
                      <a:pt x="250446" y="31306"/>
                    </a:cubicBezTo>
                    <a:close/>
                  </a:path>
                </a:pathLst>
              </a:custGeom>
              <a:solidFill>
                <a:srgbClr val="F6D751"/>
              </a:solidFill>
              <a:ln w="77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225"/>
                <a:endParaRPr lang="en-US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40D7DBA3-050E-1FFB-9616-0068AE065EC6}"/>
                  </a:ext>
                </a:extLst>
              </p:cNvPr>
              <p:cNvSpPr/>
              <p:nvPr/>
            </p:nvSpPr>
            <p:spPr>
              <a:xfrm>
                <a:off x="9459947" y="3127347"/>
                <a:ext cx="250446" cy="375669"/>
              </a:xfrm>
              <a:custGeom>
                <a:avLst/>
                <a:gdLst>
                  <a:gd name="connsiteX0" fmla="*/ 0 w 250446"/>
                  <a:gd name="connsiteY0" fmla="*/ 0 h 375669"/>
                  <a:gd name="connsiteX1" fmla="*/ 0 w 250446"/>
                  <a:gd name="connsiteY1" fmla="*/ 375669 h 375669"/>
                  <a:gd name="connsiteX2" fmla="*/ 250446 w 250446"/>
                  <a:gd name="connsiteY2" fmla="*/ 375669 h 375669"/>
                  <a:gd name="connsiteX3" fmla="*/ 250446 w 250446"/>
                  <a:gd name="connsiteY3" fmla="*/ 31306 h 375669"/>
                  <a:gd name="connsiteX4" fmla="*/ 219140 w 250446"/>
                  <a:gd name="connsiteY4" fmla="*/ 0 h 375669"/>
                  <a:gd name="connsiteX5" fmla="*/ 0 w 250446"/>
                  <a:gd name="connsiteY5" fmla="*/ 0 h 3756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50446" h="375669">
                    <a:moveTo>
                      <a:pt x="0" y="0"/>
                    </a:moveTo>
                    <a:lnTo>
                      <a:pt x="0" y="375669"/>
                    </a:lnTo>
                    <a:lnTo>
                      <a:pt x="250446" y="375669"/>
                    </a:lnTo>
                    <a:lnTo>
                      <a:pt x="250446" y="31306"/>
                    </a:lnTo>
                    <a:cubicBezTo>
                      <a:pt x="250446" y="14016"/>
                      <a:pt x="236430" y="0"/>
                      <a:pt x="21914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E589"/>
              </a:solidFill>
              <a:ln w="77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225"/>
                <a:endParaRPr lang="en-US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99364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75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TextBox 94">
            <a:extLst>
              <a:ext uri="{FF2B5EF4-FFF2-40B4-BE49-F238E27FC236}">
                <a16:creationId xmlns:a16="http://schemas.microsoft.com/office/drawing/2014/main" id="{B5B7A32D-0F8C-9B41-6248-640A7C5043DB}"/>
              </a:ext>
            </a:extLst>
          </p:cNvPr>
          <p:cNvSpPr txBox="1"/>
          <p:nvPr/>
        </p:nvSpPr>
        <p:spPr>
          <a:xfrm>
            <a:off x="3783488" y="6911334"/>
            <a:ext cx="691540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2" tooltip="http://tex.stackexchange.com/questions/273072/adding-lines-to-bar-charts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3" tooltip="https://creativecommons.org/licenses/by-sa/3.0/"/>
              </a:rPr>
              <a:t>CC BY-SA</a:t>
            </a:r>
            <a:endParaRPr lang="en-US" sz="900"/>
          </a:p>
        </p:txBody>
      </p:sp>
      <p:sp>
        <p:nvSpPr>
          <p:cNvPr id="182" name="Title 1">
            <a:extLst>
              <a:ext uri="{FF2B5EF4-FFF2-40B4-BE49-F238E27FC236}">
                <a16:creationId xmlns:a16="http://schemas.microsoft.com/office/drawing/2014/main" id="{8DD77DA2-2867-22EF-C0EA-226E33891F78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Reporting options on Dataverse data</a:t>
            </a:r>
          </a:p>
        </p:txBody>
      </p: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DC822703-EEF5-45B9-5FC1-C5ED7F8B13A0}"/>
              </a:ext>
            </a:extLst>
          </p:cNvPr>
          <p:cNvCxnSpPr>
            <a:cxnSpLocks/>
          </p:cNvCxnSpPr>
          <p:nvPr/>
        </p:nvCxnSpPr>
        <p:spPr>
          <a:xfrm>
            <a:off x="3569806" y="2299734"/>
            <a:ext cx="5052388" cy="1077423"/>
          </a:xfrm>
          <a:prstGeom prst="straightConnector1">
            <a:avLst/>
          </a:prstGeom>
          <a:ln w="320675" cap="rnd">
            <a:round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TextBox 153">
            <a:extLst>
              <a:ext uri="{FF2B5EF4-FFF2-40B4-BE49-F238E27FC236}">
                <a16:creationId xmlns:a16="http://schemas.microsoft.com/office/drawing/2014/main" id="{60BC89E1-37DE-5630-7B10-6E1090A6D24A}"/>
              </a:ext>
            </a:extLst>
          </p:cNvPr>
          <p:cNvSpPr txBox="1"/>
          <p:nvPr/>
        </p:nvSpPr>
        <p:spPr>
          <a:xfrm rot="712821">
            <a:off x="3888213" y="2629348"/>
            <a:ext cx="40808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2) Import mode using Dataverse Connector</a:t>
            </a:r>
          </a:p>
        </p:txBody>
      </p:sp>
      <p:grpSp>
        <p:nvGrpSpPr>
          <p:cNvPr id="40" name="Graphic 8">
            <a:extLst>
              <a:ext uri="{FF2B5EF4-FFF2-40B4-BE49-F238E27FC236}">
                <a16:creationId xmlns:a16="http://schemas.microsoft.com/office/drawing/2014/main" id="{FB22DFB9-9E68-48C6-9A8C-39A9742AE960}"/>
              </a:ext>
            </a:extLst>
          </p:cNvPr>
          <p:cNvGrpSpPr/>
          <p:nvPr/>
        </p:nvGrpSpPr>
        <p:grpSpPr>
          <a:xfrm>
            <a:off x="2475798" y="1715312"/>
            <a:ext cx="1334014" cy="1068600"/>
            <a:chOff x="1534629" y="2953882"/>
            <a:chExt cx="736133" cy="564832"/>
          </a:xfrm>
          <a:effectLst>
            <a:glow rad="63500">
              <a:schemeClr val="accent6">
                <a:satMod val="175000"/>
                <a:alpha val="40000"/>
              </a:schemeClr>
            </a:glow>
            <a:outerShdw blurRad="76200" dist="635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F1645350-B02C-4A6A-8B87-270C395F073F}"/>
                </a:ext>
              </a:extLst>
            </p:cNvPr>
            <p:cNvSpPr/>
            <p:nvPr/>
          </p:nvSpPr>
          <p:spPr>
            <a:xfrm>
              <a:off x="1534629" y="2953882"/>
              <a:ext cx="571188" cy="557534"/>
            </a:xfrm>
            <a:custGeom>
              <a:avLst/>
              <a:gdLst>
                <a:gd name="connsiteX0" fmla="*/ 303398 w 571188"/>
                <a:gd name="connsiteY0" fmla="*/ 394569 h 557534"/>
                <a:gd name="connsiteX1" fmla="*/ 543691 w 571188"/>
                <a:gd name="connsiteY1" fmla="*/ 342071 h 557534"/>
                <a:gd name="connsiteX2" fmla="*/ 483167 w 571188"/>
                <a:gd name="connsiteY2" fmla="*/ 59299 h 557534"/>
                <a:gd name="connsiteX3" fmla="*/ 106996 w 571188"/>
                <a:gd name="connsiteY3" fmla="*/ 81627 h 557534"/>
                <a:gd name="connsiteX4" fmla="*/ 30990 w 571188"/>
                <a:gd name="connsiteY4" fmla="*/ 486044 h 557534"/>
                <a:gd name="connsiteX5" fmla="*/ 31026 w 571188"/>
                <a:gd name="connsiteY5" fmla="*/ 486046 h 557534"/>
                <a:gd name="connsiteX6" fmla="*/ 80676 w 571188"/>
                <a:gd name="connsiteY6" fmla="*/ 541502 h 557534"/>
                <a:gd name="connsiteX7" fmla="*/ 243791 w 571188"/>
                <a:gd name="connsiteY7" fmla="*/ 497820 h 557534"/>
                <a:gd name="connsiteX8" fmla="*/ 243826 w 571188"/>
                <a:gd name="connsiteY8" fmla="*/ 497822 h 557534"/>
                <a:gd name="connsiteX9" fmla="*/ 303398 w 571188"/>
                <a:gd name="connsiteY9" fmla="*/ 394569 h 557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188" h="557534">
                  <a:moveTo>
                    <a:pt x="303398" y="394569"/>
                  </a:moveTo>
                  <a:cubicBezTo>
                    <a:pt x="403245" y="452255"/>
                    <a:pt x="492959" y="430002"/>
                    <a:pt x="543691" y="342071"/>
                  </a:cubicBezTo>
                  <a:cubicBezTo>
                    <a:pt x="594424" y="254140"/>
                    <a:pt x="575350" y="134238"/>
                    <a:pt x="483167" y="59299"/>
                  </a:cubicBezTo>
                  <a:cubicBezTo>
                    <a:pt x="381954" y="-22981"/>
                    <a:pt x="223699" y="-23349"/>
                    <a:pt x="106996" y="81627"/>
                  </a:cubicBezTo>
                  <a:cubicBezTo>
                    <a:pt x="2164" y="175925"/>
                    <a:pt x="-30632" y="342071"/>
                    <a:pt x="30990" y="486044"/>
                  </a:cubicBezTo>
                  <a:lnTo>
                    <a:pt x="31026" y="486046"/>
                  </a:lnTo>
                  <a:cubicBezTo>
                    <a:pt x="40888" y="508572"/>
                    <a:pt x="57760" y="528263"/>
                    <a:pt x="80676" y="541502"/>
                  </a:cubicBezTo>
                  <a:cubicBezTo>
                    <a:pt x="137780" y="574494"/>
                    <a:pt x="210793" y="554934"/>
                    <a:pt x="243791" y="497820"/>
                  </a:cubicBezTo>
                  <a:lnTo>
                    <a:pt x="243826" y="497822"/>
                  </a:lnTo>
                  <a:lnTo>
                    <a:pt x="303398" y="394569"/>
                  </a:lnTo>
                  <a:close/>
                </a:path>
              </a:pathLst>
            </a:custGeom>
            <a:solidFill>
              <a:srgbClr val="096738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21801B8D-DA01-442C-9F3D-CEEFAC4881F4}"/>
                </a:ext>
              </a:extLst>
            </p:cNvPr>
            <p:cNvSpPr/>
            <p:nvPr/>
          </p:nvSpPr>
          <p:spPr>
            <a:xfrm>
              <a:off x="1699575" y="2961174"/>
              <a:ext cx="571187" cy="557540"/>
            </a:xfrm>
            <a:custGeom>
              <a:avLst/>
              <a:gdLst>
                <a:gd name="connsiteX0" fmla="*/ 540467 w 571187"/>
                <a:gd name="connsiteY0" fmla="*/ 72185 h 557540"/>
                <a:gd name="connsiteX1" fmla="*/ 540494 w 571187"/>
                <a:gd name="connsiteY1" fmla="*/ 72187 h 557540"/>
                <a:gd name="connsiteX2" fmla="*/ 464192 w 571187"/>
                <a:gd name="connsiteY2" fmla="*/ 475913 h 557540"/>
                <a:gd name="connsiteX3" fmla="*/ 88021 w 571187"/>
                <a:gd name="connsiteY3" fmla="*/ 498241 h 557540"/>
                <a:gd name="connsiteX4" fmla="*/ 27497 w 571187"/>
                <a:gd name="connsiteY4" fmla="*/ 215469 h 557540"/>
                <a:gd name="connsiteX5" fmla="*/ 267790 w 571187"/>
                <a:gd name="connsiteY5" fmla="*/ 162970 h 557540"/>
                <a:gd name="connsiteX6" fmla="*/ 327335 w 571187"/>
                <a:gd name="connsiteY6" fmla="*/ 59764 h 557540"/>
                <a:gd name="connsiteX7" fmla="*/ 327368 w 571187"/>
                <a:gd name="connsiteY7" fmla="*/ 59766 h 557540"/>
                <a:gd name="connsiteX8" fmla="*/ 490514 w 571187"/>
                <a:gd name="connsiteY8" fmla="*/ 16032 h 557540"/>
                <a:gd name="connsiteX9" fmla="*/ 540467 w 571187"/>
                <a:gd name="connsiteY9" fmla="*/ 72185 h 557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187" h="557540">
                  <a:moveTo>
                    <a:pt x="540467" y="72185"/>
                  </a:moveTo>
                  <a:lnTo>
                    <a:pt x="540494" y="72187"/>
                  </a:lnTo>
                  <a:cubicBezTo>
                    <a:pt x="601715" y="216000"/>
                    <a:pt x="568856" y="381766"/>
                    <a:pt x="464192" y="475913"/>
                  </a:cubicBezTo>
                  <a:cubicBezTo>
                    <a:pt x="347489" y="580890"/>
                    <a:pt x="189234" y="580521"/>
                    <a:pt x="88021" y="498241"/>
                  </a:cubicBezTo>
                  <a:cubicBezTo>
                    <a:pt x="-4162" y="423303"/>
                    <a:pt x="-23236" y="303401"/>
                    <a:pt x="27497" y="215469"/>
                  </a:cubicBezTo>
                  <a:cubicBezTo>
                    <a:pt x="78229" y="127538"/>
                    <a:pt x="167943" y="105284"/>
                    <a:pt x="267790" y="162970"/>
                  </a:cubicBezTo>
                  <a:lnTo>
                    <a:pt x="327335" y="59764"/>
                  </a:lnTo>
                  <a:lnTo>
                    <a:pt x="327368" y="59766"/>
                  </a:lnTo>
                  <a:cubicBezTo>
                    <a:pt x="360353" y="2611"/>
                    <a:pt x="433393" y="-16969"/>
                    <a:pt x="490514" y="16032"/>
                  </a:cubicBezTo>
                  <a:cubicBezTo>
                    <a:pt x="513666" y="29408"/>
                    <a:pt x="530650" y="49369"/>
                    <a:pt x="540467" y="72185"/>
                  </a:cubicBezTo>
                  <a:close/>
                </a:path>
              </a:pathLst>
            </a:custGeom>
            <a:solidFill>
              <a:srgbClr val="4ED062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5F16CA5C-3146-4BDC-A475-773C6165404B}"/>
                </a:ext>
              </a:extLst>
            </p:cNvPr>
            <p:cNvSpPr/>
            <p:nvPr/>
          </p:nvSpPr>
          <p:spPr>
            <a:xfrm>
              <a:off x="1699604" y="3020954"/>
              <a:ext cx="406235" cy="430700"/>
            </a:xfrm>
            <a:custGeom>
              <a:avLst/>
              <a:gdLst>
                <a:gd name="connsiteX0" fmla="*/ 267790 w 406235"/>
                <a:gd name="connsiteY0" fmla="*/ 103196 h 430700"/>
                <a:gd name="connsiteX1" fmla="*/ 27497 w 406235"/>
                <a:gd name="connsiteY1" fmla="*/ 155695 h 430700"/>
                <a:gd name="connsiteX2" fmla="*/ 78906 w 406235"/>
                <a:gd name="connsiteY2" fmla="*/ 430700 h 430700"/>
                <a:gd name="connsiteX3" fmla="*/ 138445 w 406235"/>
                <a:gd name="connsiteY3" fmla="*/ 327504 h 430700"/>
                <a:gd name="connsiteX4" fmla="*/ 378739 w 406235"/>
                <a:gd name="connsiteY4" fmla="*/ 275005 h 430700"/>
                <a:gd name="connsiteX5" fmla="*/ 327330 w 406235"/>
                <a:gd name="connsiteY5" fmla="*/ 0 h 430700"/>
                <a:gd name="connsiteX6" fmla="*/ 267790 w 406235"/>
                <a:gd name="connsiteY6" fmla="*/ 103196 h 43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6235" h="430700">
                  <a:moveTo>
                    <a:pt x="267790" y="103196"/>
                  </a:moveTo>
                  <a:cubicBezTo>
                    <a:pt x="167943" y="45510"/>
                    <a:pt x="78229" y="67764"/>
                    <a:pt x="27497" y="155695"/>
                  </a:cubicBezTo>
                  <a:cubicBezTo>
                    <a:pt x="-21518" y="240648"/>
                    <a:pt x="-5374" y="355443"/>
                    <a:pt x="78906" y="430700"/>
                  </a:cubicBezTo>
                  <a:lnTo>
                    <a:pt x="138445" y="327504"/>
                  </a:lnTo>
                  <a:cubicBezTo>
                    <a:pt x="238293" y="385190"/>
                    <a:pt x="328006" y="362937"/>
                    <a:pt x="378739" y="275005"/>
                  </a:cubicBezTo>
                  <a:cubicBezTo>
                    <a:pt x="427753" y="190052"/>
                    <a:pt x="411610" y="75258"/>
                    <a:pt x="327330" y="0"/>
                  </a:cubicBezTo>
                  <a:lnTo>
                    <a:pt x="267790" y="103196"/>
                  </a:lnTo>
                  <a:close/>
                </a:path>
              </a:pathLst>
            </a:custGeom>
            <a:solidFill>
              <a:srgbClr val="088142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900333E3-22CF-42B3-ADEF-F56119AD4091}"/>
                </a:ext>
              </a:extLst>
            </p:cNvPr>
            <p:cNvSpPr/>
            <p:nvPr/>
          </p:nvSpPr>
          <p:spPr>
            <a:xfrm>
              <a:off x="1773304" y="3109853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69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7" y="256203"/>
                    <a:pt x="126622" y="277424"/>
                    <a:pt x="64726" y="241665"/>
                  </a:cubicBezTo>
                  <a:cubicBezTo>
                    <a:pt x="2831" y="205905"/>
                    <a:pt x="-18376" y="126707"/>
                    <a:pt x="17359" y="64769"/>
                  </a:cubicBezTo>
                  <a:cubicBezTo>
                    <a:pt x="53095" y="2833"/>
                    <a:pt x="132239" y="-18389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000000">
                <a:alpha val="24000"/>
              </a:srgbClr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D0A535A-0825-4840-A29D-146F050CB4AC}"/>
                </a:ext>
              </a:extLst>
            </p:cNvPr>
            <p:cNvSpPr/>
            <p:nvPr/>
          </p:nvSpPr>
          <p:spPr>
            <a:xfrm>
              <a:off x="1773304" y="3122125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70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7" y="256203"/>
                    <a:pt x="126622" y="277424"/>
                    <a:pt x="64726" y="241665"/>
                  </a:cubicBezTo>
                  <a:cubicBezTo>
                    <a:pt x="2831" y="205906"/>
                    <a:pt x="-18376" y="126707"/>
                    <a:pt x="17359" y="64770"/>
                  </a:cubicBezTo>
                  <a:cubicBezTo>
                    <a:pt x="53095" y="2832"/>
                    <a:pt x="132239" y="-18388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000000">
                <a:alpha val="32000"/>
              </a:srgbClr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BA28994-7D65-40F1-8727-9B2758792000}"/>
                </a:ext>
              </a:extLst>
            </p:cNvPr>
            <p:cNvSpPr/>
            <p:nvPr/>
          </p:nvSpPr>
          <p:spPr>
            <a:xfrm>
              <a:off x="1773304" y="3106785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70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6" y="256203"/>
                    <a:pt x="126622" y="277424"/>
                    <a:pt x="64726" y="241665"/>
                  </a:cubicBezTo>
                  <a:cubicBezTo>
                    <a:pt x="2831" y="205906"/>
                    <a:pt x="-18376" y="126707"/>
                    <a:pt x="17359" y="64770"/>
                  </a:cubicBezTo>
                  <a:cubicBezTo>
                    <a:pt x="53095" y="2832"/>
                    <a:pt x="132239" y="-18388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66EB6E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514AE64B-0E0C-93F3-9982-C55F5861D79F}"/>
              </a:ext>
            </a:extLst>
          </p:cNvPr>
          <p:cNvGrpSpPr/>
          <p:nvPr/>
        </p:nvGrpSpPr>
        <p:grpSpPr>
          <a:xfrm>
            <a:off x="8221701" y="2513211"/>
            <a:ext cx="1054127" cy="1571358"/>
            <a:chOff x="7957294" y="2513210"/>
            <a:chExt cx="1054127" cy="1852997"/>
          </a:xfrm>
        </p:grpSpPr>
        <p:cxnSp>
          <p:nvCxnSpPr>
            <p:cNvPr id="117" name="Straight Arrow Connector 116">
              <a:extLst>
                <a:ext uri="{FF2B5EF4-FFF2-40B4-BE49-F238E27FC236}">
                  <a16:creationId xmlns:a16="http://schemas.microsoft.com/office/drawing/2014/main" id="{A53A783B-C6C4-0B38-7089-6AC69A348611}"/>
                </a:ext>
              </a:extLst>
            </p:cNvPr>
            <p:cNvCxnSpPr>
              <a:cxnSpLocks/>
              <a:stCxn id="92" idx="0"/>
            </p:cNvCxnSpPr>
            <p:nvPr/>
          </p:nvCxnSpPr>
          <p:spPr>
            <a:xfrm flipV="1">
              <a:off x="8434734" y="2513210"/>
              <a:ext cx="0" cy="839290"/>
            </a:xfrm>
            <a:prstGeom prst="straightConnector1">
              <a:avLst/>
            </a:prstGeom>
            <a:ln w="781050" cmpd="tri">
              <a:solidFill>
                <a:schemeClr val="accent4"/>
              </a:solidFill>
              <a:prstDash val="soli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4F7D95D1-F26D-8B3E-9F35-CC4EC2F5B145}"/>
                </a:ext>
              </a:extLst>
            </p:cNvPr>
            <p:cNvGrpSpPr/>
            <p:nvPr/>
          </p:nvGrpSpPr>
          <p:grpSpPr>
            <a:xfrm>
              <a:off x="7957294" y="3113780"/>
              <a:ext cx="1054127" cy="1252427"/>
              <a:chOff x="7957294" y="3113780"/>
              <a:chExt cx="1054127" cy="1252427"/>
            </a:xfrm>
          </p:grpSpPr>
          <p:sp>
            <p:nvSpPr>
              <p:cNvPr id="92" name="Cylinder 91">
                <a:extLst>
                  <a:ext uri="{FF2B5EF4-FFF2-40B4-BE49-F238E27FC236}">
                    <a16:creationId xmlns:a16="http://schemas.microsoft.com/office/drawing/2014/main" id="{8E7DC757-34FD-7B86-65E0-3D010DECC5D3}"/>
                  </a:ext>
                </a:extLst>
              </p:cNvPr>
              <p:cNvSpPr/>
              <p:nvPr/>
            </p:nvSpPr>
            <p:spPr>
              <a:xfrm>
                <a:off x="7957294" y="3113780"/>
                <a:ext cx="954879" cy="1179204"/>
              </a:xfrm>
              <a:prstGeom prst="can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endParaRPr lang="en-US" sz="1600" b="1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85" name="Graphic 148">
                <a:extLst>
                  <a:ext uri="{FF2B5EF4-FFF2-40B4-BE49-F238E27FC236}">
                    <a16:creationId xmlns:a16="http://schemas.microsoft.com/office/drawing/2014/main" id="{69CA4E0B-B596-15AB-57CA-B4392CB486CC}"/>
                  </a:ext>
                </a:extLst>
              </p:cNvPr>
              <p:cNvGrpSpPr/>
              <p:nvPr/>
            </p:nvGrpSpPr>
            <p:grpSpPr>
              <a:xfrm>
                <a:off x="8630774" y="3796925"/>
                <a:ext cx="380647" cy="569282"/>
                <a:chOff x="9459947" y="2751678"/>
                <a:chExt cx="563503" cy="766990"/>
              </a:xfrm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86" name="Freeform: Shape 85">
                  <a:extLst>
                    <a:ext uri="{FF2B5EF4-FFF2-40B4-BE49-F238E27FC236}">
                      <a16:creationId xmlns:a16="http://schemas.microsoft.com/office/drawing/2014/main" id="{2CD25E8A-7A00-2351-5602-5EA3A8ACB55A}"/>
                    </a:ext>
                  </a:extLst>
                </p:cNvPr>
                <p:cNvSpPr/>
                <p:nvPr/>
              </p:nvSpPr>
              <p:spPr>
                <a:xfrm>
                  <a:off x="9773004" y="2751678"/>
                  <a:ext cx="250446" cy="751338"/>
                </a:xfrm>
                <a:custGeom>
                  <a:avLst/>
                  <a:gdLst>
                    <a:gd name="connsiteX0" fmla="*/ 250446 w 250446"/>
                    <a:gd name="connsiteY0" fmla="*/ 0 h 751338"/>
                    <a:gd name="connsiteX1" fmla="*/ 250446 w 250446"/>
                    <a:gd name="connsiteY1" fmla="*/ 751338 h 751338"/>
                    <a:gd name="connsiteX2" fmla="*/ 0 w 250446"/>
                    <a:gd name="connsiteY2" fmla="*/ 751338 h 751338"/>
                    <a:gd name="connsiteX3" fmla="*/ 0 w 250446"/>
                    <a:gd name="connsiteY3" fmla="*/ 0 h 751338"/>
                    <a:gd name="connsiteX4" fmla="*/ 250446 w 250446"/>
                    <a:gd name="connsiteY4" fmla="*/ 0 h 7513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50446" h="751338">
                      <a:moveTo>
                        <a:pt x="250446" y="0"/>
                      </a:moveTo>
                      <a:lnTo>
                        <a:pt x="250446" y="751338"/>
                      </a:lnTo>
                      <a:lnTo>
                        <a:pt x="0" y="751338"/>
                      </a:lnTo>
                      <a:lnTo>
                        <a:pt x="0" y="0"/>
                      </a:lnTo>
                      <a:lnTo>
                        <a:pt x="250446" y="0"/>
                      </a:lnTo>
                      <a:close/>
                    </a:path>
                  </a:pathLst>
                </a:custGeom>
                <a:solidFill>
                  <a:srgbClr val="E6AD10"/>
                </a:solidFill>
                <a:ln w="773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225"/>
                  <a:endParaRPr lang="en-US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87" name="Freeform: Shape 86">
                  <a:extLst>
                    <a:ext uri="{FF2B5EF4-FFF2-40B4-BE49-F238E27FC236}">
                      <a16:creationId xmlns:a16="http://schemas.microsoft.com/office/drawing/2014/main" id="{8D60A9E4-CAE3-45AB-4770-BD755B10467B}"/>
                    </a:ext>
                  </a:extLst>
                </p:cNvPr>
                <p:cNvSpPr/>
                <p:nvPr/>
              </p:nvSpPr>
              <p:spPr>
                <a:xfrm>
                  <a:off x="9616476" y="2942643"/>
                  <a:ext cx="250446" cy="563503"/>
                </a:xfrm>
                <a:custGeom>
                  <a:avLst/>
                  <a:gdLst>
                    <a:gd name="connsiteX0" fmla="*/ 250446 w 250446"/>
                    <a:gd name="connsiteY0" fmla="*/ 31306 h 563503"/>
                    <a:gd name="connsiteX1" fmla="*/ 250446 w 250446"/>
                    <a:gd name="connsiteY1" fmla="*/ 563504 h 563503"/>
                    <a:gd name="connsiteX2" fmla="*/ 0 w 250446"/>
                    <a:gd name="connsiteY2" fmla="*/ 563504 h 563503"/>
                    <a:gd name="connsiteX3" fmla="*/ 0 w 250446"/>
                    <a:gd name="connsiteY3" fmla="*/ 0 h 563503"/>
                    <a:gd name="connsiteX4" fmla="*/ 219140 w 250446"/>
                    <a:gd name="connsiteY4" fmla="*/ 0 h 563503"/>
                    <a:gd name="connsiteX5" fmla="*/ 250446 w 250446"/>
                    <a:gd name="connsiteY5" fmla="*/ 31306 h 5635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50446" h="563503">
                      <a:moveTo>
                        <a:pt x="250446" y="31306"/>
                      </a:moveTo>
                      <a:lnTo>
                        <a:pt x="250446" y="563504"/>
                      </a:lnTo>
                      <a:lnTo>
                        <a:pt x="0" y="563504"/>
                      </a:lnTo>
                      <a:lnTo>
                        <a:pt x="0" y="0"/>
                      </a:lnTo>
                      <a:lnTo>
                        <a:pt x="219140" y="0"/>
                      </a:lnTo>
                      <a:cubicBezTo>
                        <a:pt x="236430" y="0"/>
                        <a:pt x="250446" y="14016"/>
                        <a:pt x="250446" y="31306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773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225"/>
                  <a:endParaRPr lang="en-US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88" name="Freeform: Shape 87">
                  <a:extLst>
                    <a:ext uri="{FF2B5EF4-FFF2-40B4-BE49-F238E27FC236}">
                      <a16:creationId xmlns:a16="http://schemas.microsoft.com/office/drawing/2014/main" id="{8A0B9DB1-1A72-A181-4CFB-E446EE793411}"/>
                    </a:ext>
                  </a:extLst>
                </p:cNvPr>
                <p:cNvSpPr/>
                <p:nvPr/>
              </p:nvSpPr>
              <p:spPr>
                <a:xfrm>
                  <a:off x="9616476" y="2955165"/>
                  <a:ext cx="250446" cy="563503"/>
                </a:xfrm>
                <a:custGeom>
                  <a:avLst/>
                  <a:gdLst>
                    <a:gd name="connsiteX0" fmla="*/ 250446 w 250446"/>
                    <a:gd name="connsiteY0" fmla="*/ 31306 h 563503"/>
                    <a:gd name="connsiteX1" fmla="*/ 250446 w 250446"/>
                    <a:gd name="connsiteY1" fmla="*/ 563504 h 563503"/>
                    <a:gd name="connsiteX2" fmla="*/ 0 w 250446"/>
                    <a:gd name="connsiteY2" fmla="*/ 563504 h 563503"/>
                    <a:gd name="connsiteX3" fmla="*/ 0 w 250446"/>
                    <a:gd name="connsiteY3" fmla="*/ 0 h 563503"/>
                    <a:gd name="connsiteX4" fmla="*/ 219140 w 250446"/>
                    <a:gd name="connsiteY4" fmla="*/ 0 h 563503"/>
                    <a:gd name="connsiteX5" fmla="*/ 250446 w 250446"/>
                    <a:gd name="connsiteY5" fmla="*/ 31306 h 5635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50446" h="563503">
                      <a:moveTo>
                        <a:pt x="250446" y="31306"/>
                      </a:moveTo>
                      <a:lnTo>
                        <a:pt x="250446" y="563504"/>
                      </a:lnTo>
                      <a:lnTo>
                        <a:pt x="0" y="563504"/>
                      </a:lnTo>
                      <a:lnTo>
                        <a:pt x="0" y="0"/>
                      </a:lnTo>
                      <a:lnTo>
                        <a:pt x="219140" y="0"/>
                      </a:lnTo>
                      <a:cubicBezTo>
                        <a:pt x="236430" y="0"/>
                        <a:pt x="250446" y="14016"/>
                        <a:pt x="250446" y="31306"/>
                      </a:cubicBezTo>
                      <a:close/>
                    </a:path>
                  </a:pathLst>
                </a:custGeom>
                <a:solidFill>
                  <a:srgbClr val="000000">
                    <a:alpha val="18000"/>
                  </a:srgbClr>
                </a:solidFill>
                <a:ln w="773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225"/>
                  <a:endParaRPr lang="en-US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89" name="Freeform: Shape 88">
                  <a:extLst>
                    <a:ext uri="{FF2B5EF4-FFF2-40B4-BE49-F238E27FC236}">
                      <a16:creationId xmlns:a16="http://schemas.microsoft.com/office/drawing/2014/main" id="{0E4A59C4-FA79-A0E2-0A8D-3236C350623C}"/>
                    </a:ext>
                  </a:extLst>
                </p:cNvPr>
                <p:cNvSpPr/>
                <p:nvPr/>
              </p:nvSpPr>
              <p:spPr>
                <a:xfrm>
                  <a:off x="9616476" y="2939512"/>
                  <a:ext cx="250446" cy="563503"/>
                </a:xfrm>
                <a:custGeom>
                  <a:avLst/>
                  <a:gdLst>
                    <a:gd name="connsiteX0" fmla="*/ 250446 w 250446"/>
                    <a:gd name="connsiteY0" fmla="*/ 31306 h 563503"/>
                    <a:gd name="connsiteX1" fmla="*/ 250446 w 250446"/>
                    <a:gd name="connsiteY1" fmla="*/ 563504 h 563503"/>
                    <a:gd name="connsiteX2" fmla="*/ 0 w 250446"/>
                    <a:gd name="connsiteY2" fmla="*/ 563504 h 563503"/>
                    <a:gd name="connsiteX3" fmla="*/ 0 w 250446"/>
                    <a:gd name="connsiteY3" fmla="*/ 0 h 563503"/>
                    <a:gd name="connsiteX4" fmla="*/ 219140 w 250446"/>
                    <a:gd name="connsiteY4" fmla="*/ 0 h 563503"/>
                    <a:gd name="connsiteX5" fmla="*/ 250446 w 250446"/>
                    <a:gd name="connsiteY5" fmla="*/ 31306 h 5635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50446" h="563503">
                      <a:moveTo>
                        <a:pt x="250446" y="31306"/>
                      </a:moveTo>
                      <a:lnTo>
                        <a:pt x="250446" y="563504"/>
                      </a:lnTo>
                      <a:lnTo>
                        <a:pt x="0" y="563504"/>
                      </a:lnTo>
                      <a:lnTo>
                        <a:pt x="0" y="0"/>
                      </a:lnTo>
                      <a:lnTo>
                        <a:pt x="219140" y="0"/>
                      </a:lnTo>
                      <a:cubicBezTo>
                        <a:pt x="236430" y="0"/>
                        <a:pt x="250446" y="14016"/>
                        <a:pt x="250446" y="31306"/>
                      </a:cubicBezTo>
                      <a:close/>
                    </a:path>
                  </a:pathLst>
                </a:custGeom>
                <a:solidFill>
                  <a:srgbClr val="F6D751"/>
                </a:solidFill>
                <a:ln w="773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225"/>
                  <a:endParaRPr lang="en-US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90" name="Freeform: Shape 89">
                  <a:extLst>
                    <a:ext uri="{FF2B5EF4-FFF2-40B4-BE49-F238E27FC236}">
                      <a16:creationId xmlns:a16="http://schemas.microsoft.com/office/drawing/2014/main" id="{34C9BD37-8674-0E68-2976-47E8B9FE42C2}"/>
                    </a:ext>
                  </a:extLst>
                </p:cNvPr>
                <p:cNvSpPr/>
                <p:nvPr/>
              </p:nvSpPr>
              <p:spPr>
                <a:xfrm>
                  <a:off x="9459947" y="3127347"/>
                  <a:ext cx="250446" cy="375669"/>
                </a:xfrm>
                <a:custGeom>
                  <a:avLst/>
                  <a:gdLst>
                    <a:gd name="connsiteX0" fmla="*/ 0 w 250446"/>
                    <a:gd name="connsiteY0" fmla="*/ 0 h 375669"/>
                    <a:gd name="connsiteX1" fmla="*/ 0 w 250446"/>
                    <a:gd name="connsiteY1" fmla="*/ 375669 h 375669"/>
                    <a:gd name="connsiteX2" fmla="*/ 250446 w 250446"/>
                    <a:gd name="connsiteY2" fmla="*/ 375669 h 375669"/>
                    <a:gd name="connsiteX3" fmla="*/ 250446 w 250446"/>
                    <a:gd name="connsiteY3" fmla="*/ 31306 h 375669"/>
                    <a:gd name="connsiteX4" fmla="*/ 219140 w 250446"/>
                    <a:gd name="connsiteY4" fmla="*/ 0 h 375669"/>
                    <a:gd name="connsiteX5" fmla="*/ 0 w 250446"/>
                    <a:gd name="connsiteY5" fmla="*/ 0 h 3756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50446" h="375669">
                      <a:moveTo>
                        <a:pt x="0" y="0"/>
                      </a:moveTo>
                      <a:lnTo>
                        <a:pt x="0" y="375669"/>
                      </a:lnTo>
                      <a:lnTo>
                        <a:pt x="250446" y="375669"/>
                      </a:lnTo>
                      <a:lnTo>
                        <a:pt x="250446" y="31306"/>
                      </a:lnTo>
                      <a:cubicBezTo>
                        <a:pt x="250446" y="14016"/>
                        <a:pt x="236430" y="0"/>
                        <a:pt x="219140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9E589"/>
                </a:solidFill>
                <a:ln w="773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225"/>
                  <a:endParaRPr lang="en-US" dirty="0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</p:grpSp>
        </p:grp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4671B3D7-9053-8624-99F6-0C526FB22180}"/>
              </a:ext>
            </a:extLst>
          </p:cNvPr>
          <p:cNvGrpSpPr/>
          <p:nvPr/>
        </p:nvGrpSpPr>
        <p:grpSpPr>
          <a:xfrm>
            <a:off x="8172168" y="1690688"/>
            <a:ext cx="1082514" cy="1056155"/>
            <a:chOff x="7907761" y="1690688"/>
            <a:chExt cx="1082514" cy="1056155"/>
          </a:xfrm>
        </p:grpSpPr>
        <p:pic>
          <p:nvPicPr>
            <p:cNvPr id="94" name="Picture 93" descr="Chart, bar chart">
              <a:extLst>
                <a:ext uri="{FF2B5EF4-FFF2-40B4-BE49-F238E27FC236}">
                  <a16:creationId xmlns:a16="http://schemas.microsoft.com/office/drawing/2014/main" id="{9A0D47A3-B2EA-22F1-30E4-69B64FD133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40180" b="91081" l="18993" r="35235">
                          <a14:foregroundMark x1="23154" y1="55405" x2="21745" y2="86126"/>
                          <a14:foregroundMark x1="21745" y1="86126" x2="21812" y2="86577"/>
                          <a14:foregroundMark x1="25973" y1="90360" x2="25973" y2="91171"/>
                          <a14:foregroundMark x1="25705" y1="40180" x2="25705" y2="40180"/>
                        </a14:backgroundRemoval>
                      </a14:imgEffect>
                    </a14:imgLayer>
                  </a14:imgProps>
                </a:ext>
                <a:ext uri="{837473B0-CC2E-450A-ABE3-18F120FF3D39}">
                  <a1611:picAttrSrcUrl xmlns:a1611="http://schemas.microsoft.com/office/drawing/2016/11/main" r:id="rId2"/>
                </a:ext>
              </a:extLst>
            </a:blip>
            <a:srcRect l="17057" t="35039" r="62668" b="7585"/>
            <a:stretch/>
          </p:blipFill>
          <p:spPr>
            <a:xfrm flipH="1">
              <a:off x="7907761" y="1690688"/>
              <a:ext cx="1018779" cy="970702"/>
            </a:xfrm>
            <a:custGeom>
              <a:avLst/>
              <a:gdLst>
                <a:gd name="connsiteX0" fmla="*/ 0 w 1018779"/>
                <a:gd name="connsiteY0" fmla="*/ 0 h 970702"/>
                <a:gd name="connsiteX1" fmla="*/ 529765 w 1018779"/>
                <a:gd name="connsiteY1" fmla="*/ 0 h 970702"/>
                <a:gd name="connsiteX2" fmla="*/ 1018779 w 1018779"/>
                <a:gd name="connsiteY2" fmla="*/ 0 h 970702"/>
                <a:gd name="connsiteX3" fmla="*/ 1018779 w 1018779"/>
                <a:gd name="connsiteY3" fmla="*/ 456230 h 970702"/>
                <a:gd name="connsiteX4" fmla="*/ 1018779 w 1018779"/>
                <a:gd name="connsiteY4" fmla="*/ 970702 h 970702"/>
                <a:gd name="connsiteX5" fmla="*/ 529765 w 1018779"/>
                <a:gd name="connsiteY5" fmla="*/ 970702 h 970702"/>
                <a:gd name="connsiteX6" fmla="*/ 0 w 1018779"/>
                <a:gd name="connsiteY6" fmla="*/ 970702 h 970702"/>
                <a:gd name="connsiteX7" fmla="*/ 0 w 1018779"/>
                <a:gd name="connsiteY7" fmla="*/ 495058 h 970702"/>
                <a:gd name="connsiteX8" fmla="*/ 0 w 1018779"/>
                <a:gd name="connsiteY8" fmla="*/ 0 h 970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18779" h="970702" fill="none" extrusionOk="0">
                  <a:moveTo>
                    <a:pt x="0" y="0"/>
                  </a:moveTo>
                  <a:cubicBezTo>
                    <a:pt x="156876" y="-6344"/>
                    <a:pt x="414672" y="-22586"/>
                    <a:pt x="529765" y="0"/>
                  </a:cubicBezTo>
                  <a:cubicBezTo>
                    <a:pt x="644859" y="22586"/>
                    <a:pt x="849076" y="15594"/>
                    <a:pt x="1018779" y="0"/>
                  </a:cubicBezTo>
                  <a:cubicBezTo>
                    <a:pt x="1036760" y="185514"/>
                    <a:pt x="1001665" y="295980"/>
                    <a:pt x="1018779" y="456230"/>
                  </a:cubicBezTo>
                  <a:cubicBezTo>
                    <a:pt x="1035894" y="616480"/>
                    <a:pt x="1018878" y="762097"/>
                    <a:pt x="1018779" y="970702"/>
                  </a:cubicBezTo>
                  <a:cubicBezTo>
                    <a:pt x="846727" y="989428"/>
                    <a:pt x="721311" y="960662"/>
                    <a:pt x="529765" y="970702"/>
                  </a:cubicBezTo>
                  <a:cubicBezTo>
                    <a:pt x="338219" y="980742"/>
                    <a:pt x="174156" y="950782"/>
                    <a:pt x="0" y="970702"/>
                  </a:cubicBezTo>
                  <a:cubicBezTo>
                    <a:pt x="7603" y="823494"/>
                    <a:pt x="-21538" y="627940"/>
                    <a:pt x="0" y="495058"/>
                  </a:cubicBezTo>
                  <a:cubicBezTo>
                    <a:pt x="21538" y="362176"/>
                    <a:pt x="-23537" y="99379"/>
                    <a:pt x="0" y="0"/>
                  </a:cubicBezTo>
                  <a:close/>
                </a:path>
                <a:path w="1018779" h="970702" stroke="0" extrusionOk="0">
                  <a:moveTo>
                    <a:pt x="0" y="0"/>
                  </a:moveTo>
                  <a:cubicBezTo>
                    <a:pt x="184596" y="8222"/>
                    <a:pt x="271763" y="11622"/>
                    <a:pt x="499202" y="0"/>
                  </a:cubicBezTo>
                  <a:cubicBezTo>
                    <a:pt x="726641" y="-11622"/>
                    <a:pt x="903764" y="-7049"/>
                    <a:pt x="1018779" y="0"/>
                  </a:cubicBezTo>
                  <a:cubicBezTo>
                    <a:pt x="1032033" y="156859"/>
                    <a:pt x="1013629" y="378387"/>
                    <a:pt x="1018779" y="504765"/>
                  </a:cubicBezTo>
                  <a:cubicBezTo>
                    <a:pt x="1023929" y="631144"/>
                    <a:pt x="998460" y="863425"/>
                    <a:pt x="1018779" y="970702"/>
                  </a:cubicBezTo>
                  <a:cubicBezTo>
                    <a:pt x="775174" y="975450"/>
                    <a:pt x="721347" y="958917"/>
                    <a:pt x="529765" y="970702"/>
                  </a:cubicBezTo>
                  <a:cubicBezTo>
                    <a:pt x="338183" y="982487"/>
                    <a:pt x="177918" y="985222"/>
                    <a:pt x="0" y="970702"/>
                  </a:cubicBezTo>
                  <a:cubicBezTo>
                    <a:pt x="-1248" y="781322"/>
                    <a:pt x="-15763" y="681532"/>
                    <a:pt x="0" y="504765"/>
                  </a:cubicBezTo>
                  <a:cubicBezTo>
                    <a:pt x="15763" y="327998"/>
                    <a:pt x="-18435" y="213149"/>
                    <a:pt x="0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57150">
              <a:solidFill>
                <a:schemeClr val="accent4">
                  <a:shade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</p:pic>
        <p:grpSp>
          <p:nvGrpSpPr>
            <p:cNvPr id="10" name="Graphic 148">
              <a:extLst>
                <a:ext uri="{FF2B5EF4-FFF2-40B4-BE49-F238E27FC236}">
                  <a16:creationId xmlns:a16="http://schemas.microsoft.com/office/drawing/2014/main" id="{3E379981-5ACF-B3C4-A551-61C15A422231}"/>
                </a:ext>
              </a:extLst>
            </p:cNvPr>
            <p:cNvGrpSpPr/>
            <p:nvPr/>
          </p:nvGrpSpPr>
          <p:grpSpPr>
            <a:xfrm>
              <a:off x="8609628" y="2177561"/>
              <a:ext cx="380647" cy="569282"/>
              <a:chOff x="9459947" y="2751678"/>
              <a:chExt cx="563503" cy="766990"/>
            </a:xfrm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grpSpPr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B8AB458A-0AB6-ACE6-D0CA-A620ED197FF4}"/>
                  </a:ext>
                </a:extLst>
              </p:cNvPr>
              <p:cNvSpPr/>
              <p:nvPr/>
            </p:nvSpPr>
            <p:spPr>
              <a:xfrm>
                <a:off x="9773004" y="2751678"/>
                <a:ext cx="250446" cy="751338"/>
              </a:xfrm>
              <a:custGeom>
                <a:avLst/>
                <a:gdLst>
                  <a:gd name="connsiteX0" fmla="*/ 250446 w 250446"/>
                  <a:gd name="connsiteY0" fmla="*/ 0 h 751338"/>
                  <a:gd name="connsiteX1" fmla="*/ 250446 w 250446"/>
                  <a:gd name="connsiteY1" fmla="*/ 751338 h 751338"/>
                  <a:gd name="connsiteX2" fmla="*/ 0 w 250446"/>
                  <a:gd name="connsiteY2" fmla="*/ 751338 h 751338"/>
                  <a:gd name="connsiteX3" fmla="*/ 0 w 250446"/>
                  <a:gd name="connsiteY3" fmla="*/ 0 h 751338"/>
                  <a:gd name="connsiteX4" fmla="*/ 250446 w 250446"/>
                  <a:gd name="connsiteY4" fmla="*/ 0 h 7513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0446" h="751338">
                    <a:moveTo>
                      <a:pt x="250446" y="0"/>
                    </a:moveTo>
                    <a:lnTo>
                      <a:pt x="250446" y="751338"/>
                    </a:lnTo>
                    <a:lnTo>
                      <a:pt x="0" y="751338"/>
                    </a:lnTo>
                    <a:lnTo>
                      <a:pt x="0" y="0"/>
                    </a:lnTo>
                    <a:lnTo>
                      <a:pt x="250446" y="0"/>
                    </a:lnTo>
                    <a:close/>
                  </a:path>
                </a:pathLst>
              </a:custGeom>
              <a:solidFill>
                <a:srgbClr val="E6AD10"/>
              </a:solidFill>
              <a:ln w="77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225"/>
                <a:endParaRPr lang="en-US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B9778898-CF47-4A59-4447-5553CC3A67F1}"/>
                  </a:ext>
                </a:extLst>
              </p:cNvPr>
              <p:cNvSpPr/>
              <p:nvPr/>
            </p:nvSpPr>
            <p:spPr>
              <a:xfrm>
                <a:off x="9616476" y="2942643"/>
                <a:ext cx="250446" cy="563503"/>
              </a:xfrm>
              <a:custGeom>
                <a:avLst/>
                <a:gdLst>
                  <a:gd name="connsiteX0" fmla="*/ 250446 w 250446"/>
                  <a:gd name="connsiteY0" fmla="*/ 31306 h 563503"/>
                  <a:gd name="connsiteX1" fmla="*/ 250446 w 250446"/>
                  <a:gd name="connsiteY1" fmla="*/ 563504 h 563503"/>
                  <a:gd name="connsiteX2" fmla="*/ 0 w 250446"/>
                  <a:gd name="connsiteY2" fmla="*/ 563504 h 563503"/>
                  <a:gd name="connsiteX3" fmla="*/ 0 w 250446"/>
                  <a:gd name="connsiteY3" fmla="*/ 0 h 563503"/>
                  <a:gd name="connsiteX4" fmla="*/ 219140 w 250446"/>
                  <a:gd name="connsiteY4" fmla="*/ 0 h 563503"/>
                  <a:gd name="connsiteX5" fmla="*/ 250446 w 250446"/>
                  <a:gd name="connsiteY5" fmla="*/ 31306 h 563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50446" h="563503">
                    <a:moveTo>
                      <a:pt x="250446" y="31306"/>
                    </a:moveTo>
                    <a:lnTo>
                      <a:pt x="250446" y="563504"/>
                    </a:lnTo>
                    <a:lnTo>
                      <a:pt x="0" y="563504"/>
                    </a:lnTo>
                    <a:lnTo>
                      <a:pt x="0" y="0"/>
                    </a:lnTo>
                    <a:lnTo>
                      <a:pt x="219140" y="0"/>
                    </a:lnTo>
                    <a:cubicBezTo>
                      <a:pt x="236430" y="0"/>
                      <a:pt x="250446" y="14016"/>
                      <a:pt x="250446" y="31306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77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225"/>
                <a:endParaRPr lang="en-US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B6CEB787-E41E-C31A-B4EA-D2113E48037E}"/>
                  </a:ext>
                </a:extLst>
              </p:cNvPr>
              <p:cNvSpPr/>
              <p:nvPr/>
            </p:nvSpPr>
            <p:spPr>
              <a:xfrm>
                <a:off x="9616476" y="2955165"/>
                <a:ext cx="250446" cy="563503"/>
              </a:xfrm>
              <a:custGeom>
                <a:avLst/>
                <a:gdLst>
                  <a:gd name="connsiteX0" fmla="*/ 250446 w 250446"/>
                  <a:gd name="connsiteY0" fmla="*/ 31306 h 563503"/>
                  <a:gd name="connsiteX1" fmla="*/ 250446 w 250446"/>
                  <a:gd name="connsiteY1" fmla="*/ 563504 h 563503"/>
                  <a:gd name="connsiteX2" fmla="*/ 0 w 250446"/>
                  <a:gd name="connsiteY2" fmla="*/ 563504 h 563503"/>
                  <a:gd name="connsiteX3" fmla="*/ 0 w 250446"/>
                  <a:gd name="connsiteY3" fmla="*/ 0 h 563503"/>
                  <a:gd name="connsiteX4" fmla="*/ 219140 w 250446"/>
                  <a:gd name="connsiteY4" fmla="*/ 0 h 563503"/>
                  <a:gd name="connsiteX5" fmla="*/ 250446 w 250446"/>
                  <a:gd name="connsiteY5" fmla="*/ 31306 h 563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50446" h="563503">
                    <a:moveTo>
                      <a:pt x="250446" y="31306"/>
                    </a:moveTo>
                    <a:lnTo>
                      <a:pt x="250446" y="563504"/>
                    </a:lnTo>
                    <a:lnTo>
                      <a:pt x="0" y="563504"/>
                    </a:lnTo>
                    <a:lnTo>
                      <a:pt x="0" y="0"/>
                    </a:lnTo>
                    <a:lnTo>
                      <a:pt x="219140" y="0"/>
                    </a:lnTo>
                    <a:cubicBezTo>
                      <a:pt x="236430" y="0"/>
                      <a:pt x="250446" y="14016"/>
                      <a:pt x="250446" y="31306"/>
                    </a:cubicBezTo>
                    <a:close/>
                  </a:path>
                </a:pathLst>
              </a:custGeom>
              <a:solidFill>
                <a:srgbClr val="000000">
                  <a:alpha val="18000"/>
                </a:srgbClr>
              </a:solidFill>
              <a:ln w="77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225"/>
                <a:endParaRPr lang="en-US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BE5CFBCC-9A09-B3B2-4F99-174AF0909437}"/>
                  </a:ext>
                </a:extLst>
              </p:cNvPr>
              <p:cNvSpPr/>
              <p:nvPr/>
            </p:nvSpPr>
            <p:spPr>
              <a:xfrm>
                <a:off x="9616476" y="2939512"/>
                <a:ext cx="250446" cy="563503"/>
              </a:xfrm>
              <a:custGeom>
                <a:avLst/>
                <a:gdLst>
                  <a:gd name="connsiteX0" fmla="*/ 250446 w 250446"/>
                  <a:gd name="connsiteY0" fmla="*/ 31306 h 563503"/>
                  <a:gd name="connsiteX1" fmla="*/ 250446 w 250446"/>
                  <a:gd name="connsiteY1" fmla="*/ 563504 h 563503"/>
                  <a:gd name="connsiteX2" fmla="*/ 0 w 250446"/>
                  <a:gd name="connsiteY2" fmla="*/ 563504 h 563503"/>
                  <a:gd name="connsiteX3" fmla="*/ 0 w 250446"/>
                  <a:gd name="connsiteY3" fmla="*/ 0 h 563503"/>
                  <a:gd name="connsiteX4" fmla="*/ 219140 w 250446"/>
                  <a:gd name="connsiteY4" fmla="*/ 0 h 563503"/>
                  <a:gd name="connsiteX5" fmla="*/ 250446 w 250446"/>
                  <a:gd name="connsiteY5" fmla="*/ 31306 h 563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50446" h="563503">
                    <a:moveTo>
                      <a:pt x="250446" y="31306"/>
                    </a:moveTo>
                    <a:lnTo>
                      <a:pt x="250446" y="563504"/>
                    </a:lnTo>
                    <a:lnTo>
                      <a:pt x="0" y="563504"/>
                    </a:lnTo>
                    <a:lnTo>
                      <a:pt x="0" y="0"/>
                    </a:lnTo>
                    <a:lnTo>
                      <a:pt x="219140" y="0"/>
                    </a:lnTo>
                    <a:cubicBezTo>
                      <a:pt x="236430" y="0"/>
                      <a:pt x="250446" y="14016"/>
                      <a:pt x="250446" y="31306"/>
                    </a:cubicBezTo>
                    <a:close/>
                  </a:path>
                </a:pathLst>
              </a:custGeom>
              <a:solidFill>
                <a:srgbClr val="F6D751"/>
              </a:solidFill>
              <a:ln w="77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225"/>
                <a:endParaRPr lang="en-US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2D18703-F746-5A29-5A49-A794188108CA}"/>
                  </a:ext>
                </a:extLst>
              </p:cNvPr>
              <p:cNvSpPr/>
              <p:nvPr/>
            </p:nvSpPr>
            <p:spPr>
              <a:xfrm>
                <a:off x="9459947" y="3127347"/>
                <a:ext cx="250446" cy="375669"/>
              </a:xfrm>
              <a:custGeom>
                <a:avLst/>
                <a:gdLst>
                  <a:gd name="connsiteX0" fmla="*/ 0 w 250446"/>
                  <a:gd name="connsiteY0" fmla="*/ 0 h 375669"/>
                  <a:gd name="connsiteX1" fmla="*/ 0 w 250446"/>
                  <a:gd name="connsiteY1" fmla="*/ 375669 h 375669"/>
                  <a:gd name="connsiteX2" fmla="*/ 250446 w 250446"/>
                  <a:gd name="connsiteY2" fmla="*/ 375669 h 375669"/>
                  <a:gd name="connsiteX3" fmla="*/ 250446 w 250446"/>
                  <a:gd name="connsiteY3" fmla="*/ 31306 h 375669"/>
                  <a:gd name="connsiteX4" fmla="*/ 219140 w 250446"/>
                  <a:gd name="connsiteY4" fmla="*/ 0 h 375669"/>
                  <a:gd name="connsiteX5" fmla="*/ 0 w 250446"/>
                  <a:gd name="connsiteY5" fmla="*/ 0 h 3756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50446" h="375669">
                    <a:moveTo>
                      <a:pt x="0" y="0"/>
                    </a:moveTo>
                    <a:lnTo>
                      <a:pt x="0" y="375669"/>
                    </a:lnTo>
                    <a:lnTo>
                      <a:pt x="250446" y="375669"/>
                    </a:lnTo>
                    <a:lnTo>
                      <a:pt x="250446" y="31306"/>
                    </a:lnTo>
                    <a:cubicBezTo>
                      <a:pt x="250446" y="14016"/>
                      <a:pt x="236430" y="0"/>
                      <a:pt x="21914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E589"/>
              </a:solidFill>
              <a:ln w="77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225"/>
                <a:endParaRPr lang="en-US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p:grpSp>
      </p:grpSp>
      <p:graphicFrame>
        <p:nvGraphicFramePr>
          <p:cNvPr id="3" name="Content Placeholder 9">
            <a:extLst>
              <a:ext uri="{FF2B5EF4-FFF2-40B4-BE49-F238E27FC236}">
                <a16:creationId xmlns:a16="http://schemas.microsoft.com/office/drawing/2014/main" id="{C54C57AF-BCF1-1A0D-6DF9-984AFBF5A5D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4227863"/>
              </p:ext>
            </p:extLst>
          </p:nvPr>
        </p:nvGraphicFramePr>
        <p:xfrm>
          <a:off x="1862418" y="4792454"/>
          <a:ext cx="8343899" cy="16625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38303167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TextBox 94">
            <a:extLst>
              <a:ext uri="{FF2B5EF4-FFF2-40B4-BE49-F238E27FC236}">
                <a16:creationId xmlns:a16="http://schemas.microsoft.com/office/drawing/2014/main" id="{B5B7A32D-0F8C-9B41-6248-640A7C5043DB}"/>
              </a:ext>
            </a:extLst>
          </p:cNvPr>
          <p:cNvSpPr txBox="1"/>
          <p:nvPr/>
        </p:nvSpPr>
        <p:spPr>
          <a:xfrm>
            <a:off x="3783488" y="6911334"/>
            <a:ext cx="691540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2" tooltip="http://tex.stackexchange.com/questions/273072/adding-lines-to-bar-charts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3" tooltip="https://creativecommons.org/licenses/by-sa/3.0/"/>
              </a:rPr>
              <a:t>CC BY-SA</a:t>
            </a:r>
            <a:endParaRPr lang="en-US" sz="900"/>
          </a:p>
        </p:txBody>
      </p:sp>
      <p:sp>
        <p:nvSpPr>
          <p:cNvPr id="182" name="Title 1">
            <a:extLst>
              <a:ext uri="{FF2B5EF4-FFF2-40B4-BE49-F238E27FC236}">
                <a16:creationId xmlns:a16="http://schemas.microsoft.com/office/drawing/2014/main" id="{8DD77DA2-2867-22EF-C0EA-226E33891F78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Reporting options on Dataverse data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798C81B-7975-420F-BFA1-335D6257785F}"/>
              </a:ext>
            </a:extLst>
          </p:cNvPr>
          <p:cNvCxnSpPr>
            <a:cxnSpLocks/>
          </p:cNvCxnSpPr>
          <p:nvPr/>
        </p:nvCxnSpPr>
        <p:spPr>
          <a:xfrm flipH="1">
            <a:off x="2995389" y="2205471"/>
            <a:ext cx="12430" cy="1486016"/>
          </a:xfrm>
          <a:prstGeom prst="straightConnector1">
            <a:avLst/>
          </a:prstGeom>
          <a:ln w="441325" cap="rnd">
            <a:prstDash val="solid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7840894C-0A30-F167-CF1A-193EEC86C0A2}"/>
              </a:ext>
            </a:extLst>
          </p:cNvPr>
          <p:cNvCxnSpPr>
            <a:cxnSpLocks/>
          </p:cNvCxnSpPr>
          <p:nvPr/>
        </p:nvCxnSpPr>
        <p:spPr>
          <a:xfrm>
            <a:off x="3116444" y="3592344"/>
            <a:ext cx="5300828" cy="3277"/>
          </a:xfrm>
          <a:prstGeom prst="straightConnector1">
            <a:avLst/>
          </a:prstGeom>
          <a:ln w="688975" cap="rnd">
            <a:round/>
            <a:headEnd w="med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TextBox 155">
            <a:extLst>
              <a:ext uri="{FF2B5EF4-FFF2-40B4-BE49-F238E27FC236}">
                <a16:creationId xmlns:a16="http://schemas.microsoft.com/office/drawing/2014/main" id="{403A45CD-473B-DD96-8127-41A29F5507B3}"/>
              </a:ext>
            </a:extLst>
          </p:cNvPr>
          <p:cNvSpPr txBox="1"/>
          <p:nvPr/>
        </p:nvSpPr>
        <p:spPr>
          <a:xfrm>
            <a:off x="4127577" y="3429000"/>
            <a:ext cx="3730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3) Import from Synapse Analytics SQL</a:t>
            </a:r>
          </a:p>
        </p:txBody>
      </p:sp>
      <p:grpSp>
        <p:nvGrpSpPr>
          <p:cNvPr id="53" name="Graphic 122">
            <a:extLst>
              <a:ext uri="{FF2B5EF4-FFF2-40B4-BE49-F238E27FC236}">
                <a16:creationId xmlns:a16="http://schemas.microsoft.com/office/drawing/2014/main" id="{4493B484-FAEE-4AF3-8BE4-F72484B74DDF}"/>
              </a:ext>
            </a:extLst>
          </p:cNvPr>
          <p:cNvGrpSpPr/>
          <p:nvPr/>
        </p:nvGrpSpPr>
        <p:grpSpPr>
          <a:xfrm>
            <a:off x="2513833" y="3060514"/>
            <a:ext cx="1238967" cy="1216447"/>
            <a:chOff x="4356524" y="2186718"/>
            <a:chExt cx="439774" cy="505336"/>
          </a:xfr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BDC0EFA0-0C6C-4A6F-8D99-6E737787776A}"/>
                </a:ext>
              </a:extLst>
            </p:cNvPr>
            <p:cNvSpPr/>
            <p:nvPr/>
          </p:nvSpPr>
          <p:spPr>
            <a:xfrm>
              <a:off x="4356957" y="2186718"/>
              <a:ext cx="439340" cy="151316"/>
            </a:xfrm>
            <a:custGeom>
              <a:avLst/>
              <a:gdLst>
                <a:gd name="connsiteX0" fmla="*/ 0 w 439340"/>
                <a:gd name="connsiteY0" fmla="*/ 125722 h 151316"/>
                <a:gd name="connsiteX1" fmla="*/ 40295 w 439340"/>
                <a:gd name="connsiteY1" fmla="*/ 151317 h 151316"/>
                <a:gd name="connsiteX2" fmla="*/ 219936 w 439340"/>
                <a:gd name="connsiteY2" fmla="*/ 47301 h 151316"/>
                <a:gd name="connsiteX3" fmla="*/ 398711 w 439340"/>
                <a:gd name="connsiteY3" fmla="*/ 151317 h 151316"/>
                <a:gd name="connsiteX4" fmla="*/ 439341 w 439340"/>
                <a:gd name="connsiteY4" fmla="*/ 126374 h 151316"/>
                <a:gd name="connsiteX5" fmla="*/ 219936 w 439340"/>
                <a:gd name="connsiteY5" fmla="*/ 0 h 151316"/>
                <a:gd name="connsiteX6" fmla="*/ 0 w 439340"/>
                <a:gd name="connsiteY6" fmla="*/ 125722 h 151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9340" h="151316">
                  <a:moveTo>
                    <a:pt x="0" y="125722"/>
                  </a:moveTo>
                  <a:lnTo>
                    <a:pt x="40295" y="151317"/>
                  </a:lnTo>
                  <a:lnTo>
                    <a:pt x="219936" y="47301"/>
                  </a:lnTo>
                  <a:lnTo>
                    <a:pt x="398711" y="151317"/>
                  </a:lnTo>
                  <a:lnTo>
                    <a:pt x="439341" y="126374"/>
                  </a:lnTo>
                  <a:lnTo>
                    <a:pt x="219936" y="0"/>
                  </a:lnTo>
                  <a:lnTo>
                    <a:pt x="0" y="125722"/>
                  </a:lnTo>
                  <a:close/>
                </a:path>
              </a:pathLst>
            </a:custGeom>
            <a:solidFill>
              <a:srgbClr val="025BA1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67AEEFF5-567B-4C9E-8BC8-1A59D69E7832}"/>
                </a:ext>
              </a:extLst>
            </p:cNvPr>
            <p:cNvSpPr/>
            <p:nvPr/>
          </p:nvSpPr>
          <p:spPr>
            <a:xfrm>
              <a:off x="4356524" y="2312440"/>
              <a:ext cx="439774" cy="379614"/>
            </a:xfrm>
            <a:custGeom>
              <a:avLst/>
              <a:gdLst>
                <a:gd name="connsiteX0" fmla="*/ 220370 w 439774"/>
                <a:gd name="connsiteY0" fmla="*/ 379614 h 379614"/>
                <a:gd name="connsiteX1" fmla="*/ 0 w 439774"/>
                <a:gd name="connsiteY1" fmla="*/ 252096 h 379614"/>
                <a:gd name="connsiteX2" fmla="*/ 0 w 439774"/>
                <a:gd name="connsiteY2" fmla="*/ 0 h 379614"/>
                <a:gd name="connsiteX3" fmla="*/ 40728 w 439774"/>
                <a:gd name="connsiteY3" fmla="*/ 25594 h 379614"/>
                <a:gd name="connsiteX4" fmla="*/ 40728 w 439774"/>
                <a:gd name="connsiteY4" fmla="*/ 227824 h 379614"/>
                <a:gd name="connsiteX5" fmla="*/ 220370 w 439774"/>
                <a:gd name="connsiteY5" fmla="*/ 330399 h 379614"/>
                <a:gd name="connsiteX6" fmla="*/ 399263 w 439774"/>
                <a:gd name="connsiteY6" fmla="*/ 227153 h 379614"/>
                <a:gd name="connsiteX7" fmla="*/ 399263 w 439774"/>
                <a:gd name="connsiteY7" fmla="*/ 25594 h 379614"/>
                <a:gd name="connsiteX8" fmla="*/ 439774 w 439774"/>
                <a:gd name="connsiteY8" fmla="*/ 651 h 379614"/>
                <a:gd name="connsiteX9" fmla="*/ 439774 w 439774"/>
                <a:gd name="connsiteY9" fmla="*/ 253399 h 379614"/>
                <a:gd name="connsiteX10" fmla="*/ 220370 w 439774"/>
                <a:gd name="connsiteY10" fmla="*/ 379614 h 379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9774" h="379614">
                  <a:moveTo>
                    <a:pt x="220370" y="379614"/>
                  </a:moveTo>
                  <a:lnTo>
                    <a:pt x="0" y="252096"/>
                  </a:lnTo>
                  <a:lnTo>
                    <a:pt x="0" y="0"/>
                  </a:lnTo>
                  <a:lnTo>
                    <a:pt x="40728" y="25594"/>
                  </a:lnTo>
                  <a:lnTo>
                    <a:pt x="40728" y="227824"/>
                  </a:lnTo>
                  <a:lnTo>
                    <a:pt x="220370" y="330399"/>
                  </a:lnTo>
                  <a:lnTo>
                    <a:pt x="399263" y="227153"/>
                  </a:lnTo>
                  <a:lnTo>
                    <a:pt x="399263" y="25594"/>
                  </a:lnTo>
                  <a:lnTo>
                    <a:pt x="439774" y="651"/>
                  </a:lnTo>
                  <a:lnTo>
                    <a:pt x="439774" y="253399"/>
                  </a:lnTo>
                  <a:lnTo>
                    <a:pt x="220370" y="379614"/>
                  </a:lnTo>
                  <a:close/>
                </a:path>
              </a:pathLst>
            </a:custGeom>
            <a:solidFill>
              <a:srgbClr val="0078D4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366FC9FD-DF75-4C3A-84BB-87923AE9D555}"/>
                </a:ext>
              </a:extLst>
            </p:cNvPr>
            <p:cNvSpPr/>
            <p:nvPr/>
          </p:nvSpPr>
          <p:spPr>
            <a:xfrm>
              <a:off x="4520067" y="2249214"/>
              <a:ext cx="208724" cy="216042"/>
            </a:xfrm>
            <a:custGeom>
              <a:avLst/>
              <a:gdLst>
                <a:gd name="connsiteX0" fmla="*/ 165337 w 208724"/>
                <a:gd name="connsiteY0" fmla="*/ 0 h 216042"/>
                <a:gd name="connsiteX1" fmla="*/ 0 w 208724"/>
                <a:gd name="connsiteY1" fmla="*/ 96418 h 216042"/>
                <a:gd name="connsiteX2" fmla="*/ 10542 w 208724"/>
                <a:gd name="connsiteY2" fmla="*/ 170360 h 216042"/>
                <a:gd name="connsiteX3" fmla="*/ 59999 w 208724"/>
                <a:gd name="connsiteY3" fmla="*/ 183838 h 216042"/>
                <a:gd name="connsiteX4" fmla="*/ 99151 w 208724"/>
                <a:gd name="connsiteY4" fmla="*/ 216043 h 216042"/>
                <a:gd name="connsiteX5" fmla="*/ 132648 w 208724"/>
                <a:gd name="connsiteY5" fmla="*/ 191455 h 216042"/>
                <a:gd name="connsiteX6" fmla="*/ 86639 w 208724"/>
                <a:gd name="connsiteY6" fmla="*/ 150212 h 216042"/>
                <a:gd name="connsiteX7" fmla="*/ 28157 w 208724"/>
                <a:gd name="connsiteY7" fmla="*/ 129867 h 216042"/>
                <a:gd name="connsiteX8" fmla="*/ 208725 w 208724"/>
                <a:gd name="connsiteY8" fmla="*/ 24983 h 216042"/>
                <a:gd name="connsiteX9" fmla="*/ 165376 w 208724"/>
                <a:gd name="connsiteY9" fmla="*/ 39 h 216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8724" h="216042">
                  <a:moveTo>
                    <a:pt x="165337" y="0"/>
                  </a:moveTo>
                  <a:lnTo>
                    <a:pt x="0" y="96418"/>
                  </a:lnTo>
                  <a:lnTo>
                    <a:pt x="10542" y="170360"/>
                  </a:lnTo>
                  <a:cubicBezTo>
                    <a:pt x="27850" y="170934"/>
                    <a:pt x="44785" y="175550"/>
                    <a:pt x="59999" y="183838"/>
                  </a:cubicBezTo>
                  <a:cubicBezTo>
                    <a:pt x="84254" y="197454"/>
                    <a:pt x="96688" y="212175"/>
                    <a:pt x="99151" y="216043"/>
                  </a:cubicBezTo>
                  <a:lnTo>
                    <a:pt x="132648" y="191455"/>
                  </a:lnTo>
                  <a:cubicBezTo>
                    <a:pt x="132648" y="191455"/>
                    <a:pt x="111210" y="163177"/>
                    <a:pt x="86639" y="150212"/>
                  </a:cubicBezTo>
                  <a:cubicBezTo>
                    <a:pt x="62068" y="137247"/>
                    <a:pt x="48314" y="132649"/>
                    <a:pt x="28157" y="129867"/>
                  </a:cubicBezTo>
                  <a:lnTo>
                    <a:pt x="208725" y="24983"/>
                  </a:lnTo>
                  <a:lnTo>
                    <a:pt x="165376" y="39"/>
                  </a:lnTo>
                </a:path>
              </a:pathLst>
            </a:custGeom>
            <a:solidFill>
              <a:srgbClr val="3DCCEA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56F940BB-8C72-4CE3-9F6C-43C139FDAD23}"/>
                </a:ext>
              </a:extLst>
            </p:cNvPr>
            <p:cNvSpPr/>
            <p:nvPr/>
          </p:nvSpPr>
          <p:spPr>
            <a:xfrm>
              <a:off x="4425231" y="2495844"/>
              <a:ext cx="208449" cy="133063"/>
            </a:xfrm>
            <a:custGeom>
              <a:avLst/>
              <a:gdLst>
                <a:gd name="connsiteX0" fmla="*/ 0 w 208449"/>
                <a:gd name="connsiteY0" fmla="*/ 108456 h 133063"/>
                <a:gd name="connsiteX1" fmla="*/ 188371 w 208449"/>
                <a:gd name="connsiteY1" fmla="*/ 0 h 133063"/>
                <a:gd name="connsiteX2" fmla="*/ 208449 w 208449"/>
                <a:gd name="connsiteY2" fmla="*/ 37139 h 133063"/>
                <a:gd name="connsiteX3" fmla="*/ 42541 w 208449"/>
                <a:gd name="connsiteY3" fmla="*/ 133063 h 133063"/>
                <a:gd name="connsiteX4" fmla="*/ 0 w 208449"/>
                <a:gd name="connsiteY4" fmla="*/ 108456 h 133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8449" h="133063">
                  <a:moveTo>
                    <a:pt x="0" y="108456"/>
                  </a:moveTo>
                  <a:lnTo>
                    <a:pt x="188371" y="0"/>
                  </a:lnTo>
                  <a:lnTo>
                    <a:pt x="208449" y="37139"/>
                  </a:lnTo>
                  <a:lnTo>
                    <a:pt x="42541" y="133063"/>
                  </a:lnTo>
                  <a:lnTo>
                    <a:pt x="0" y="108456"/>
                  </a:lnTo>
                </a:path>
              </a:pathLst>
            </a:custGeom>
            <a:solidFill>
              <a:srgbClr val="3DCCEA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02E0BF91-48C6-452A-997F-49D494D3657D}"/>
                </a:ext>
              </a:extLst>
            </p:cNvPr>
            <p:cNvSpPr/>
            <p:nvPr/>
          </p:nvSpPr>
          <p:spPr>
            <a:xfrm>
              <a:off x="4438335" y="2335982"/>
              <a:ext cx="103249" cy="103403"/>
            </a:xfrm>
            <a:custGeom>
              <a:avLst/>
              <a:gdLst>
                <a:gd name="connsiteX0" fmla="*/ 103249 w 103249"/>
                <a:gd name="connsiteY0" fmla="*/ 51702 h 103403"/>
                <a:gd name="connsiteX1" fmla="*/ 51625 w 103249"/>
                <a:gd name="connsiteY1" fmla="*/ 103404 h 103403"/>
                <a:gd name="connsiteX2" fmla="*/ 0 w 103249"/>
                <a:gd name="connsiteY2" fmla="*/ 51702 h 103403"/>
                <a:gd name="connsiteX3" fmla="*/ 51625 w 103249"/>
                <a:gd name="connsiteY3" fmla="*/ 0 h 103403"/>
                <a:gd name="connsiteX4" fmla="*/ 103249 w 103249"/>
                <a:gd name="connsiteY4" fmla="*/ 51702 h 10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249" h="103403">
                  <a:moveTo>
                    <a:pt x="103249" y="51702"/>
                  </a:moveTo>
                  <a:cubicBezTo>
                    <a:pt x="103249" y="80256"/>
                    <a:pt x="80136" y="103404"/>
                    <a:pt x="51625" y="103404"/>
                  </a:cubicBezTo>
                  <a:cubicBezTo>
                    <a:pt x="23113" y="103404"/>
                    <a:pt x="0" y="80256"/>
                    <a:pt x="0" y="51702"/>
                  </a:cubicBezTo>
                  <a:cubicBezTo>
                    <a:pt x="0" y="23148"/>
                    <a:pt x="23113" y="0"/>
                    <a:pt x="51625" y="0"/>
                  </a:cubicBezTo>
                  <a:cubicBezTo>
                    <a:pt x="80136" y="0"/>
                    <a:pt x="103249" y="23148"/>
                    <a:pt x="103249" y="51702"/>
                  </a:cubicBezTo>
                  <a:close/>
                </a:path>
              </a:pathLst>
            </a:custGeom>
            <a:solidFill>
              <a:srgbClr val="198EB8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91E32358-C2E9-41BD-940F-F5FA7E83DC25}"/>
                </a:ext>
              </a:extLst>
            </p:cNvPr>
            <p:cNvSpPr/>
            <p:nvPr/>
          </p:nvSpPr>
          <p:spPr>
            <a:xfrm>
              <a:off x="4612302" y="2439386"/>
              <a:ext cx="103249" cy="103403"/>
            </a:xfrm>
            <a:custGeom>
              <a:avLst/>
              <a:gdLst>
                <a:gd name="connsiteX0" fmla="*/ 103249 w 103249"/>
                <a:gd name="connsiteY0" fmla="*/ 51702 h 103403"/>
                <a:gd name="connsiteX1" fmla="*/ 51625 w 103249"/>
                <a:gd name="connsiteY1" fmla="*/ 103404 h 103403"/>
                <a:gd name="connsiteX2" fmla="*/ 0 w 103249"/>
                <a:gd name="connsiteY2" fmla="*/ 51702 h 103403"/>
                <a:gd name="connsiteX3" fmla="*/ 51625 w 103249"/>
                <a:gd name="connsiteY3" fmla="*/ 0 h 103403"/>
                <a:gd name="connsiteX4" fmla="*/ 103249 w 103249"/>
                <a:gd name="connsiteY4" fmla="*/ 51702 h 10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249" h="103403">
                  <a:moveTo>
                    <a:pt x="103249" y="51702"/>
                  </a:moveTo>
                  <a:cubicBezTo>
                    <a:pt x="103249" y="80256"/>
                    <a:pt x="80136" y="103404"/>
                    <a:pt x="51625" y="103404"/>
                  </a:cubicBezTo>
                  <a:cubicBezTo>
                    <a:pt x="23113" y="103404"/>
                    <a:pt x="0" y="80256"/>
                    <a:pt x="0" y="51702"/>
                  </a:cubicBezTo>
                  <a:cubicBezTo>
                    <a:pt x="0" y="23148"/>
                    <a:pt x="23113" y="0"/>
                    <a:pt x="51625" y="0"/>
                  </a:cubicBezTo>
                  <a:cubicBezTo>
                    <a:pt x="80136" y="0"/>
                    <a:pt x="103249" y="23148"/>
                    <a:pt x="103249" y="51702"/>
                  </a:cubicBezTo>
                  <a:close/>
                </a:path>
              </a:pathLst>
            </a:custGeom>
            <a:solidFill>
              <a:srgbClr val="198EB8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40" name="Graphic 8">
            <a:extLst>
              <a:ext uri="{FF2B5EF4-FFF2-40B4-BE49-F238E27FC236}">
                <a16:creationId xmlns:a16="http://schemas.microsoft.com/office/drawing/2014/main" id="{FB22DFB9-9E68-48C6-9A8C-39A9742AE960}"/>
              </a:ext>
            </a:extLst>
          </p:cNvPr>
          <p:cNvGrpSpPr/>
          <p:nvPr/>
        </p:nvGrpSpPr>
        <p:grpSpPr>
          <a:xfrm>
            <a:off x="2486520" y="1715312"/>
            <a:ext cx="1334014" cy="1068600"/>
            <a:chOff x="1534629" y="2953882"/>
            <a:chExt cx="736133" cy="564832"/>
          </a:xfrm>
          <a:effectLst>
            <a:glow rad="63500">
              <a:schemeClr val="accent6">
                <a:satMod val="175000"/>
                <a:alpha val="40000"/>
              </a:schemeClr>
            </a:glow>
            <a:outerShdw blurRad="76200" dist="635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F1645350-B02C-4A6A-8B87-270C395F073F}"/>
                </a:ext>
              </a:extLst>
            </p:cNvPr>
            <p:cNvSpPr/>
            <p:nvPr/>
          </p:nvSpPr>
          <p:spPr>
            <a:xfrm>
              <a:off x="1534629" y="2953882"/>
              <a:ext cx="571188" cy="557534"/>
            </a:xfrm>
            <a:custGeom>
              <a:avLst/>
              <a:gdLst>
                <a:gd name="connsiteX0" fmla="*/ 303398 w 571188"/>
                <a:gd name="connsiteY0" fmla="*/ 394569 h 557534"/>
                <a:gd name="connsiteX1" fmla="*/ 543691 w 571188"/>
                <a:gd name="connsiteY1" fmla="*/ 342071 h 557534"/>
                <a:gd name="connsiteX2" fmla="*/ 483167 w 571188"/>
                <a:gd name="connsiteY2" fmla="*/ 59299 h 557534"/>
                <a:gd name="connsiteX3" fmla="*/ 106996 w 571188"/>
                <a:gd name="connsiteY3" fmla="*/ 81627 h 557534"/>
                <a:gd name="connsiteX4" fmla="*/ 30990 w 571188"/>
                <a:gd name="connsiteY4" fmla="*/ 486044 h 557534"/>
                <a:gd name="connsiteX5" fmla="*/ 31026 w 571188"/>
                <a:gd name="connsiteY5" fmla="*/ 486046 h 557534"/>
                <a:gd name="connsiteX6" fmla="*/ 80676 w 571188"/>
                <a:gd name="connsiteY6" fmla="*/ 541502 h 557534"/>
                <a:gd name="connsiteX7" fmla="*/ 243791 w 571188"/>
                <a:gd name="connsiteY7" fmla="*/ 497820 h 557534"/>
                <a:gd name="connsiteX8" fmla="*/ 243826 w 571188"/>
                <a:gd name="connsiteY8" fmla="*/ 497822 h 557534"/>
                <a:gd name="connsiteX9" fmla="*/ 303398 w 571188"/>
                <a:gd name="connsiteY9" fmla="*/ 394569 h 557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188" h="557534">
                  <a:moveTo>
                    <a:pt x="303398" y="394569"/>
                  </a:moveTo>
                  <a:cubicBezTo>
                    <a:pt x="403245" y="452255"/>
                    <a:pt x="492959" y="430002"/>
                    <a:pt x="543691" y="342071"/>
                  </a:cubicBezTo>
                  <a:cubicBezTo>
                    <a:pt x="594424" y="254140"/>
                    <a:pt x="575350" y="134238"/>
                    <a:pt x="483167" y="59299"/>
                  </a:cubicBezTo>
                  <a:cubicBezTo>
                    <a:pt x="381954" y="-22981"/>
                    <a:pt x="223699" y="-23349"/>
                    <a:pt x="106996" y="81627"/>
                  </a:cubicBezTo>
                  <a:cubicBezTo>
                    <a:pt x="2164" y="175925"/>
                    <a:pt x="-30632" y="342071"/>
                    <a:pt x="30990" y="486044"/>
                  </a:cubicBezTo>
                  <a:lnTo>
                    <a:pt x="31026" y="486046"/>
                  </a:lnTo>
                  <a:cubicBezTo>
                    <a:pt x="40888" y="508572"/>
                    <a:pt x="57760" y="528263"/>
                    <a:pt x="80676" y="541502"/>
                  </a:cubicBezTo>
                  <a:cubicBezTo>
                    <a:pt x="137780" y="574494"/>
                    <a:pt x="210793" y="554934"/>
                    <a:pt x="243791" y="497820"/>
                  </a:cubicBezTo>
                  <a:lnTo>
                    <a:pt x="243826" y="497822"/>
                  </a:lnTo>
                  <a:lnTo>
                    <a:pt x="303398" y="394569"/>
                  </a:lnTo>
                  <a:close/>
                </a:path>
              </a:pathLst>
            </a:custGeom>
            <a:solidFill>
              <a:srgbClr val="096738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21801B8D-DA01-442C-9F3D-CEEFAC4881F4}"/>
                </a:ext>
              </a:extLst>
            </p:cNvPr>
            <p:cNvSpPr/>
            <p:nvPr/>
          </p:nvSpPr>
          <p:spPr>
            <a:xfrm>
              <a:off x="1699575" y="2961174"/>
              <a:ext cx="571187" cy="557540"/>
            </a:xfrm>
            <a:custGeom>
              <a:avLst/>
              <a:gdLst>
                <a:gd name="connsiteX0" fmla="*/ 540467 w 571187"/>
                <a:gd name="connsiteY0" fmla="*/ 72185 h 557540"/>
                <a:gd name="connsiteX1" fmla="*/ 540494 w 571187"/>
                <a:gd name="connsiteY1" fmla="*/ 72187 h 557540"/>
                <a:gd name="connsiteX2" fmla="*/ 464192 w 571187"/>
                <a:gd name="connsiteY2" fmla="*/ 475913 h 557540"/>
                <a:gd name="connsiteX3" fmla="*/ 88021 w 571187"/>
                <a:gd name="connsiteY3" fmla="*/ 498241 h 557540"/>
                <a:gd name="connsiteX4" fmla="*/ 27497 w 571187"/>
                <a:gd name="connsiteY4" fmla="*/ 215469 h 557540"/>
                <a:gd name="connsiteX5" fmla="*/ 267790 w 571187"/>
                <a:gd name="connsiteY5" fmla="*/ 162970 h 557540"/>
                <a:gd name="connsiteX6" fmla="*/ 327335 w 571187"/>
                <a:gd name="connsiteY6" fmla="*/ 59764 h 557540"/>
                <a:gd name="connsiteX7" fmla="*/ 327368 w 571187"/>
                <a:gd name="connsiteY7" fmla="*/ 59766 h 557540"/>
                <a:gd name="connsiteX8" fmla="*/ 490514 w 571187"/>
                <a:gd name="connsiteY8" fmla="*/ 16032 h 557540"/>
                <a:gd name="connsiteX9" fmla="*/ 540467 w 571187"/>
                <a:gd name="connsiteY9" fmla="*/ 72185 h 557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187" h="557540">
                  <a:moveTo>
                    <a:pt x="540467" y="72185"/>
                  </a:moveTo>
                  <a:lnTo>
                    <a:pt x="540494" y="72187"/>
                  </a:lnTo>
                  <a:cubicBezTo>
                    <a:pt x="601715" y="216000"/>
                    <a:pt x="568856" y="381766"/>
                    <a:pt x="464192" y="475913"/>
                  </a:cubicBezTo>
                  <a:cubicBezTo>
                    <a:pt x="347489" y="580890"/>
                    <a:pt x="189234" y="580521"/>
                    <a:pt x="88021" y="498241"/>
                  </a:cubicBezTo>
                  <a:cubicBezTo>
                    <a:pt x="-4162" y="423303"/>
                    <a:pt x="-23236" y="303401"/>
                    <a:pt x="27497" y="215469"/>
                  </a:cubicBezTo>
                  <a:cubicBezTo>
                    <a:pt x="78229" y="127538"/>
                    <a:pt x="167943" y="105284"/>
                    <a:pt x="267790" y="162970"/>
                  </a:cubicBezTo>
                  <a:lnTo>
                    <a:pt x="327335" y="59764"/>
                  </a:lnTo>
                  <a:lnTo>
                    <a:pt x="327368" y="59766"/>
                  </a:lnTo>
                  <a:cubicBezTo>
                    <a:pt x="360353" y="2611"/>
                    <a:pt x="433393" y="-16969"/>
                    <a:pt x="490514" y="16032"/>
                  </a:cubicBezTo>
                  <a:cubicBezTo>
                    <a:pt x="513666" y="29408"/>
                    <a:pt x="530650" y="49369"/>
                    <a:pt x="540467" y="72185"/>
                  </a:cubicBezTo>
                  <a:close/>
                </a:path>
              </a:pathLst>
            </a:custGeom>
            <a:solidFill>
              <a:srgbClr val="4ED062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5F16CA5C-3146-4BDC-A475-773C6165404B}"/>
                </a:ext>
              </a:extLst>
            </p:cNvPr>
            <p:cNvSpPr/>
            <p:nvPr/>
          </p:nvSpPr>
          <p:spPr>
            <a:xfrm>
              <a:off x="1699604" y="3020954"/>
              <a:ext cx="406235" cy="430700"/>
            </a:xfrm>
            <a:custGeom>
              <a:avLst/>
              <a:gdLst>
                <a:gd name="connsiteX0" fmla="*/ 267790 w 406235"/>
                <a:gd name="connsiteY0" fmla="*/ 103196 h 430700"/>
                <a:gd name="connsiteX1" fmla="*/ 27497 w 406235"/>
                <a:gd name="connsiteY1" fmla="*/ 155695 h 430700"/>
                <a:gd name="connsiteX2" fmla="*/ 78906 w 406235"/>
                <a:gd name="connsiteY2" fmla="*/ 430700 h 430700"/>
                <a:gd name="connsiteX3" fmla="*/ 138445 w 406235"/>
                <a:gd name="connsiteY3" fmla="*/ 327504 h 430700"/>
                <a:gd name="connsiteX4" fmla="*/ 378739 w 406235"/>
                <a:gd name="connsiteY4" fmla="*/ 275005 h 430700"/>
                <a:gd name="connsiteX5" fmla="*/ 327330 w 406235"/>
                <a:gd name="connsiteY5" fmla="*/ 0 h 430700"/>
                <a:gd name="connsiteX6" fmla="*/ 267790 w 406235"/>
                <a:gd name="connsiteY6" fmla="*/ 103196 h 43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6235" h="430700">
                  <a:moveTo>
                    <a:pt x="267790" y="103196"/>
                  </a:moveTo>
                  <a:cubicBezTo>
                    <a:pt x="167943" y="45510"/>
                    <a:pt x="78229" y="67764"/>
                    <a:pt x="27497" y="155695"/>
                  </a:cubicBezTo>
                  <a:cubicBezTo>
                    <a:pt x="-21518" y="240648"/>
                    <a:pt x="-5374" y="355443"/>
                    <a:pt x="78906" y="430700"/>
                  </a:cubicBezTo>
                  <a:lnTo>
                    <a:pt x="138445" y="327504"/>
                  </a:lnTo>
                  <a:cubicBezTo>
                    <a:pt x="238293" y="385190"/>
                    <a:pt x="328006" y="362937"/>
                    <a:pt x="378739" y="275005"/>
                  </a:cubicBezTo>
                  <a:cubicBezTo>
                    <a:pt x="427753" y="190052"/>
                    <a:pt x="411610" y="75258"/>
                    <a:pt x="327330" y="0"/>
                  </a:cubicBezTo>
                  <a:lnTo>
                    <a:pt x="267790" y="103196"/>
                  </a:lnTo>
                  <a:close/>
                </a:path>
              </a:pathLst>
            </a:custGeom>
            <a:solidFill>
              <a:srgbClr val="088142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900333E3-22CF-42B3-ADEF-F56119AD4091}"/>
                </a:ext>
              </a:extLst>
            </p:cNvPr>
            <p:cNvSpPr/>
            <p:nvPr/>
          </p:nvSpPr>
          <p:spPr>
            <a:xfrm>
              <a:off x="1773304" y="3109853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69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7" y="256203"/>
                    <a:pt x="126622" y="277424"/>
                    <a:pt x="64726" y="241665"/>
                  </a:cubicBezTo>
                  <a:cubicBezTo>
                    <a:pt x="2831" y="205905"/>
                    <a:pt x="-18376" y="126707"/>
                    <a:pt x="17359" y="64769"/>
                  </a:cubicBezTo>
                  <a:cubicBezTo>
                    <a:pt x="53095" y="2833"/>
                    <a:pt x="132239" y="-18389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000000">
                <a:alpha val="24000"/>
              </a:srgbClr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D0A535A-0825-4840-A29D-146F050CB4AC}"/>
                </a:ext>
              </a:extLst>
            </p:cNvPr>
            <p:cNvSpPr/>
            <p:nvPr/>
          </p:nvSpPr>
          <p:spPr>
            <a:xfrm>
              <a:off x="1773304" y="3122125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70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7" y="256203"/>
                    <a:pt x="126622" y="277424"/>
                    <a:pt x="64726" y="241665"/>
                  </a:cubicBezTo>
                  <a:cubicBezTo>
                    <a:pt x="2831" y="205906"/>
                    <a:pt x="-18376" y="126707"/>
                    <a:pt x="17359" y="64770"/>
                  </a:cubicBezTo>
                  <a:cubicBezTo>
                    <a:pt x="53095" y="2832"/>
                    <a:pt x="132239" y="-18388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000000">
                <a:alpha val="32000"/>
              </a:srgbClr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BA28994-7D65-40F1-8727-9B2758792000}"/>
                </a:ext>
              </a:extLst>
            </p:cNvPr>
            <p:cNvSpPr/>
            <p:nvPr/>
          </p:nvSpPr>
          <p:spPr>
            <a:xfrm>
              <a:off x="1773304" y="3106785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70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6" y="256203"/>
                    <a:pt x="126622" y="277424"/>
                    <a:pt x="64726" y="241665"/>
                  </a:cubicBezTo>
                  <a:cubicBezTo>
                    <a:pt x="2831" y="205906"/>
                    <a:pt x="-18376" y="126707"/>
                    <a:pt x="17359" y="64770"/>
                  </a:cubicBezTo>
                  <a:cubicBezTo>
                    <a:pt x="53095" y="2832"/>
                    <a:pt x="132239" y="-18388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66EB6E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514BE6A9-2D82-0BE6-B36B-D21779834C5F}"/>
              </a:ext>
            </a:extLst>
          </p:cNvPr>
          <p:cNvGrpSpPr/>
          <p:nvPr/>
        </p:nvGrpSpPr>
        <p:grpSpPr>
          <a:xfrm>
            <a:off x="8232423" y="2513211"/>
            <a:ext cx="1054127" cy="1571358"/>
            <a:chOff x="7957294" y="2513210"/>
            <a:chExt cx="1054127" cy="1852997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17EC1A48-9086-ACD0-4D88-B4B42C0B5B7A}"/>
                </a:ext>
              </a:extLst>
            </p:cNvPr>
            <p:cNvCxnSpPr>
              <a:cxnSpLocks/>
              <a:stCxn id="7" idx="0"/>
            </p:cNvCxnSpPr>
            <p:nvPr/>
          </p:nvCxnSpPr>
          <p:spPr>
            <a:xfrm flipV="1">
              <a:off x="8434734" y="2513210"/>
              <a:ext cx="0" cy="839290"/>
            </a:xfrm>
            <a:prstGeom prst="straightConnector1">
              <a:avLst/>
            </a:prstGeom>
            <a:ln w="781050" cmpd="tri">
              <a:solidFill>
                <a:schemeClr val="accent4"/>
              </a:solidFill>
              <a:prstDash val="soli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59ED06EF-1864-4AF9-B1DC-2CD4D31BD9C9}"/>
                </a:ext>
              </a:extLst>
            </p:cNvPr>
            <p:cNvGrpSpPr/>
            <p:nvPr/>
          </p:nvGrpSpPr>
          <p:grpSpPr>
            <a:xfrm>
              <a:off x="7957294" y="3113780"/>
              <a:ext cx="1054127" cy="1252427"/>
              <a:chOff x="7957294" y="3113780"/>
              <a:chExt cx="1054127" cy="1252427"/>
            </a:xfrm>
          </p:grpSpPr>
          <p:sp>
            <p:nvSpPr>
              <p:cNvPr id="7" name="Cylinder 6">
                <a:extLst>
                  <a:ext uri="{FF2B5EF4-FFF2-40B4-BE49-F238E27FC236}">
                    <a16:creationId xmlns:a16="http://schemas.microsoft.com/office/drawing/2014/main" id="{6F00DAE6-E12B-E16A-C468-CAECB900234A}"/>
                  </a:ext>
                </a:extLst>
              </p:cNvPr>
              <p:cNvSpPr/>
              <p:nvPr/>
            </p:nvSpPr>
            <p:spPr>
              <a:xfrm>
                <a:off x="7957294" y="3113780"/>
                <a:ext cx="954879" cy="1179204"/>
              </a:xfrm>
              <a:prstGeom prst="can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endParaRPr lang="en-US" sz="1600" b="1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8" name="Graphic 148">
                <a:extLst>
                  <a:ext uri="{FF2B5EF4-FFF2-40B4-BE49-F238E27FC236}">
                    <a16:creationId xmlns:a16="http://schemas.microsoft.com/office/drawing/2014/main" id="{F4E7474C-C2D6-D10B-2258-B9F2EA8AEE94}"/>
                  </a:ext>
                </a:extLst>
              </p:cNvPr>
              <p:cNvGrpSpPr/>
              <p:nvPr/>
            </p:nvGrpSpPr>
            <p:grpSpPr>
              <a:xfrm>
                <a:off x="8630774" y="3796925"/>
                <a:ext cx="380647" cy="569282"/>
                <a:chOff x="9459947" y="2751678"/>
                <a:chExt cx="563503" cy="766990"/>
              </a:xfrm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9" name="Freeform: Shape 8">
                  <a:extLst>
                    <a:ext uri="{FF2B5EF4-FFF2-40B4-BE49-F238E27FC236}">
                      <a16:creationId xmlns:a16="http://schemas.microsoft.com/office/drawing/2014/main" id="{3C165099-0662-6F13-1A83-0E8AEB50CFCC}"/>
                    </a:ext>
                  </a:extLst>
                </p:cNvPr>
                <p:cNvSpPr/>
                <p:nvPr/>
              </p:nvSpPr>
              <p:spPr>
                <a:xfrm>
                  <a:off x="9773004" y="2751678"/>
                  <a:ext cx="250446" cy="751338"/>
                </a:xfrm>
                <a:custGeom>
                  <a:avLst/>
                  <a:gdLst>
                    <a:gd name="connsiteX0" fmla="*/ 250446 w 250446"/>
                    <a:gd name="connsiteY0" fmla="*/ 0 h 751338"/>
                    <a:gd name="connsiteX1" fmla="*/ 250446 w 250446"/>
                    <a:gd name="connsiteY1" fmla="*/ 751338 h 751338"/>
                    <a:gd name="connsiteX2" fmla="*/ 0 w 250446"/>
                    <a:gd name="connsiteY2" fmla="*/ 751338 h 751338"/>
                    <a:gd name="connsiteX3" fmla="*/ 0 w 250446"/>
                    <a:gd name="connsiteY3" fmla="*/ 0 h 751338"/>
                    <a:gd name="connsiteX4" fmla="*/ 250446 w 250446"/>
                    <a:gd name="connsiteY4" fmla="*/ 0 h 7513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50446" h="751338">
                      <a:moveTo>
                        <a:pt x="250446" y="0"/>
                      </a:moveTo>
                      <a:lnTo>
                        <a:pt x="250446" y="751338"/>
                      </a:lnTo>
                      <a:lnTo>
                        <a:pt x="0" y="751338"/>
                      </a:lnTo>
                      <a:lnTo>
                        <a:pt x="0" y="0"/>
                      </a:lnTo>
                      <a:lnTo>
                        <a:pt x="250446" y="0"/>
                      </a:lnTo>
                      <a:close/>
                    </a:path>
                  </a:pathLst>
                </a:custGeom>
                <a:solidFill>
                  <a:srgbClr val="E6AD10"/>
                </a:solidFill>
                <a:ln w="773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225"/>
                  <a:endParaRPr lang="en-US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16" name="Freeform: Shape 15">
                  <a:extLst>
                    <a:ext uri="{FF2B5EF4-FFF2-40B4-BE49-F238E27FC236}">
                      <a16:creationId xmlns:a16="http://schemas.microsoft.com/office/drawing/2014/main" id="{050032CF-CD21-0237-442C-8DD930C66927}"/>
                    </a:ext>
                  </a:extLst>
                </p:cNvPr>
                <p:cNvSpPr/>
                <p:nvPr/>
              </p:nvSpPr>
              <p:spPr>
                <a:xfrm>
                  <a:off x="9616476" y="2942643"/>
                  <a:ext cx="250446" cy="563503"/>
                </a:xfrm>
                <a:custGeom>
                  <a:avLst/>
                  <a:gdLst>
                    <a:gd name="connsiteX0" fmla="*/ 250446 w 250446"/>
                    <a:gd name="connsiteY0" fmla="*/ 31306 h 563503"/>
                    <a:gd name="connsiteX1" fmla="*/ 250446 w 250446"/>
                    <a:gd name="connsiteY1" fmla="*/ 563504 h 563503"/>
                    <a:gd name="connsiteX2" fmla="*/ 0 w 250446"/>
                    <a:gd name="connsiteY2" fmla="*/ 563504 h 563503"/>
                    <a:gd name="connsiteX3" fmla="*/ 0 w 250446"/>
                    <a:gd name="connsiteY3" fmla="*/ 0 h 563503"/>
                    <a:gd name="connsiteX4" fmla="*/ 219140 w 250446"/>
                    <a:gd name="connsiteY4" fmla="*/ 0 h 563503"/>
                    <a:gd name="connsiteX5" fmla="*/ 250446 w 250446"/>
                    <a:gd name="connsiteY5" fmla="*/ 31306 h 5635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50446" h="563503">
                      <a:moveTo>
                        <a:pt x="250446" y="31306"/>
                      </a:moveTo>
                      <a:lnTo>
                        <a:pt x="250446" y="563504"/>
                      </a:lnTo>
                      <a:lnTo>
                        <a:pt x="0" y="563504"/>
                      </a:lnTo>
                      <a:lnTo>
                        <a:pt x="0" y="0"/>
                      </a:lnTo>
                      <a:lnTo>
                        <a:pt x="219140" y="0"/>
                      </a:lnTo>
                      <a:cubicBezTo>
                        <a:pt x="236430" y="0"/>
                        <a:pt x="250446" y="14016"/>
                        <a:pt x="250446" y="31306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773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225"/>
                  <a:endParaRPr lang="en-US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17" name="Freeform: Shape 16">
                  <a:extLst>
                    <a:ext uri="{FF2B5EF4-FFF2-40B4-BE49-F238E27FC236}">
                      <a16:creationId xmlns:a16="http://schemas.microsoft.com/office/drawing/2014/main" id="{66034A66-D02F-42E8-7CC8-F0E33E39CEAC}"/>
                    </a:ext>
                  </a:extLst>
                </p:cNvPr>
                <p:cNvSpPr/>
                <p:nvPr/>
              </p:nvSpPr>
              <p:spPr>
                <a:xfrm>
                  <a:off x="9616476" y="2955165"/>
                  <a:ext cx="250446" cy="563503"/>
                </a:xfrm>
                <a:custGeom>
                  <a:avLst/>
                  <a:gdLst>
                    <a:gd name="connsiteX0" fmla="*/ 250446 w 250446"/>
                    <a:gd name="connsiteY0" fmla="*/ 31306 h 563503"/>
                    <a:gd name="connsiteX1" fmla="*/ 250446 w 250446"/>
                    <a:gd name="connsiteY1" fmla="*/ 563504 h 563503"/>
                    <a:gd name="connsiteX2" fmla="*/ 0 w 250446"/>
                    <a:gd name="connsiteY2" fmla="*/ 563504 h 563503"/>
                    <a:gd name="connsiteX3" fmla="*/ 0 w 250446"/>
                    <a:gd name="connsiteY3" fmla="*/ 0 h 563503"/>
                    <a:gd name="connsiteX4" fmla="*/ 219140 w 250446"/>
                    <a:gd name="connsiteY4" fmla="*/ 0 h 563503"/>
                    <a:gd name="connsiteX5" fmla="*/ 250446 w 250446"/>
                    <a:gd name="connsiteY5" fmla="*/ 31306 h 5635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50446" h="563503">
                      <a:moveTo>
                        <a:pt x="250446" y="31306"/>
                      </a:moveTo>
                      <a:lnTo>
                        <a:pt x="250446" y="563504"/>
                      </a:lnTo>
                      <a:lnTo>
                        <a:pt x="0" y="563504"/>
                      </a:lnTo>
                      <a:lnTo>
                        <a:pt x="0" y="0"/>
                      </a:lnTo>
                      <a:lnTo>
                        <a:pt x="219140" y="0"/>
                      </a:lnTo>
                      <a:cubicBezTo>
                        <a:pt x="236430" y="0"/>
                        <a:pt x="250446" y="14016"/>
                        <a:pt x="250446" y="31306"/>
                      </a:cubicBezTo>
                      <a:close/>
                    </a:path>
                  </a:pathLst>
                </a:custGeom>
                <a:solidFill>
                  <a:srgbClr val="000000">
                    <a:alpha val="18000"/>
                  </a:srgbClr>
                </a:solidFill>
                <a:ln w="773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225"/>
                  <a:endParaRPr lang="en-US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18" name="Freeform: Shape 17">
                  <a:extLst>
                    <a:ext uri="{FF2B5EF4-FFF2-40B4-BE49-F238E27FC236}">
                      <a16:creationId xmlns:a16="http://schemas.microsoft.com/office/drawing/2014/main" id="{EC9D0308-4652-7938-911E-F96CB0B13C34}"/>
                    </a:ext>
                  </a:extLst>
                </p:cNvPr>
                <p:cNvSpPr/>
                <p:nvPr/>
              </p:nvSpPr>
              <p:spPr>
                <a:xfrm>
                  <a:off x="9616476" y="2939512"/>
                  <a:ext cx="250446" cy="563503"/>
                </a:xfrm>
                <a:custGeom>
                  <a:avLst/>
                  <a:gdLst>
                    <a:gd name="connsiteX0" fmla="*/ 250446 w 250446"/>
                    <a:gd name="connsiteY0" fmla="*/ 31306 h 563503"/>
                    <a:gd name="connsiteX1" fmla="*/ 250446 w 250446"/>
                    <a:gd name="connsiteY1" fmla="*/ 563504 h 563503"/>
                    <a:gd name="connsiteX2" fmla="*/ 0 w 250446"/>
                    <a:gd name="connsiteY2" fmla="*/ 563504 h 563503"/>
                    <a:gd name="connsiteX3" fmla="*/ 0 w 250446"/>
                    <a:gd name="connsiteY3" fmla="*/ 0 h 563503"/>
                    <a:gd name="connsiteX4" fmla="*/ 219140 w 250446"/>
                    <a:gd name="connsiteY4" fmla="*/ 0 h 563503"/>
                    <a:gd name="connsiteX5" fmla="*/ 250446 w 250446"/>
                    <a:gd name="connsiteY5" fmla="*/ 31306 h 5635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50446" h="563503">
                      <a:moveTo>
                        <a:pt x="250446" y="31306"/>
                      </a:moveTo>
                      <a:lnTo>
                        <a:pt x="250446" y="563504"/>
                      </a:lnTo>
                      <a:lnTo>
                        <a:pt x="0" y="563504"/>
                      </a:lnTo>
                      <a:lnTo>
                        <a:pt x="0" y="0"/>
                      </a:lnTo>
                      <a:lnTo>
                        <a:pt x="219140" y="0"/>
                      </a:lnTo>
                      <a:cubicBezTo>
                        <a:pt x="236430" y="0"/>
                        <a:pt x="250446" y="14016"/>
                        <a:pt x="250446" y="31306"/>
                      </a:cubicBezTo>
                      <a:close/>
                    </a:path>
                  </a:pathLst>
                </a:custGeom>
                <a:solidFill>
                  <a:srgbClr val="F6D751"/>
                </a:solidFill>
                <a:ln w="773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225"/>
                  <a:endParaRPr lang="en-US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19" name="Freeform: Shape 18">
                  <a:extLst>
                    <a:ext uri="{FF2B5EF4-FFF2-40B4-BE49-F238E27FC236}">
                      <a16:creationId xmlns:a16="http://schemas.microsoft.com/office/drawing/2014/main" id="{F3B0BC96-5558-9B38-02CA-3CA74DDBF5C6}"/>
                    </a:ext>
                  </a:extLst>
                </p:cNvPr>
                <p:cNvSpPr/>
                <p:nvPr/>
              </p:nvSpPr>
              <p:spPr>
                <a:xfrm>
                  <a:off x="9459947" y="3127347"/>
                  <a:ext cx="250446" cy="375669"/>
                </a:xfrm>
                <a:custGeom>
                  <a:avLst/>
                  <a:gdLst>
                    <a:gd name="connsiteX0" fmla="*/ 0 w 250446"/>
                    <a:gd name="connsiteY0" fmla="*/ 0 h 375669"/>
                    <a:gd name="connsiteX1" fmla="*/ 0 w 250446"/>
                    <a:gd name="connsiteY1" fmla="*/ 375669 h 375669"/>
                    <a:gd name="connsiteX2" fmla="*/ 250446 w 250446"/>
                    <a:gd name="connsiteY2" fmla="*/ 375669 h 375669"/>
                    <a:gd name="connsiteX3" fmla="*/ 250446 w 250446"/>
                    <a:gd name="connsiteY3" fmla="*/ 31306 h 375669"/>
                    <a:gd name="connsiteX4" fmla="*/ 219140 w 250446"/>
                    <a:gd name="connsiteY4" fmla="*/ 0 h 375669"/>
                    <a:gd name="connsiteX5" fmla="*/ 0 w 250446"/>
                    <a:gd name="connsiteY5" fmla="*/ 0 h 3756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50446" h="375669">
                      <a:moveTo>
                        <a:pt x="0" y="0"/>
                      </a:moveTo>
                      <a:lnTo>
                        <a:pt x="0" y="375669"/>
                      </a:lnTo>
                      <a:lnTo>
                        <a:pt x="250446" y="375669"/>
                      </a:lnTo>
                      <a:lnTo>
                        <a:pt x="250446" y="31306"/>
                      </a:lnTo>
                      <a:cubicBezTo>
                        <a:pt x="250446" y="14016"/>
                        <a:pt x="236430" y="0"/>
                        <a:pt x="219140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9E589"/>
                </a:solidFill>
                <a:ln w="773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225"/>
                  <a:endParaRPr lang="en-US" dirty="0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</p:grpSp>
        </p:grpSp>
      </p:grpSp>
      <p:graphicFrame>
        <p:nvGraphicFramePr>
          <p:cNvPr id="3" name="Content Placeholder 9">
            <a:extLst>
              <a:ext uri="{FF2B5EF4-FFF2-40B4-BE49-F238E27FC236}">
                <a16:creationId xmlns:a16="http://schemas.microsoft.com/office/drawing/2014/main" id="{08C5D6AE-8629-A3D2-5A60-AB8C2F5D9DC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4900579"/>
              </p:ext>
            </p:extLst>
          </p:nvPr>
        </p:nvGraphicFramePr>
        <p:xfrm>
          <a:off x="1862418" y="4792454"/>
          <a:ext cx="8343899" cy="16625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pSp>
        <p:nvGrpSpPr>
          <p:cNvPr id="20" name="Group 19">
            <a:extLst>
              <a:ext uri="{FF2B5EF4-FFF2-40B4-BE49-F238E27FC236}">
                <a16:creationId xmlns:a16="http://schemas.microsoft.com/office/drawing/2014/main" id="{1CD3C81F-2D29-73B0-D327-ECC58C3B06D1}"/>
              </a:ext>
            </a:extLst>
          </p:cNvPr>
          <p:cNvGrpSpPr/>
          <p:nvPr/>
        </p:nvGrpSpPr>
        <p:grpSpPr>
          <a:xfrm>
            <a:off x="8182890" y="1690688"/>
            <a:ext cx="1082514" cy="1056155"/>
            <a:chOff x="7907761" y="1690688"/>
            <a:chExt cx="1082514" cy="1056155"/>
          </a:xfrm>
        </p:grpSpPr>
        <p:pic>
          <p:nvPicPr>
            <p:cNvPr id="94" name="Picture 93" descr="Chart, bar chart">
              <a:extLst>
                <a:ext uri="{FF2B5EF4-FFF2-40B4-BE49-F238E27FC236}">
                  <a16:creationId xmlns:a16="http://schemas.microsoft.com/office/drawing/2014/main" id="{9A0D47A3-B2EA-22F1-30E4-69B64FD133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40180" b="91081" l="18993" r="35235">
                          <a14:foregroundMark x1="23154" y1="55405" x2="21745" y2="86126"/>
                          <a14:foregroundMark x1="21745" y1="86126" x2="21812" y2="86577"/>
                          <a14:foregroundMark x1="25973" y1="90360" x2="25973" y2="91171"/>
                          <a14:foregroundMark x1="25705" y1="40180" x2="25705" y2="40180"/>
                        </a14:backgroundRemoval>
                      </a14:imgEffect>
                    </a14:imgLayer>
                  </a14:imgProps>
                </a:ext>
                <a:ext uri="{837473B0-CC2E-450A-ABE3-18F120FF3D39}">
                  <a1611:picAttrSrcUrl xmlns:a1611="http://schemas.microsoft.com/office/drawing/2016/11/main" r:id="rId2"/>
                </a:ext>
              </a:extLst>
            </a:blip>
            <a:srcRect l="17057" t="35039" r="62668" b="7585"/>
            <a:stretch/>
          </p:blipFill>
          <p:spPr>
            <a:xfrm flipH="1">
              <a:off x="7907761" y="1690688"/>
              <a:ext cx="1018779" cy="970702"/>
            </a:xfrm>
            <a:custGeom>
              <a:avLst/>
              <a:gdLst>
                <a:gd name="connsiteX0" fmla="*/ 0 w 1018779"/>
                <a:gd name="connsiteY0" fmla="*/ 0 h 970702"/>
                <a:gd name="connsiteX1" fmla="*/ 529765 w 1018779"/>
                <a:gd name="connsiteY1" fmla="*/ 0 h 970702"/>
                <a:gd name="connsiteX2" fmla="*/ 1018779 w 1018779"/>
                <a:gd name="connsiteY2" fmla="*/ 0 h 970702"/>
                <a:gd name="connsiteX3" fmla="*/ 1018779 w 1018779"/>
                <a:gd name="connsiteY3" fmla="*/ 456230 h 970702"/>
                <a:gd name="connsiteX4" fmla="*/ 1018779 w 1018779"/>
                <a:gd name="connsiteY4" fmla="*/ 970702 h 970702"/>
                <a:gd name="connsiteX5" fmla="*/ 529765 w 1018779"/>
                <a:gd name="connsiteY5" fmla="*/ 970702 h 970702"/>
                <a:gd name="connsiteX6" fmla="*/ 0 w 1018779"/>
                <a:gd name="connsiteY6" fmla="*/ 970702 h 970702"/>
                <a:gd name="connsiteX7" fmla="*/ 0 w 1018779"/>
                <a:gd name="connsiteY7" fmla="*/ 495058 h 970702"/>
                <a:gd name="connsiteX8" fmla="*/ 0 w 1018779"/>
                <a:gd name="connsiteY8" fmla="*/ 0 h 970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18779" h="970702" fill="none" extrusionOk="0">
                  <a:moveTo>
                    <a:pt x="0" y="0"/>
                  </a:moveTo>
                  <a:cubicBezTo>
                    <a:pt x="156876" y="-6344"/>
                    <a:pt x="414672" y="-22586"/>
                    <a:pt x="529765" y="0"/>
                  </a:cubicBezTo>
                  <a:cubicBezTo>
                    <a:pt x="644859" y="22586"/>
                    <a:pt x="849076" y="15594"/>
                    <a:pt x="1018779" y="0"/>
                  </a:cubicBezTo>
                  <a:cubicBezTo>
                    <a:pt x="1036760" y="185514"/>
                    <a:pt x="1001665" y="295980"/>
                    <a:pt x="1018779" y="456230"/>
                  </a:cubicBezTo>
                  <a:cubicBezTo>
                    <a:pt x="1035894" y="616480"/>
                    <a:pt x="1018878" y="762097"/>
                    <a:pt x="1018779" y="970702"/>
                  </a:cubicBezTo>
                  <a:cubicBezTo>
                    <a:pt x="846727" y="989428"/>
                    <a:pt x="721311" y="960662"/>
                    <a:pt x="529765" y="970702"/>
                  </a:cubicBezTo>
                  <a:cubicBezTo>
                    <a:pt x="338219" y="980742"/>
                    <a:pt x="174156" y="950782"/>
                    <a:pt x="0" y="970702"/>
                  </a:cubicBezTo>
                  <a:cubicBezTo>
                    <a:pt x="7603" y="823494"/>
                    <a:pt x="-21538" y="627940"/>
                    <a:pt x="0" y="495058"/>
                  </a:cubicBezTo>
                  <a:cubicBezTo>
                    <a:pt x="21538" y="362176"/>
                    <a:pt x="-23537" y="99379"/>
                    <a:pt x="0" y="0"/>
                  </a:cubicBezTo>
                  <a:close/>
                </a:path>
                <a:path w="1018779" h="970702" stroke="0" extrusionOk="0">
                  <a:moveTo>
                    <a:pt x="0" y="0"/>
                  </a:moveTo>
                  <a:cubicBezTo>
                    <a:pt x="184596" y="8222"/>
                    <a:pt x="271763" y="11622"/>
                    <a:pt x="499202" y="0"/>
                  </a:cubicBezTo>
                  <a:cubicBezTo>
                    <a:pt x="726641" y="-11622"/>
                    <a:pt x="903764" y="-7049"/>
                    <a:pt x="1018779" y="0"/>
                  </a:cubicBezTo>
                  <a:cubicBezTo>
                    <a:pt x="1032033" y="156859"/>
                    <a:pt x="1013629" y="378387"/>
                    <a:pt x="1018779" y="504765"/>
                  </a:cubicBezTo>
                  <a:cubicBezTo>
                    <a:pt x="1023929" y="631144"/>
                    <a:pt x="998460" y="863425"/>
                    <a:pt x="1018779" y="970702"/>
                  </a:cubicBezTo>
                  <a:cubicBezTo>
                    <a:pt x="775174" y="975450"/>
                    <a:pt x="721347" y="958917"/>
                    <a:pt x="529765" y="970702"/>
                  </a:cubicBezTo>
                  <a:cubicBezTo>
                    <a:pt x="338183" y="982487"/>
                    <a:pt x="177918" y="985222"/>
                    <a:pt x="0" y="970702"/>
                  </a:cubicBezTo>
                  <a:cubicBezTo>
                    <a:pt x="-1248" y="781322"/>
                    <a:pt x="-15763" y="681532"/>
                    <a:pt x="0" y="504765"/>
                  </a:cubicBezTo>
                  <a:cubicBezTo>
                    <a:pt x="15763" y="327998"/>
                    <a:pt x="-18435" y="213149"/>
                    <a:pt x="0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57150">
              <a:solidFill>
                <a:schemeClr val="accent4">
                  <a:shade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</p:pic>
        <p:grpSp>
          <p:nvGrpSpPr>
            <p:cNvPr id="10" name="Graphic 148">
              <a:extLst>
                <a:ext uri="{FF2B5EF4-FFF2-40B4-BE49-F238E27FC236}">
                  <a16:creationId xmlns:a16="http://schemas.microsoft.com/office/drawing/2014/main" id="{3E379981-5ACF-B3C4-A551-61C15A422231}"/>
                </a:ext>
              </a:extLst>
            </p:cNvPr>
            <p:cNvGrpSpPr/>
            <p:nvPr/>
          </p:nvGrpSpPr>
          <p:grpSpPr>
            <a:xfrm>
              <a:off x="8609628" y="2177561"/>
              <a:ext cx="380647" cy="569282"/>
              <a:chOff x="9459947" y="2751678"/>
              <a:chExt cx="563503" cy="766990"/>
            </a:xfrm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grpSpPr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B8AB458A-0AB6-ACE6-D0CA-A620ED197FF4}"/>
                  </a:ext>
                </a:extLst>
              </p:cNvPr>
              <p:cNvSpPr/>
              <p:nvPr/>
            </p:nvSpPr>
            <p:spPr>
              <a:xfrm>
                <a:off x="9773004" y="2751678"/>
                <a:ext cx="250446" cy="751338"/>
              </a:xfrm>
              <a:custGeom>
                <a:avLst/>
                <a:gdLst>
                  <a:gd name="connsiteX0" fmla="*/ 250446 w 250446"/>
                  <a:gd name="connsiteY0" fmla="*/ 0 h 751338"/>
                  <a:gd name="connsiteX1" fmla="*/ 250446 w 250446"/>
                  <a:gd name="connsiteY1" fmla="*/ 751338 h 751338"/>
                  <a:gd name="connsiteX2" fmla="*/ 0 w 250446"/>
                  <a:gd name="connsiteY2" fmla="*/ 751338 h 751338"/>
                  <a:gd name="connsiteX3" fmla="*/ 0 w 250446"/>
                  <a:gd name="connsiteY3" fmla="*/ 0 h 751338"/>
                  <a:gd name="connsiteX4" fmla="*/ 250446 w 250446"/>
                  <a:gd name="connsiteY4" fmla="*/ 0 h 7513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0446" h="751338">
                    <a:moveTo>
                      <a:pt x="250446" y="0"/>
                    </a:moveTo>
                    <a:lnTo>
                      <a:pt x="250446" y="751338"/>
                    </a:lnTo>
                    <a:lnTo>
                      <a:pt x="0" y="751338"/>
                    </a:lnTo>
                    <a:lnTo>
                      <a:pt x="0" y="0"/>
                    </a:lnTo>
                    <a:lnTo>
                      <a:pt x="250446" y="0"/>
                    </a:lnTo>
                    <a:close/>
                  </a:path>
                </a:pathLst>
              </a:custGeom>
              <a:solidFill>
                <a:srgbClr val="E6AD10"/>
              </a:solidFill>
              <a:ln w="77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225"/>
                <a:endParaRPr lang="en-US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B9778898-CF47-4A59-4447-5553CC3A67F1}"/>
                  </a:ext>
                </a:extLst>
              </p:cNvPr>
              <p:cNvSpPr/>
              <p:nvPr/>
            </p:nvSpPr>
            <p:spPr>
              <a:xfrm>
                <a:off x="9616476" y="2942643"/>
                <a:ext cx="250446" cy="563503"/>
              </a:xfrm>
              <a:custGeom>
                <a:avLst/>
                <a:gdLst>
                  <a:gd name="connsiteX0" fmla="*/ 250446 w 250446"/>
                  <a:gd name="connsiteY0" fmla="*/ 31306 h 563503"/>
                  <a:gd name="connsiteX1" fmla="*/ 250446 w 250446"/>
                  <a:gd name="connsiteY1" fmla="*/ 563504 h 563503"/>
                  <a:gd name="connsiteX2" fmla="*/ 0 w 250446"/>
                  <a:gd name="connsiteY2" fmla="*/ 563504 h 563503"/>
                  <a:gd name="connsiteX3" fmla="*/ 0 w 250446"/>
                  <a:gd name="connsiteY3" fmla="*/ 0 h 563503"/>
                  <a:gd name="connsiteX4" fmla="*/ 219140 w 250446"/>
                  <a:gd name="connsiteY4" fmla="*/ 0 h 563503"/>
                  <a:gd name="connsiteX5" fmla="*/ 250446 w 250446"/>
                  <a:gd name="connsiteY5" fmla="*/ 31306 h 563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50446" h="563503">
                    <a:moveTo>
                      <a:pt x="250446" y="31306"/>
                    </a:moveTo>
                    <a:lnTo>
                      <a:pt x="250446" y="563504"/>
                    </a:lnTo>
                    <a:lnTo>
                      <a:pt x="0" y="563504"/>
                    </a:lnTo>
                    <a:lnTo>
                      <a:pt x="0" y="0"/>
                    </a:lnTo>
                    <a:lnTo>
                      <a:pt x="219140" y="0"/>
                    </a:lnTo>
                    <a:cubicBezTo>
                      <a:pt x="236430" y="0"/>
                      <a:pt x="250446" y="14016"/>
                      <a:pt x="250446" y="31306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77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225"/>
                <a:endParaRPr lang="en-US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B6CEB787-E41E-C31A-B4EA-D2113E48037E}"/>
                  </a:ext>
                </a:extLst>
              </p:cNvPr>
              <p:cNvSpPr/>
              <p:nvPr/>
            </p:nvSpPr>
            <p:spPr>
              <a:xfrm>
                <a:off x="9616476" y="2955165"/>
                <a:ext cx="250446" cy="563503"/>
              </a:xfrm>
              <a:custGeom>
                <a:avLst/>
                <a:gdLst>
                  <a:gd name="connsiteX0" fmla="*/ 250446 w 250446"/>
                  <a:gd name="connsiteY0" fmla="*/ 31306 h 563503"/>
                  <a:gd name="connsiteX1" fmla="*/ 250446 w 250446"/>
                  <a:gd name="connsiteY1" fmla="*/ 563504 h 563503"/>
                  <a:gd name="connsiteX2" fmla="*/ 0 w 250446"/>
                  <a:gd name="connsiteY2" fmla="*/ 563504 h 563503"/>
                  <a:gd name="connsiteX3" fmla="*/ 0 w 250446"/>
                  <a:gd name="connsiteY3" fmla="*/ 0 h 563503"/>
                  <a:gd name="connsiteX4" fmla="*/ 219140 w 250446"/>
                  <a:gd name="connsiteY4" fmla="*/ 0 h 563503"/>
                  <a:gd name="connsiteX5" fmla="*/ 250446 w 250446"/>
                  <a:gd name="connsiteY5" fmla="*/ 31306 h 563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50446" h="563503">
                    <a:moveTo>
                      <a:pt x="250446" y="31306"/>
                    </a:moveTo>
                    <a:lnTo>
                      <a:pt x="250446" y="563504"/>
                    </a:lnTo>
                    <a:lnTo>
                      <a:pt x="0" y="563504"/>
                    </a:lnTo>
                    <a:lnTo>
                      <a:pt x="0" y="0"/>
                    </a:lnTo>
                    <a:lnTo>
                      <a:pt x="219140" y="0"/>
                    </a:lnTo>
                    <a:cubicBezTo>
                      <a:pt x="236430" y="0"/>
                      <a:pt x="250446" y="14016"/>
                      <a:pt x="250446" y="31306"/>
                    </a:cubicBezTo>
                    <a:close/>
                  </a:path>
                </a:pathLst>
              </a:custGeom>
              <a:solidFill>
                <a:srgbClr val="000000">
                  <a:alpha val="18000"/>
                </a:srgbClr>
              </a:solidFill>
              <a:ln w="77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225"/>
                <a:endParaRPr lang="en-US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BE5CFBCC-9A09-B3B2-4F99-174AF0909437}"/>
                  </a:ext>
                </a:extLst>
              </p:cNvPr>
              <p:cNvSpPr/>
              <p:nvPr/>
            </p:nvSpPr>
            <p:spPr>
              <a:xfrm>
                <a:off x="9616476" y="2939512"/>
                <a:ext cx="250446" cy="563503"/>
              </a:xfrm>
              <a:custGeom>
                <a:avLst/>
                <a:gdLst>
                  <a:gd name="connsiteX0" fmla="*/ 250446 w 250446"/>
                  <a:gd name="connsiteY0" fmla="*/ 31306 h 563503"/>
                  <a:gd name="connsiteX1" fmla="*/ 250446 w 250446"/>
                  <a:gd name="connsiteY1" fmla="*/ 563504 h 563503"/>
                  <a:gd name="connsiteX2" fmla="*/ 0 w 250446"/>
                  <a:gd name="connsiteY2" fmla="*/ 563504 h 563503"/>
                  <a:gd name="connsiteX3" fmla="*/ 0 w 250446"/>
                  <a:gd name="connsiteY3" fmla="*/ 0 h 563503"/>
                  <a:gd name="connsiteX4" fmla="*/ 219140 w 250446"/>
                  <a:gd name="connsiteY4" fmla="*/ 0 h 563503"/>
                  <a:gd name="connsiteX5" fmla="*/ 250446 w 250446"/>
                  <a:gd name="connsiteY5" fmla="*/ 31306 h 563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50446" h="563503">
                    <a:moveTo>
                      <a:pt x="250446" y="31306"/>
                    </a:moveTo>
                    <a:lnTo>
                      <a:pt x="250446" y="563504"/>
                    </a:lnTo>
                    <a:lnTo>
                      <a:pt x="0" y="563504"/>
                    </a:lnTo>
                    <a:lnTo>
                      <a:pt x="0" y="0"/>
                    </a:lnTo>
                    <a:lnTo>
                      <a:pt x="219140" y="0"/>
                    </a:lnTo>
                    <a:cubicBezTo>
                      <a:pt x="236430" y="0"/>
                      <a:pt x="250446" y="14016"/>
                      <a:pt x="250446" y="31306"/>
                    </a:cubicBezTo>
                    <a:close/>
                  </a:path>
                </a:pathLst>
              </a:custGeom>
              <a:solidFill>
                <a:srgbClr val="F6D751"/>
              </a:solidFill>
              <a:ln w="77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225"/>
                <a:endParaRPr lang="en-US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2D18703-F746-5A29-5A49-A794188108CA}"/>
                  </a:ext>
                </a:extLst>
              </p:cNvPr>
              <p:cNvSpPr/>
              <p:nvPr/>
            </p:nvSpPr>
            <p:spPr>
              <a:xfrm>
                <a:off x="9459947" y="3127347"/>
                <a:ext cx="250446" cy="375669"/>
              </a:xfrm>
              <a:custGeom>
                <a:avLst/>
                <a:gdLst>
                  <a:gd name="connsiteX0" fmla="*/ 0 w 250446"/>
                  <a:gd name="connsiteY0" fmla="*/ 0 h 375669"/>
                  <a:gd name="connsiteX1" fmla="*/ 0 w 250446"/>
                  <a:gd name="connsiteY1" fmla="*/ 375669 h 375669"/>
                  <a:gd name="connsiteX2" fmla="*/ 250446 w 250446"/>
                  <a:gd name="connsiteY2" fmla="*/ 375669 h 375669"/>
                  <a:gd name="connsiteX3" fmla="*/ 250446 w 250446"/>
                  <a:gd name="connsiteY3" fmla="*/ 31306 h 375669"/>
                  <a:gd name="connsiteX4" fmla="*/ 219140 w 250446"/>
                  <a:gd name="connsiteY4" fmla="*/ 0 h 375669"/>
                  <a:gd name="connsiteX5" fmla="*/ 0 w 250446"/>
                  <a:gd name="connsiteY5" fmla="*/ 0 h 3756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50446" h="375669">
                    <a:moveTo>
                      <a:pt x="0" y="0"/>
                    </a:moveTo>
                    <a:lnTo>
                      <a:pt x="0" y="375669"/>
                    </a:lnTo>
                    <a:lnTo>
                      <a:pt x="250446" y="375669"/>
                    </a:lnTo>
                    <a:lnTo>
                      <a:pt x="250446" y="31306"/>
                    </a:lnTo>
                    <a:cubicBezTo>
                      <a:pt x="250446" y="14016"/>
                      <a:pt x="236430" y="0"/>
                      <a:pt x="21914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E589"/>
              </a:solidFill>
              <a:ln w="77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225"/>
                <a:endParaRPr lang="en-US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411772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TextBox 94">
            <a:extLst>
              <a:ext uri="{FF2B5EF4-FFF2-40B4-BE49-F238E27FC236}">
                <a16:creationId xmlns:a16="http://schemas.microsoft.com/office/drawing/2014/main" id="{B5B7A32D-0F8C-9B41-6248-640A7C5043DB}"/>
              </a:ext>
            </a:extLst>
          </p:cNvPr>
          <p:cNvSpPr txBox="1"/>
          <p:nvPr/>
        </p:nvSpPr>
        <p:spPr>
          <a:xfrm>
            <a:off x="3783488" y="6911334"/>
            <a:ext cx="691540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2" tooltip="http://tex.stackexchange.com/questions/273072/adding-lines-to-bar-charts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3" tooltip="https://creativecommons.org/licenses/by-sa/3.0/"/>
              </a:rPr>
              <a:t>CC BY-SA</a:t>
            </a:r>
            <a:endParaRPr lang="en-US" sz="900"/>
          </a:p>
        </p:txBody>
      </p:sp>
      <p:sp>
        <p:nvSpPr>
          <p:cNvPr id="182" name="Title 1">
            <a:extLst>
              <a:ext uri="{FF2B5EF4-FFF2-40B4-BE49-F238E27FC236}">
                <a16:creationId xmlns:a16="http://schemas.microsoft.com/office/drawing/2014/main" id="{8DD77DA2-2867-22EF-C0EA-226E33891F78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Reporting options on Dataverse data</a:t>
            </a:r>
          </a:p>
        </p:txBody>
      </p: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DC822703-EEF5-45B9-5FC1-C5ED7F8B13A0}"/>
              </a:ext>
            </a:extLst>
          </p:cNvPr>
          <p:cNvCxnSpPr>
            <a:cxnSpLocks/>
          </p:cNvCxnSpPr>
          <p:nvPr/>
        </p:nvCxnSpPr>
        <p:spPr>
          <a:xfrm>
            <a:off x="3588771" y="2299734"/>
            <a:ext cx="5129335" cy="1052766"/>
          </a:xfrm>
          <a:prstGeom prst="straightConnector1">
            <a:avLst/>
          </a:prstGeom>
          <a:ln w="320675" cap="rnd">
            <a:round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66E6798F-F483-CB16-F6F3-BC5ABDBF6419}"/>
              </a:ext>
            </a:extLst>
          </p:cNvPr>
          <p:cNvCxnSpPr>
            <a:cxnSpLocks/>
          </p:cNvCxnSpPr>
          <p:nvPr/>
        </p:nvCxnSpPr>
        <p:spPr>
          <a:xfrm>
            <a:off x="3480429" y="2278912"/>
            <a:ext cx="5050838" cy="47882"/>
          </a:xfrm>
          <a:prstGeom prst="straightConnector1">
            <a:avLst/>
          </a:prstGeom>
          <a:ln w="320675" cap="rnd">
            <a:round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TextBox 152">
            <a:extLst>
              <a:ext uri="{FF2B5EF4-FFF2-40B4-BE49-F238E27FC236}">
                <a16:creationId xmlns:a16="http://schemas.microsoft.com/office/drawing/2014/main" id="{F92F5EB9-8228-FA89-757B-26695AD974A6}"/>
              </a:ext>
            </a:extLst>
          </p:cNvPr>
          <p:cNvSpPr txBox="1"/>
          <p:nvPr/>
        </p:nvSpPr>
        <p:spPr>
          <a:xfrm rot="60000">
            <a:off x="4119418" y="2117839"/>
            <a:ext cx="38556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1) Direct Query using Dataverse Connector</a:t>
            </a: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60BC89E1-37DE-5630-7B10-6E1090A6D24A}"/>
              </a:ext>
            </a:extLst>
          </p:cNvPr>
          <p:cNvSpPr txBox="1"/>
          <p:nvPr/>
        </p:nvSpPr>
        <p:spPr>
          <a:xfrm rot="712821">
            <a:off x="4303754" y="2670889"/>
            <a:ext cx="39110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2) Import mode using Dataverse Connector</a:t>
            </a:r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54560D3E-B0A8-F839-952E-E554FFE0F0CE}"/>
              </a:ext>
            </a:extLst>
          </p:cNvPr>
          <p:cNvCxnSpPr>
            <a:cxnSpLocks/>
          </p:cNvCxnSpPr>
          <p:nvPr/>
        </p:nvCxnSpPr>
        <p:spPr>
          <a:xfrm flipH="1">
            <a:off x="3003632" y="2205471"/>
            <a:ext cx="12430" cy="1486016"/>
          </a:xfrm>
          <a:prstGeom prst="straightConnector1">
            <a:avLst/>
          </a:prstGeom>
          <a:ln w="441325" cap="rnd">
            <a:prstDash val="solid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3B153E44-EA6F-8502-5FA3-4F12E95AEC4D}"/>
              </a:ext>
            </a:extLst>
          </p:cNvPr>
          <p:cNvCxnSpPr>
            <a:cxnSpLocks/>
          </p:cNvCxnSpPr>
          <p:nvPr/>
        </p:nvCxnSpPr>
        <p:spPr>
          <a:xfrm>
            <a:off x="3124687" y="3592344"/>
            <a:ext cx="5300828" cy="3277"/>
          </a:xfrm>
          <a:prstGeom prst="straightConnector1">
            <a:avLst/>
          </a:prstGeom>
          <a:ln w="688975" cap="rnd">
            <a:round/>
            <a:headEnd w="med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8892CF25-FA0A-2D3F-517C-E5246E671DA4}"/>
              </a:ext>
            </a:extLst>
          </p:cNvPr>
          <p:cNvSpPr txBox="1"/>
          <p:nvPr/>
        </p:nvSpPr>
        <p:spPr>
          <a:xfrm>
            <a:off x="3837384" y="3369359"/>
            <a:ext cx="42320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3) Import from Synapse Analytics SQL</a:t>
            </a:r>
          </a:p>
        </p:txBody>
      </p:sp>
      <p:grpSp>
        <p:nvGrpSpPr>
          <p:cNvPr id="5" name="Graphic 122">
            <a:extLst>
              <a:ext uri="{FF2B5EF4-FFF2-40B4-BE49-F238E27FC236}">
                <a16:creationId xmlns:a16="http://schemas.microsoft.com/office/drawing/2014/main" id="{2DF88078-ED5D-4488-DC8D-01A205FD7908}"/>
              </a:ext>
            </a:extLst>
          </p:cNvPr>
          <p:cNvGrpSpPr/>
          <p:nvPr/>
        </p:nvGrpSpPr>
        <p:grpSpPr>
          <a:xfrm>
            <a:off x="2522076" y="3060514"/>
            <a:ext cx="1238967" cy="1216447"/>
            <a:chOff x="4356524" y="2186718"/>
            <a:chExt cx="439774" cy="505336"/>
          </a:xfr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4B4F5D45-D302-21A6-44F8-EECD8DCCF824}"/>
                </a:ext>
              </a:extLst>
            </p:cNvPr>
            <p:cNvSpPr/>
            <p:nvPr/>
          </p:nvSpPr>
          <p:spPr>
            <a:xfrm>
              <a:off x="4356957" y="2186718"/>
              <a:ext cx="439340" cy="151316"/>
            </a:xfrm>
            <a:custGeom>
              <a:avLst/>
              <a:gdLst>
                <a:gd name="connsiteX0" fmla="*/ 0 w 439340"/>
                <a:gd name="connsiteY0" fmla="*/ 125722 h 151316"/>
                <a:gd name="connsiteX1" fmla="*/ 40295 w 439340"/>
                <a:gd name="connsiteY1" fmla="*/ 151317 h 151316"/>
                <a:gd name="connsiteX2" fmla="*/ 219936 w 439340"/>
                <a:gd name="connsiteY2" fmla="*/ 47301 h 151316"/>
                <a:gd name="connsiteX3" fmla="*/ 398711 w 439340"/>
                <a:gd name="connsiteY3" fmla="*/ 151317 h 151316"/>
                <a:gd name="connsiteX4" fmla="*/ 439341 w 439340"/>
                <a:gd name="connsiteY4" fmla="*/ 126374 h 151316"/>
                <a:gd name="connsiteX5" fmla="*/ 219936 w 439340"/>
                <a:gd name="connsiteY5" fmla="*/ 0 h 151316"/>
                <a:gd name="connsiteX6" fmla="*/ 0 w 439340"/>
                <a:gd name="connsiteY6" fmla="*/ 125722 h 151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9340" h="151316">
                  <a:moveTo>
                    <a:pt x="0" y="125722"/>
                  </a:moveTo>
                  <a:lnTo>
                    <a:pt x="40295" y="151317"/>
                  </a:lnTo>
                  <a:lnTo>
                    <a:pt x="219936" y="47301"/>
                  </a:lnTo>
                  <a:lnTo>
                    <a:pt x="398711" y="151317"/>
                  </a:lnTo>
                  <a:lnTo>
                    <a:pt x="439341" y="126374"/>
                  </a:lnTo>
                  <a:lnTo>
                    <a:pt x="219936" y="0"/>
                  </a:lnTo>
                  <a:lnTo>
                    <a:pt x="0" y="125722"/>
                  </a:lnTo>
                  <a:close/>
                </a:path>
              </a:pathLst>
            </a:custGeom>
            <a:solidFill>
              <a:srgbClr val="025BA1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53987B28-B5D1-26AC-B7DF-881868690D45}"/>
                </a:ext>
              </a:extLst>
            </p:cNvPr>
            <p:cNvSpPr/>
            <p:nvPr/>
          </p:nvSpPr>
          <p:spPr>
            <a:xfrm>
              <a:off x="4356524" y="2312440"/>
              <a:ext cx="439774" cy="379614"/>
            </a:xfrm>
            <a:custGeom>
              <a:avLst/>
              <a:gdLst>
                <a:gd name="connsiteX0" fmla="*/ 220370 w 439774"/>
                <a:gd name="connsiteY0" fmla="*/ 379614 h 379614"/>
                <a:gd name="connsiteX1" fmla="*/ 0 w 439774"/>
                <a:gd name="connsiteY1" fmla="*/ 252096 h 379614"/>
                <a:gd name="connsiteX2" fmla="*/ 0 w 439774"/>
                <a:gd name="connsiteY2" fmla="*/ 0 h 379614"/>
                <a:gd name="connsiteX3" fmla="*/ 40728 w 439774"/>
                <a:gd name="connsiteY3" fmla="*/ 25594 h 379614"/>
                <a:gd name="connsiteX4" fmla="*/ 40728 w 439774"/>
                <a:gd name="connsiteY4" fmla="*/ 227824 h 379614"/>
                <a:gd name="connsiteX5" fmla="*/ 220370 w 439774"/>
                <a:gd name="connsiteY5" fmla="*/ 330399 h 379614"/>
                <a:gd name="connsiteX6" fmla="*/ 399263 w 439774"/>
                <a:gd name="connsiteY6" fmla="*/ 227153 h 379614"/>
                <a:gd name="connsiteX7" fmla="*/ 399263 w 439774"/>
                <a:gd name="connsiteY7" fmla="*/ 25594 h 379614"/>
                <a:gd name="connsiteX8" fmla="*/ 439774 w 439774"/>
                <a:gd name="connsiteY8" fmla="*/ 651 h 379614"/>
                <a:gd name="connsiteX9" fmla="*/ 439774 w 439774"/>
                <a:gd name="connsiteY9" fmla="*/ 253399 h 379614"/>
                <a:gd name="connsiteX10" fmla="*/ 220370 w 439774"/>
                <a:gd name="connsiteY10" fmla="*/ 379614 h 379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9774" h="379614">
                  <a:moveTo>
                    <a:pt x="220370" y="379614"/>
                  </a:moveTo>
                  <a:lnTo>
                    <a:pt x="0" y="252096"/>
                  </a:lnTo>
                  <a:lnTo>
                    <a:pt x="0" y="0"/>
                  </a:lnTo>
                  <a:lnTo>
                    <a:pt x="40728" y="25594"/>
                  </a:lnTo>
                  <a:lnTo>
                    <a:pt x="40728" y="227824"/>
                  </a:lnTo>
                  <a:lnTo>
                    <a:pt x="220370" y="330399"/>
                  </a:lnTo>
                  <a:lnTo>
                    <a:pt x="399263" y="227153"/>
                  </a:lnTo>
                  <a:lnTo>
                    <a:pt x="399263" y="25594"/>
                  </a:lnTo>
                  <a:lnTo>
                    <a:pt x="439774" y="651"/>
                  </a:lnTo>
                  <a:lnTo>
                    <a:pt x="439774" y="253399"/>
                  </a:lnTo>
                  <a:lnTo>
                    <a:pt x="220370" y="379614"/>
                  </a:lnTo>
                  <a:close/>
                </a:path>
              </a:pathLst>
            </a:custGeom>
            <a:solidFill>
              <a:srgbClr val="0078D4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8C007B25-F905-7DA0-99A7-F1054D179B8A}"/>
                </a:ext>
              </a:extLst>
            </p:cNvPr>
            <p:cNvSpPr/>
            <p:nvPr/>
          </p:nvSpPr>
          <p:spPr>
            <a:xfrm>
              <a:off x="4520067" y="2249214"/>
              <a:ext cx="208724" cy="216042"/>
            </a:xfrm>
            <a:custGeom>
              <a:avLst/>
              <a:gdLst>
                <a:gd name="connsiteX0" fmla="*/ 165337 w 208724"/>
                <a:gd name="connsiteY0" fmla="*/ 0 h 216042"/>
                <a:gd name="connsiteX1" fmla="*/ 0 w 208724"/>
                <a:gd name="connsiteY1" fmla="*/ 96418 h 216042"/>
                <a:gd name="connsiteX2" fmla="*/ 10542 w 208724"/>
                <a:gd name="connsiteY2" fmla="*/ 170360 h 216042"/>
                <a:gd name="connsiteX3" fmla="*/ 59999 w 208724"/>
                <a:gd name="connsiteY3" fmla="*/ 183838 h 216042"/>
                <a:gd name="connsiteX4" fmla="*/ 99151 w 208724"/>
                <a:gd name="connsiteY4" fmla="*/ 216043 h 216042"/>
                <a:gd name="connsiteX5" fmla="*/ 132648 w 208724"/>
                <a:gd name="connsiteY5" fmla="*/ 191455 h 216042"/>
                <a:gd name="connsiteX6" fmla="*/ 86639 w 208724"/>
                <a:gd name="connsiteY6" fmla="*/ 150212 h 216042"/>
                <a:gd name="connsiteX7" fmla="*/ 28157 w 208724"/>
                <a:gd name="connsiteY7" fmla="*/ 129867 h 216042"/>
                <a:gd name="connsiteX8" fmla="*/ 208725 w 208724"/>
                <a:gd name="connsiteY8" fmla="*/ 24983 h 216042"/>
                <a:gd name="connsiteX9" fmla="*/ 165376 w 208724"/>
                <a:gd name="connsiteY9" fmla="*/ 39 h 216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8724" h="216042">
                  <a:moveTo>
                    <a:pt x="165337" y="0"/>
                  </a:moveTo>
                  <a:lnTo>
                    <a:pt x="0" y="96418"/>
                  </a:lnTo>
                  <a:lnTo>
                    <a:pt x="10542" y="170360"/>
                  </a:lnTo>
                  <a:cubicBezTo>
                    <a:pt x="27850" y="170934"/>
                    <a:pt x="44785" y="175550"/>
                    <a:pt x="59999" y="183838"/>
                  </a:cubicBezTo>
                  <a:cubicBezTo>
                    <a:pt x="84254" y="197454"/>
                    <a:pt x="96688" y="212175"/>
                    <a:pt x="99151" y="216043"/>
                  </a:cubicBezTo>
                  <a:lnTo>
                    <a:pt x="132648" y="191455"/>
                  </a:lnTo>
                  <a:cubicBezTo>
                    <a:pt x="132648" y="191455"/>
                    <a:pt x="111210" y="163177"/>
                    <a:pt x="86639" y="150212"/>
                  </a:cubicBezTo>
                  <a:cubicBezTo>
                    <a:pt x="62068" y="137247"/>
                    <a:pt x="48314" y="132649"/>
                    <a:pt x="28157" y="129867"/>
                  </a:cubicBezTo>
                  <a:lnTo>
                    <a:pt x="208725" y="24983"/>
                  </a:lnTo>
                  <a:lnTo>
                    <a:pt x="165376" y="39"/>
                  </a:lnTo>
                </a:path>
              </a:pathLst>
            </a:custGeom>
            <a:solidFill>
              <a:srgbClr val="3DCCEA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43D808F6-117A-449E-AB41-57D09317A48A}"/>
                </a:ext>
              </a:extLst>
            </p:cNvPr>
            <p:cNvSpPr/>
            <p:nvPr/>
          </p:nvSpPr>
          <p:spPr>
            <a:xfrm>
              <a:off x="4425231" y="2495844"/>
              <a:ext cx="208449" cy="133063"/>
            </a:xfrm>
            <a:custGeom>
              <a:avLst/>
              <a:gdLst>
                <a:gd name="connsiteX0" fmla="*/ 0 w 208449"/>
                <a:gd name="connsiteY0" fmla="*/ 108456 h 133063"/>
                <a:gd name="connsiteX1" fmla="*/ 188371 w 208449"/>
                <a:gd name="connsiteY1" fmla="*/ 0 h 133063"/>
                <a:gd name="connsiteX2" fmla="*/ 208449 w 208449"/>
                <a:gd name="connsiteY2" fmla="*/ 37139 h 133063"/>
                <a:gd name="connsiteX3" fmla="*/ 42541 w 208449"/>
                <a:gd name="connsiteY3" fmla="*/ 133063 h 133063"/>
                <a:gd name="connsiteX4" fmla="*/ 0 w 208449"/>
                <a:gd name="connsiteY4" fmla="*/ 108456 h 133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8449" h="133063">
                  <a:moveTo>
                    <a:pt x="0" y="108456"/>
                  </a:moveTo>
                  <a:lnTo>
                    <a:pt x="188371" y="0"/>
                  </a:lnTo>
                  <a:lnTo>
                    <a:pt x="208449" y="37139"/>
                  </a:lnTo>
                  <a:lnTo>
                    <a:pt x="42541" y="133063"/>
                  </a:lnTo>
                  <a:lnTo>
                    <a:pt x="0" y="108456"/>
                  </a:lnTo>
                </a:path>
              </a:pathLst>
            </a:custGeom>
            <a:solidFill>
              <a:srgbClr val="3DCCEA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01D0784C-586C-3B65-A95C-C830309D5127}"/>
                </a:ext>
              </a:extLst>
            </p:cNvPr>
            <p:cNvSpPr/>
            <p:nvPr/>
          </p:nvSpPr>
          <p:spPr>
            <a:xfrm>
              <a:off x="4438335" y="2335982"/>
              <a:ext cx="103249" cy="103403"/>
            </a:xfrm>
            <a:custGeom>
              <a:avLst/>
              <a:gdLst>
                <a:gd name="connsiteX0" fmla="*/ 103249 w 103249"/>
                <a:gd name="connsiteY0" fmla="*/ 51702 h 103403"/>
                <a:gd name="connsiteX1" fmla="*/ 51625 w 103249"/>
                <a:gd name="connsiteY1" fmla="*/ 103404 h 103403"/>
                <a:gd name="connsiteX2" fmla="*/ 0 w 103249"/>
                <a:gd name="connsiteY2" fmla="*/ 51702 h 103403"/>
                <a:gd name="connsiteX3" fmla="*/ 51625 w 103249"/>
                <a:gd name="connsiteY3" fmla="*/ 0 h 103403"/>
                <a:gd name="connsiteX4" fmla="*/ 103249 w 103249"/>
                <a:gd name="connsiteY4" fmla="*/ 51702 h 10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249" h="103403">
                  <a:moveTo>
                    <a:pt x="103249" y="51702"/>
                  </a:moveTo>
                  <a:cubicBezTo>
                    <a:pt x="103249" y="80256"/>
                    <a:pt x="80136" y="103404"/>
                    <a:pt x="51625" y="103404"/>
                  </a:cubicBezTo>
                  <a:cubicBezTo>
                    <a:pt x="23113" y="103404"/>
                    <a:pt x="0" y="80256"/>
                    <a:pt x="0" y="51702"/>
                  </a:cubicBezTo>
                  <a:cubicBezTo>
                    <a:pt x="0" y="23148"/>
                    <a:pt x="23113" y="0"/>
                    <a:pt x="51625" y="0"/>
                  </a:cubicBezTo>
                  <a:cubicBezTo>
                    <a:pt x="80136" y="0"/>
                    <a:pt x="103249" y="23148"/>
                    <a:pt x="103249" y="51702"/>
                  </a:cubicBezTo>
                  <a:close/>
                </a:path>
              </a:pathLst>
            </a:custGeom>
            <a:solidFill>
              <a:srgbClr val="198EB8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FC4B9E7-4F11-78E6-DFD5-2098D089889E}"/>
                </a:ext>
              </a:extLst>
            </p:cNvPr>
            <p:cNvSpPr/>
            <p:nvPr/>
          </p:nvSpPr>
          <p:spPr>
            <a:xfrm>
              <a:off x="4612302" y="2439386"/>
              <a:ext cx="103249" cy="103403"/>
            </a:xfrm>
            <a:custGeom>
              <a:avLst/>
              <a:gdLst>
                <a:gd name="connsiteX0" fmla="*/ 103249 w 103249"/>
                <a:gd name="connsiteY0" fmla="*/ 51702 h 103403"/>
                <a:gd name="connsiteX1" fmla="*/ 51625 w 103249"/>
                <a:gd name="connsiteY1" fmla="*/ 103404 h 103403"/>
                <a:gd name="connsiteX2" fmla="*/ 0 w 103249"/>
                <a:gd name="connsiteY2" fmla="*/ 51702 h 103403"/>
                <a:gd name="connsiteX3" fmla="*/ 51625 w 103249"/>
                <a:gd name="connsiteY3" fmla="*/ 0 h 103403"/>
                <a:gd name="connsiteX4" fmla="*/ 103249 w 103249"/>
                <a:gd name="connsiteY4" fmla="*/ 51702 h 10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249" h="103403">
                  <a:moveTo>
                    <a:pt x="103249" y="51702"/>
                  </a:moveTo>
                  <a:cubicBezTo>
                    <a:pt x="103249" y="80256"/>
                    <a:pt x="80136" y="103404"/>
                    <a:pt x="51625" y="103404"/>
                  </a:cubicBezTo>
                  <a:cubicBezTo>
                    <a:pt x="23113" y="103404"/>
                    <a:pt x="0" y="80256"/>
                    <a:pt x="0" y="51702"/>
                  </a:cubicBezTo>
                  <a:cubicBezTo>
                    <a:pt x="0" y="23148"/>
                    <a:pt x="23113" y="0"/>
                    <a:pt x="51625" y="0"/>
                  </a:cubicBezTo>
                  <a:cubicBezTo>
                    <a:pt x="80136" y="0"/>
                    <a:pt x="103249" y="23148"/>
                    <a:pt x="103249" y="51702"/>
                  </a:cubicBezTo>
                  <a:close/>
                </a:path>
              </a:pathLst>
            </a:custGeom>
            <a:solidFill>
              <a:srgbClr val="198EB8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C3F442F-6E22-E43B-4FB8-CF009939ED28}"/>
              </a:ext>
            </a:extLst>
          </p:cNvPr>
          <p:cNvGrpSpPr/>
          <p:nvPr/>
        </p:nvGrpSpPr>
        <p:grpSpPr>
          <a:xfrm>
            <a:off x="8240666" y="2513211"/>
            <a:ext cx="1054127" cy="1571358"/>
            <a:chOff x="7957294" y="2513210"/>
            <a:chExt cx="1054127" cy="1852997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87FED7CE-801E-6ADA-D545-566CB635B0C2}"/>
                </a:ext>
              </a:extLst>
            </p:cNvPr>
            <p:cNvCxnSpPr>
              <a:cxnSpLocks/>
              <a:stCxn id="21" idx="0"/>
            </p:cNvCxnSpPr>
            <p:nvPr/>
          </p:nvCxnSpPr>
          <p:spPr>
            <a:xfrm flipV="1">
              <a:off x="8434734" y="2513210"/>
              <a:ext cx="0" cy="839290"/>
            </a:xfrm>
            <a:prstGeom prst="straightConnector1">
              <a:avLst/>
            </a:prstGeom>
            <a:ln w="781050" cmpd="tri">
              <a:solidFill>
                <a:schemeClr val="accent4"/>
              </a:solidFill>
              <a:prstDash val="soli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26C67FB4-8D27-2C85-7C4A-CA5F0D22A288}"/>
                </a:ext>
              </a:extLst>
            </p:cNvPr>
            <p:cNvGrpSpPr/>
            <p:nvPr/>
          </p:nvGrpSpPr>
          <p:grpSpPr>
            <a:xfrm>
              <a:off x="7957294" y="3113780"/>
              <a:ext cx="1054127" cy="1252427"/>
              <a:chOff x="7957294" y="3113780"/>
              <a:chExt cx="1054127" cy="1252427"/>
            </a:xfrm>
          </p:grpSpPr>
          <p:sp>
            <p:nvSpPr>
              <p:cNvPr id="21" name="Cylinder 20">
                <a:extLst>
                  <a:ext uri="{FF2B5EF4-FFF2-40B4-BE49-F238E27FC236}">
                    <a16:creationId xmlns:a16="http://schemas.microsoft.com/office/drawing/2014/main" id="{1839C611-5E44-6F90-6EEB-5915DA9F4DDB}"/>
                  </a:ext>
                </a:extLst>
              </p:cNvPr>
              <p:cNvSpPr/>
              <p:nvPr/>
            </p:nvSpPr>
            <p:spPr>
              <a:xfrm>
                <a:off x="7957294" y="3113780"/>
                <a:ext cx="954879" cy="1179204"/>
              </a:xfrm>
              <a:prstGeom prst="can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endParaRPr lang="en-US" sz="1600" b="1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2" name="Graphic 148">
                <a:extLst>
                  <a:ext uri="{FF2B5EF4-FFF2-40B4-BE49-F238E27FC236}">
                    <a16:creationId xmlns:a16="http://schemas.microsoft.com/office/drawing/2014/main" id="{D4674C14-CCC2-5ACE-71BD-CB3673F4A1C0}"/>
                  </a:ext>
                </a:extLst>
              </p:cNvPr>
              <p:cNvGrpSpPr/>
              <p:nvPr/>
            </p:nvGrpSpPr>
            <p:grpSpPr>
              <a:xfrm>
                <a:off x="8630774" y="3796925"/>
                <a:ext cx="380647" cy="569282"/>
                <a:chOff x="9459947" y="2751678"/>
                <a:chExt cx="563503" cy="766990"/>
              </a:xfrm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23" name="Freeform: Shape 22">
                  <a:extLst>
                    <a:ext uri="{FF2B5EF4-FFF2-40B4-BE49-F238E27FC236}">
                      <a16:creationId xmlns:a16="http://schemas.microsoft.com/office/drawing/2014/main" id="{06C94C8B-8674-4B2B-59B0-3BE213307E14}"/>
                    </a:ext>
                  </a:extLst>
                </p:cNvPr>
                <p:cNvSpPr/>
                <p:nvPr/>
              </p:nvSpPr>
              <p:spPr>
                <a:xfrm>
                  <a:off x="9773004" y="2751678"/>
                  <a:ext cx="250446" cy="751338"/>
                </a:xfrm>
                <a:custGeom>
                  <a:avLst/>
                  <a:gdLst>
                    <a:gd name="connsiteX0" fmla="*/ 250446 w 250446"/>
                    <a:gd name="connsiteY0" fmla="*/ 0 h 751338"/>
                    <a:gd name="connsiteX1" fmla="*/ 250446 w 250446"/>
                    <a:gd name="connsiteY1" fmla="*/ 751338 h 751338"/>
                    <a:gd name="connsiteX2" fmla="*/ 0 w 250446"/>
                    <a:gd name="connsiteY2" fmla="*/ 751338 h 751338"/>
                    <a:gd name="connsiteX3" fmla="*/ 0 w 250446"/>
                    <a:gd name="connsiteY3" fmla="*/ 0 h 751338"/>
                    <a:gd name="connsiteX4" fmla="*/ 250446 w 250446"/>
                    <a:gd name="connsiteY4" fmla="*/ 0 h 7513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50446" h="751338">
                      <a:moveTo>
                        <a:pt x="250446" y="0"/>
                      </a:moveTo>
                      <a:lnTo>
                        <a:pt x="250446" y="751338"/>
                      </a:lnTo>
                      <a:lnTo>
                        <a:pt x="0" y="751338"/>
                      </a:lnTo>
                      <a:lnTo>
                        <a:pt x="0" y="0"/>
                      </a:lnTo>
                      <a:lnTo>
                        <a:pt x="250446" y="0"/>
                      </a:lnTo>
                      <a:close/>
                    </a:path>
                  </a:pathLst>
                </a:custGeom>
                <a:solidFill>
                  <a:srgbClr val="E6AD10"/>
                </a:solidFill>
                <a:ln w="773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225"/>
                  <a:endParaRPr lang="en-US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24" name="Freeform: Shape 23">
                  <a:extLst>
                    <a:ext uri="{FF2B5EF4-FFF2-40B4-BE49-F238E27FC236}">
                      <a16:creationId xmlns:a16="http://schemas.microsoft.com/office/drawing/2014/main" id="{2638FAC3-C3E0-96D3-EE34-EECFDAA75C1A}"/>
                    </a:ext>
                  </a:extLst>
                </p:cNvPr>
                <p:cNvSpPr/>
                <p:nvPr/>
              </p:nvSpPr>
              <p:spPr>
                <a:xfrm>
                  <a:off x="9616476" y="2942643"/>
                  <a:ext cx="250446" cy="563503"/>
                </a:xfrm>
                <a:custGeom>
                  <a:avLst/>
                  <a:gdLst>
                    <a:gd name="connsiteX0" fmla="*/ 250446 w 250446"/>
                    <a:gd name="connsiteY0" fmla="*/ 31306 h 563503"/>
                    <a:gd name="connsiteX1" fmla="*/ 250446 w 250446"/>
                    <a:gd name="connsiteY1" fmla="*/ 563504 h 563503"/>
                    <a:gd name="connsiteX2" fmla="*/ 0 w 250446"/>
                    <a:gd name="connsiteY2" fmla="*/ 563504 h 563503"/>
                    <a:gd name="connsiteX3" fmla="*/ 0 w 250446"/>
                    <a:gd name="connsiteY3" fmla="*/ 0 h 563503"/>
                    <a:gd name="connsiteX4" fmla="*/ 219140 w 250446"/>
                    <a:gd name="connsiteY4" fmla="*/ 0 h 563503"/>
                    <a:gd name="connsiteX5" fmla="*/ 250446 w 250446"/>
                    <a:gd name="connsiteY5" fmla="*/ 31306 h 5635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50446" h="563503">
                      <a:moveTo>
                        <a:pt x="250446" y="31306"/>
                      </a:moveTo>
                      <a:lnTo>
                        <a:pt x="250446" y="563504"/>
                      </a:lnTo>
                      <a:lnTo>
                        <a:pt x="0" y="563504"/>
                      </a:lnTo>
                      <a:lnTo>
                        <a:pt x="0" y="0"/>
                      </a:lnTo>
                      <a:lnTo>
                        <a:pt x="219140" y="0"/>
                      </a:lnTo>
                      <a:cubicBezTo>
                        <a:pt x="236430" y="0"/>
                        <a:pt x="250446" y="14016"/>
                        <a:pt x="250446" y="31306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773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225"/>
                  <a:endParaRPr lang="en-US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25" name="Freeform: Shape 24">
                  <a:extLst>
                    <a:ext uri="{FF2B5EF4-FFF2-40B4-BE49-F238E27FC236}">
                      <a16:creationId xmlns:a16="http://schemas.microsoft.com/office/drawing/2014/main" id="{ED259F4C-7ABB-62CA-E6BC-F53C98D8A80C}"/>
                    </a:ext>
                  </a:extLst>
                </p:cNvPr>
                <p:cNvSpPr/>
                <p:nvPr/>
              </p:nvSpPr>
              <p:spPr>
                <a:xfrm>
                  <a:off x="9616476" y="2955165"/>
                  <a:ext cx="250446" cy="563503"/>
                </a:xfrm>
                <a:custGeom>
                  <a:avLst/>
                  <a:gdLst>
                    <a:gd name="connsiteX0" fmla="*/ 250446 w 250446"/>
                    <a:gd name="connsiteY0" fmla="*/ 31306 h 563503"/>
                    <a:gd name="connsiteX1" fmla="*/ 250446 w 250446"/>
                    <a:gd name="connsiteY1" fmla="*/ 563504 h 563503"/>
                    <a:gd name="connsiteX2" fmla="*/ 0 w 250446"/>
                    <a:gd name="connsiteY2" fmla="*/ 563504 h 563503"/>
                    <a:gd name="connsiteX3" fmla="*/ 0 w 250446"/>
                    <a:gd name="connsiteY3" fmla="*/ 0 h 563503"/>
                    <a:gd name="connsiteX4" fmla="*/ 219140 w 250446"/>
                    <a:gd name="connsiteY4" fmla="*/ 0 h 563503"/>
                    <a:gd name="connsiteX5" fmla="*/ 250446 w 250446"/>
                    <a:gd name="connsiteY5" fmla="*/ 31306 h 5635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50446" h="563503">
                      <a:moveTo>
                        <a:pt x="250446" y="31306"/>
                      </a:moveTo>
                      <a:lnTo>
                        <a:pt x="250446" y="563504"/>
                      </a:lnTo>
                      <a:lnTo>
                        <a:pt x="0" y="563504"/>
                      </a:lnTo>
                      <a:lnTo>
                        <a:pt x="0" y="0"/>
                      </a:lnTo>
                      <a:lnTo>
                        <a:pt x="219140" y="0"/>
                      </a:lnTo>
                      <a:cubicBezTo>
                        <a:pt x="236430" y="0"/>
                        <a:pt x="250446" y="14016"/>
                        <a:pt x="250446" y="31306"/>
                      </a:cubicBezTo>
                      <a:close/>
                    </a:path>
                  </a:pathLst>
                </a:custGeom>
                <a:solidFill>
                  <a:srgbClr val="000000">
                    <a:alpha val="18000"/>
                  </a:srgbClr>
                </a:solidFill>
                <a:ln w="773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225"/>
                  <a:endParaRPr lang="en-US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26" name="Freeform: Shape 25">
                  <a:extLst>
                    <a:ext uri="{FF2B5EF4-FFF2-40B4-BE49-F238E27FC236}">
                      <a16:creationId xmlns:a16="http://schemas.microsoft.com/office/drawing/2014/main" id="{61584502-2B1B-4EC2-0892-1F0BB577A4E6}"/>
                    </a:ext>
                  </a:extLst>
                </p:cNvPr>
                <p:cNvSpPr/>
                <p:nvPr/>
              </p:nvSpPr>
              <p:spPr>
                <a:xfrm>
                  <a:off x="9616476" y="2939512"/>
                  <a:ext cx="250446" cy="563503"/>
                </a:xfrm>
                <a:custGeom>
                  <a:avLst/>
                  <a:gdLst>
                    <a:gd name="connsiteX0" fmla="*/ 250446 w 250446"/>
                    <a:gd name="connsiteY0" fmla="*/ 31306 h 563503"/>
                    <a:gd name="connsiteX1" fmla="*/ 250446 w 250446"/>
                    <a:gd name="connsiteY1" fmla="*/ 563504 h 563503"/>
                    <a:gd name="connsiteX2" fmla="*/ 0 w 250446"/>
                    <a:gd name="connsiteY2" fmla="*/ 563504 h 563503"/>
                    <a:gd name="connsiteX3" fmla="*/ 0 w 250446"/>
                    <a:gd name="connsiteY3" fmla="*/ 0 h 563503"/>
                    <a:gd name="connsiteX4" fmla="*/ 219140 w 250446"/>
                    <a:gd name="connsiteY4" fmla="*/ 0 h 563503"/>
                    <a:gd name="connsiteX5" fmla="*/ 250446 w 250446"/>
                    <a:gd name="connsiteY5" fmla="*/ 31306 h 5635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50446" h="563503">
                      <a:moveTo>
                        <a:pt x="250446" y="31306"/>
                      </a:moveTo>
                      <a:lnTo>
                        <a:pt x="250446" y="563504"/>
                      </a:lnTo>
                      <a:lnTo>
                        <a:pt x="0" y="563504"/>
                      </a:lnTo>
                      <a:lnTo>
                        <a:pt x="0" y="0"/>
                      </a:lnTo>
                      <a:lnTo>
                        <a:pt x="219140" y="0"/>
                      </a:lnTo>
                      <a:cubicBezTo>
                        <a:pt x="236430" y="0"/>
                        <a:pt x="250446" y="14016"/>
                        <a:pt x="250446" y="31306"/>
                      </a:cubicBezTo>
                      <a:close/>
                    </a:path>
                  </a:pathLst>
                </a:custGeom>
                <a:solidFill>
                  <a:srgbClr val="F6D751"/>
                </a:solidFill>
                <a:ln w="773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225"/>
                  <a:endParaRPr lang="en-US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27" name="Freeform: Shape 26">
                  <a:extLst>
                    <a:ext uri="{FF2B5EF4-FFF2-40B4-BE49-F238E27FC236}">
                      <a16:creationId xmlns:a16="http://schemas.microsoft.com/office/drawing/2014/main" id="{4AE87096-4A3B-A97D-7E7C-E69D85240515}"/>
                    </a:ext>
                  </a:extLst>
                </p:cNvPr>
                <p:cNvSpPr/>
                <p:nvPr/>
              </p:nvSpPr>
              <p:spPr>
                <a:xfrm>
                  <a:off x="9459947" y="3127347"/>
                  <a:ext cx="250446" cy="375669"/>
                </a:xfrm>
                <a:custGeom>
                  <a:avLst/>
                  <a:gdLst>
                    <a:gd name="connsiteX0" fmla="*/ 0 w 250446"/>
                    <a:gd name="connsiteY0" fmla="*/ 0 h 375669"/>
                    <a:gd name="connsiteX1" fmla="*/ 0 w 250446"/>
                    <a:gd name="connsiteY1" fmla="*/ 375669 h 375669"/>
                    <a:gd name="connsiteX2" fmla="*/ 250446 w 250446"/>
                    <a:gd name="connsiteY2" fmla="*/ 375669 h 375669"/>
                    <a:gd name="connsiteX3" fmla="*/ 250446 w 250446"/>
                    <a:gd name="connsiteY3" fmla="*/ 31306 h 375669"/>
                    <a:gd name="connsiteX4" fmla="*/ 219140 w 250446"/>
                    <a:gd name="connsiteY4" fmla="*/ 0 h 375669"/>
                    <a:gd name="connsiteX5" fmla="*/ 0 w 250446"/>
                    <a:gd name="connsiteY5" fmla="*/ 0 h 3756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50446" h="375669">
                      <a:moveTo>
                        <a:pt x="0" y="0"/>
                      </a:moveTo>
                      <a:lnTo>
                        <a:pt x="0" y="375669"/>
                      </a:lnTo>
                      <a:lnTo>
                        <a:pt x="250446" y="375669"/>
                      </a:lnTo>
                      <a:lnTo>
                        <a:pt x="250446" y="31306"/>
                      </a:lnTo>
                      <a:cubicBezTo>
                        <a:pt x="250446" y="14016"/>
                        <a:pt x="236430" y="0"/>
                        <a:pt x="219140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9E589"/>
                </a:solidFill>
                <a:ln w="773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225"/>
                  <a:endParaRPr lang="en-US" dirty="0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</p:grpSp>
        </p:grp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07C8313-6C4E-8905-3D4C-3A431A69CF95}"/>
              </a:ext>
            </a:extLst>
          </p:cNvPr>
          <p:cNvGrpSpPr/>
          <p:nvPr/>
        </p:nvGrpSpPr>
        <p:grpSpPr>
          <a:xfrm>
            <a:off x="8191133" y="1690688"/>
            <a:ext cx="1082514" cy="1056155"/>
            <a:chOff x="7907761" y="1690688"/>
            <a:chExt cx="1082514" cy="1056155"/>
          </a:xfrm>
        </p:grpSpPr>
        <p:pic>
          <p:nvPicPr>
            <p:cNvPr id="94" name="Picture 93" descr="Chart, bar chart">
              <a:extLst>
                <a:ext uri="{FF2B5EF4-FFF2-40B4-BE49-F238E27FC236}">
                  <a16:creationId xmlns:a16="http://schemas.microsoft.com/office/drawing/2014/main" id="{9A0D47A3-B2EA-22F1-30E4-69B64FD133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40180" b="91081" l="18993" r="35235">
                          <a14:foregroundMark x1="23154" y1="55405" x2="21745" y2="86126"/>
                          <a14:foregroundMark x1="21745" y1="86126" x2="21812" y2="86577"/>
                          <a14:foregroundMark x1="25973" y1="90360" x2="25973" y2="91171"/>
                          <a14:foregroundMark x1="25705" y1="40180" x2="25705" y2="40180"/>
                        </a14:backgroundRemoval>
                      </a14:imgEffect>
                    </a14:imgLayer>
                  </a14:imgProps>
                </a:ext>
                <a:ext uri="{837473B0-CC2E-450A-ABE3-18F120FF3D39}">
                  <a1611:picAttrSrcUrl xmlns:a1611="http://schemas.microsoft.com/office/drawing/2016/11/main" r:id="rId2"/>
                </a:ext>
              </a:extLst>
            </a:blip>
            <a:srcRect l="17057" t="35039" r="62668" b="7585"/>
            <a:stretch/>
          </p:blipFill>
          <p:spPr>
            <a:xfrm flipH="1">
              <a:off x="7907761" y="1690688"/>
              <a:ext cx="1018779" cy="970702"/>
            </a:xfrm>
            <a:custGeom>
              <a:avLst/>
              <a:gdLst>
                <a:gd name="connsiteX0" fmla="*/ 0 w 1018779"/>
                <a:gd name="connsiteY0" fmla="*/ 0 h 970702"/>
                <a:gd name="connsiteX1" fmla="*/ 529765 w 1018779"/>
                <a:gd name="connsiteY1" fmla="*/ 0 h 970702"/>
                <a:gd name="connsiteX2" fmla="*/ 1018779 w 1018779"/>
                <a:gd name="connsiteY2" fmla="*/ 0 h 970702"/>
                <a:gd name="connsiteX3" fmla="*/ 1018779 w 1018779"/>
                <a:gd name="connsiteY3" fmla="*/ 456230 h 970702"/>
                <a:gd name="connsiteX4" fmla="*/ 1018779 w 1018779"/>
                <a:gd name="connsiteY4" fmla="*/ 970702 h 970702"/>
                <a:gd name="connsiteX5" fmla="*/ 529765 w 1018779"/>
                <a:gd name="connsiteY5" fmla="*/ 970702 h 970702"/>
                <a:gd name="connsiteX6" fmla="*/ 0 w 1018779"/>
                <a:gd name="connsiteY6" fmla="*/ 970702 h 970702"/>
                <a:gd name="connsiteX7" fmla="*/ 0 w 1018779"/>
                <a:gd name="connsiteY7" fmla="*/ 495058 h 970702"/>
                <a:gd name="connsiteX8" fmla="*/ 0 w 1018779"/>
                <a:gd name="connsiteY8" fmla="*/ 0 h 970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18779" h="970702" fill="none" extrusionOk="0">
                  <a:moveTo>
                    <a:pt x="0" y="0"/>
                  </a:moveTo>
                  <a:cubicBezTo>
                    <a:pt x="156876" y="-6344"/>
                    <a:pt x="414672" y="-22586"/>
                    <a:pt x="529765" y="0"/>
                  </a:cubicBezTo>
                  <a:cubicBezTo>
                    <a:pt x="644859" y="22586"/>
                    <a:pt x="849076" y="15594"/>
                    <a:pt x="1018779" y="0"/>
                  </a:cubicBezTo>
                  <a:cubicBezTo>
                    <a:pt x="1036760" y="185514"/>
                    <a:pt x="1001665" y="295980"/>
                    <a:pt x="1018779" y="456230"/>
                  </a:cubicBezTo>
                  <a:cubicBezTo>
                    <a:pt x="1035894" y="616480"/>
                    <a:pt x="1018878" y="762097"/>
                    <a:pt x="1018779" y="970702"/>
                  </a:cubicBezTo>
                  <a:cubicBezTo>
                    <a:pt x="846727" y="989428"/>
                    <a:pt x="721311" y="960662"/>
                    <a:pt x="529765" y="970702"/>
                  </a:cubicBezTo>
                  <a:cubicBezTo>
                    <a:pt x="338219" y="980742"/>
                    <a:pt x="174156" y="950782"/>
                    <a:pt x="0" y="970702"/>
                  </a:cubicBezTo>
                  <a:cubicBezTo>
                    <a:pt x="7603" y="823494"/>
                    <a:pt x="-21538" y="627940"/>
                    <a:pt x="0" y="495058"/>
                  </a:cubicBezTo>
                  <a:cubicBezTo>
                    <a:pt x="21538" y="362176"/>
                    <a:pt x="-23537" y="99379"/>
                    <a:pt x="0" y="0"/>
                  </a:cubicBezTo>
                  <a:close/>
                </a:path>
                <a:path w="1018779" h="970702" stroke="0" extrusionOk="0">
                  <a:moveTo>
                    <a:pt x="0" y="0"/>
                  </a:moveTo>
                  <a:cubicBezTo>
                    <a:pt x="184596" y="8222"/>
                    <a:pt x="271763" y="11622"/>
                    <a:pt x="499202" y="0"/>
                  </a:cubicBezTo>
                  <a:cubicBezTo>
                    <a:pt x="726641" y="-11622"/>
                    <a:pt x="903764" y="-7049"/>
                    <a:pt x="1018779" y="0"/>
                  </a:cubicBezTo>
                  <a:cubicBezTo>
                    <a:pt x="1032033" y="156859"/>
                    <a:pt x="1013629" y="378387"/>
                    <a:pt x="1018779" y="504765"/>
                  </a:cubicBezTo>
                  <a:cubicBezTo>
                    <a:pt x="1023929" y="631144"/>
                    <a:pt x="998460" y="863425"/>
                    <a:pt x="1018779" y="970702"/>
                  </a:cubicBezTo>
                  <a:cubicBezTo>
                    <a:pt x="775174" y="975450"/>
                    <a:pt x="721347" y="958917"/>
                    <a:pt x="529765" y="970702"/>
                  </a:cubicBezTo>
                  <a:cubicBezTo>
                    <a:pt x="338183" y="982487"/>
                    <a:pt x="177918" y="985222"/>
                    <a:pt x="0" y="970702"/>
                  </a:cubicBezTo>
                  <a:cubicBezTo>
                    <a:pt x="-1248" y="781322"/>
                    <a:pt x="-15763" y="681532"/>
                    <a:pt x="0" y="504765"/>
                  </a:cubicBezTo>
                  <a:cubicBezTo>
                    <a:pt x="15763" y="327998"/>
                    <a:pt x="-18435" y="213149"/>
                    <a:pt x="0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57150">
              <a:solidFill>
                <a:schemeClr val="accent4">
                  <a:shade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</p:pic>
        <p:grpSp>
          <p:nvGrpSpPr>
            <p:cNvPr id="10" name="Graphic 148">
              <a:extLst>
                <a:ext uri="{FF2B5EF4-FFF2-40B4-BE49-F238E27FC236}">
                  <a16:creationId xmlns:a16="http://schemas.microsoft.com/office/drawing/2014/main" id="{3E379981-5ACF-B3C4-A551-61C15A422231}"/>
                </a:ext>
              </a:extLst>
            </p:cNvPr>
            <p:cNvGrpSpPr/>
            <p:nvPr/>
          </p:nvGrpSpPr>
          <p:grpSpPr>
            <a:xfrm>
              <a:off x="8609628" y="2177561"/>
              <a:ext cx="380647" cy="569282"/>
              <a:chOff x="9459947" y="2751678"/>
              <a:chExt cx="563503" cy="766990"/>
            </a:xfrm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grpSpPr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B8AB458A-0AB6-ACE6-D0CA-A620ED197FF4}"/>
                  </a:ext>
                </a:extLst>
              </p:cNvPr>
              <p:cNvSpPr/>
              <p:nvPr/>
            </p:nvSpPr>
            <p:spPr>
              <a:xfrm>
                <a:off x="9773004" y="2751678"/>
                <a:ext cx="250446" cy="751338"/>
              </a:xfrm>
              <a:custGeom>
                <a:avLst/>
                <a:gdLst>
                  <a:gd name="connsiteX0" fmla="*/ 250446 w 250446"/>
                  <a:gd name="connsiteY0" fmla="*/ 0 h 751338"/>
                  <a:gd name="connsiteX1" fmla="*/ 250446 w 250446"/>
                  <a:gd name="connsiteY1" fmla="*/ 751338 h 751338"/>
                  <a:gd name="connsiteX2" fmla="*/ 0 w 250446"/>
                  <a:gd name="connsiteY2" fmla="*/ 751338 h 751338"/>
                  <a:gd name="connsiteX3" fmla="*/ 0 w 250446"/>
                  <a:gd name="connsiteY3" fmla="*/ 0 h 751338"/>
                  <a:gd name="connsiteX4" fmla="*/ 250446 w 250446"/>
                  <a:gd name="connsiteY4" fmla="*/ 0 h 7513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0446" h="751338">
                    <a:moveTo>
                      <a:pt x="250446" y="0"/>
                    </a:moveTo>
                    <a:lnTo>
                      <a:pt x="250446" y="751338"/>
                    </a:lnTo>
                    <a:lnTo>
                      <a:pt x="0" y="751338"/>
                    </a:lnTo>
                    <a:lnTo>
                      <a:pt x="0" y="0"/>
                    </a:lnTo>
                    <a:lnTo>
                      <a:pt x="250446" y="0"/>
                    </a:lnTo>
                    <a:close/>
                  </a:path>
                </a:pathLst>
              </a:custGeom>
              <a:solidFill>
                <a:srgbClr val="E6AD10"/>
              </a:solidFill>
              <a:ln w="77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225"/>
                <a:endParaRPr lang="en-US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B9778898-CF47-4A59-4447-5553CC3A67F1}"/>
                  </a:ext>
                </a:extLst>
              </p:cNvPr>
              <p:cNvSpPr/>
              <p:nvPr/>
            </p:nvSpPr>
            <p:spPr>
              <a:xfrm>
                <a:off x="9616476" y="2942643"/>
                <a:ext cx="250446" cy="563503"/>
              </a:xfrm>
              <a:custGeom>
                <a:avLst/>
                <a:gdLst>
                  <a:gd name="connsiteX0" fmla="*/ 250446 w 250446"/>
                  <a:gd name="connsiteY0" fmla="*/ 31306 h 563503"/>
                  <a:gd name="connsiteX1" fmla="*/ 250446 w 250446"/>
                  <a:gd name="connsiteY1" fmla="*/ 563504 h 563503"/>
                  <a:gd name="connsiteX2" fmla="*/ 0 w 250446"/>
                  <a:gd name="connsiteY2" fmla="*/ 563504 h 563503"/>
                  <a:gd name="connsiteX3" fmla="*/ 0 w 250446"/>
                  <a:gd name="connsiteY3" fmla="*/ 0 h 563503"/>
                  <a:gd name="connsiteX4" fmla="*/ 219140 w 250446"/>
                  <a:gd name="connsiteY4" fmla="*/ 0 h 563503"/>
                  <a:gd name="connsiteX5" fmla="*/ 250446 w 250446"/>
                  <a:gd name="connsiteY5" fmla="*/ 31306 h 563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50446" h="563503">
                    <a:moveTo>
                      <a:pt x="250446" y="31306"/>
                    </a:moveTo>
                    <a:lnTo>
                      <a:pt x="250446" y="563504"/>
                    </a:lnTo>
                    <a:lnTo>
                      <a:pt x="0" y="563504"/>
                    </a:lnTo>
                    <a:lnTo>
                      <a:pt x="0" y="0"/>
                    </a:lnTo>
                    <a:lnTo>
                      <a:pt x="219140" y="0"/>
                    </a:lnTo>
                    <a:cubicBezTo>
                      <a:pt x="236430" y="0"/>
                      <a:pt x="250446" y="14016"/>
                      <a:pt x="250446" y="31306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77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225"/>
                <a:endParaRPr lang="en-US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B6CEB787-E41E-C31A-B4EA-D2113E48037E}"/>
                  </a:ext>
                </a:extLst>
              </p:cNvPr>
              <p:cNvSpPr/>
              <p:nvPr/>
            </p:nvSpPr>
            <p:spPr>
              <a:xfrm>
                <a:off x="9616476" y="2955165"/>
                <a:ext cx="250446" cy="563503"/>
              </a:xfrm>
              <a:custGeom>
                <a:avLst/>
                <a:gdLst>
                  <a:gd name="connsiteX0" fmla="*/ 250446 w 250446"/>
                  <a:gd name="connsiteY0" fmla="*/ 31306 h 563503"/>
                  <a:gd name="connsiteX1" fmla="*/ 250446 w 250446"/>
                  <a:gd name="connsiteY1" fmla="*/ 563504 h 563503"/>
                  <a:gd name="connsiteX2" fmla="*/ 0 w 250446"/>
                  <a:gd name="connsiteY2" fmla="*/ 563504 h 563503"/>
                  <a:gd name="connsiteX3" fmla="*/ 0 w 250446"/>
                  <a:gd name="connsiteY3" fmla="*/ 0 h 563503"/>
                  <a:gd name="connsiteX4" fmla="*/ 219140 w 250446"/>
                  <a:gd name="connsiteY4" fmla="*/ 0 h 563503"/>
                  <a:gd name="connsiteX5" fmla="*/ 250446 w 250446"/>
                  <a:gd name="connsiteY5" fmla="*/ 31306 h 563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50446" h="563503">
                    <a:moveTo>
                      <a:pt x="250446" y="31306"/>
                    </a:moveTo>
                    <a:lnTo>
                      <a:pt x="250446" y="563504"/>
                    </a:lnTo>
                    <a:lnTo>
                      <a:pt x="0" y="563504"/>
                    </a:lnTo>
                    <a:lnTo>
                      <a:pt x="0" y="0"/>
                    </a:lnTo>
                    <a:lnTo>
                      <a:pt x="219140" y="0"/>
                    </a:lnTo>
                    <a:cubicBezTo>
                      <a:pt x="236430" y="0"/>
                      <a:pt x="250446" y="14016"/>
                      <a:pt x="250446" y="31306"/>
                    </a:cubicBezTo>
                    <a:close/>
                  </a:path>
                </a:pathLst>
              </a:custGeom>
              <a:solidFill>
                <a:srgbClr val="000000">
                  <a:alpha val="18000"/>
                </a:srgbClr>
              </a:solidFill>
              <a:ln w="77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225"/>
                <a:endParaRPr lang="en-US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BE5CFBCC-9A09-B3B2-4F99-174AF0909437}"/>
                  </a:ext>
                </a:extLst>
              </p:cNvPr>
              <p:cNvSpPr/>
              <p:nvPr/>
            </p:nvSpPr>
            <p:spPr>
              <a:xfrm>
                <a:off x="9616476" y="2939512"/>
                <a:ext cx="250446" cy="563503"/>
              </a:xfrm>
              <a:custGeom>
                <a:avLst/>
                <a:gdLst>
                  <a:gd name="connsiteX0" fmla="*/ 250446 w 250446"/>
                  <a:gd name="connsiteY0" fmla="*/ 31306 h 563503"/>
                  <a:gd name="connsiteX1" fmla="*/ 250446 w 250446"/>
                  <a:gd name="connsiteY1" fmla="*/ 563504 h 563503"/>
                  <a:gd name="connsiteX2" fmla="*/ 0 w 250446"/>
                  <a:gd name="connsiteY2" fmla="*/ 563504 h 563503"/>
                  <a:gd name="connsiteX3" fmla="*/ 0 w 250446"/>
                  <a:gd name="connsiteY3" fmla="*/ 0 h 563503"/>
                  <a:gd name="connsiteX4" fmla="*/ 219140 w 250446"/>
                  <a:gd name="connsiteY4" fmla="*/ 0 h 563503"/>
                  <a:gd name="connsiteX5" fmla="*/ 250446 w 250446"/>
                  <a:gd name="connsiteY5" fmla="*/ 31306 h 563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50446" h="563503">
                    <a:moveTo>
                      <a:pt x="250446" y="31306"/>
                    </a:moveTo>
                    <a:lnTo>
                      <a:pt x="250446" y="563504"/>
                    </a:lnTo>
                    <a:lnTo>
                      <a:pt x="0" y="563504"/>
                    </a:lnTo>
                    <a:lnTo>
                      <a:pt x="0" y="0"/>
                    </a:lnTo>
                    <a:lnTo>
                      <a:pt x="219140" y="0"/>
                    </a:lnTo>
                    <a:cubicBezTo>
                      <a:pt x="236430" y="0"/>
                      <a:pt x="250446" y="14016"/>
                      <a:pt x="250446" y="31306"/>
                    </a:cubicBezTo>
                    <a:close/>
                  </a:path>
                </a:pathLst>
              </a:custGeom>
              <a:solidFill>
                <a:srgbClr val="F6D751"/>
              </a:solidFill>
              <a:ln w="77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225"/>
                <a:endParaRPr lang="en-US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2D18703-F746-5A29-5A49-A794188108CA}"/>
                  </a:ext>
                </a:extLst>
              </p:cNvPr>
              <p:cNvSpPr/>
              <p:nvPr/>
            </p:nvSpPr>
            <p:spPr>
              <a:xfrm>
                <a:off x="9459947" y="3127347"/>
                <a:ext cx="250446" cy="375669"/>
              </a:xfrm>
              <a:custGeom>
                <a:avLst/>
                <a:gdLst>
                  <a:gd name="connsiteX0" fmla="*/ 0 w 250446"/>
                  <a:gd name="connsiteY0" fmla="*/ 0 h 375669"/>
                  <a:gd name="connsiteX1" fmla="*/ 0 w 250446"/>
                  <a:gd name="connsiteY1" fmla="*/ 375669 h 375669"/>
                  <a:gd name="connsiteX2" fmla="*/ 250446 w 250446"/>
                  <a:gd name="connsiteY2" fmla="*/ 375669 h 375669"/>
                  <a:gd name="connsiteX3" fmla="*/ 250446 w 250446"/>
                  <a:gd name="connsiteY3" fmla="*/ 31306 h 375669"/>
                  <a:gd name="connsiteX4" fmla="*/ 219140 w 250446"/>
                  <a:gd name="connsiteY4" fmla="*/ 0 h 375669"/>
                  <a:gd name="connsiteX5" fmla="*/ 0 w 250446"/>
                  <a:gd name="connsiteY5" fmla="*/ 0 h 3756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50446" h="375669">
                    <a:moveTo>
                      <a:pt x="0" y="0"/>
                    </a:moveTo>
                    <a:lnTo>
                      <a:pt x="0" y="375669"/>
                    </a:lnTo>
                    <a:lnTo>
                      <a:pt x="250446" y="375669"/>
                    </a:lnTo>
                    <a:lnTo>
                      <a:pt x="250446" y="31306"/>
                    </a:lnTo>
                    <a:cubicBezTo>
                      <a:pt x="250446" y="14016"/>
                      <a:pt x="236430" y="0"/>
                      <a:pt x="21914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E589"/>
              </a:solidFill>
              <a:ln w="77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225"/>
                <a:endParaRPr lang="en-US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p:grpSp>
      </p:grpSp>
      <p:grpSp>
        <p:nvGrpSpPr>
          <p:cNvPr id="40" name="Graphic 8">
            <a:extLst>
              <a:ext uri="{FF2B5EF4-FFF2-40B4-BE49-F238E27FC236}">
                <a16:creationId xmlns:a16="http://schemas.microsoft.com/office/drawing/2014/main" id="{FB22DFB9-9E68-48C6-9A8C-39A9742AE960}"/>
              </a:ext>
            </a:extLst>
          </p:cNvPr>
          <p:cNvGrpSpPr/>
          <p:nvPr/>
        </p:nvGrpSpPr>
        <p:grpSpPr>
          <a:xfrm>
            <a:off x="2494763" y="1715312"/>
            <a:ext cx="1334014" cy="1068600"/>
            <a:chOff x="1534629" y="2953882"/>
            <a:chExt cx="736133" cy="564832"/>
          </a:xfrm>
          <a:effectLst>
            <a:glow rad="63500">
              <a:schemeClr val="accent6">
                <a:satMod val="175000"/>
                <a:alpha val="40000"/>
              </a:schemeClr>
            </a:glow>
            <a:outerShdw blurRad="76200" dist="635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F1645350-B02C-4A6A-8B87-270C395F073F}"/>
                </a:ext>
              </a:extLst>
            </p:cNvPr>
            <p:cNvSpPr/>
            <p:nvPr/>
          </p:nvSpPr>
          <p:spPr>
            <a:xfrm>
              <a:off x="1534629" y="2953882"/>
              <a:ext cx="571188" cy="557534"/>
            </a:xfrm>
            <a:custGeom>
              <a:avLst/>
              <a:gdLst>
                <a:gd name="connsiteX0" fmla="*/ 303398 w 571188"/>
                <a:gd name="connsiteY0" fmla="*/ 394569 h 557534"/>
                <a:gd name="connsiteX1" fmla="*/ 543691 w 571188"/>
                <a:gd name="connsiteY1" fmla="*/ 342071 h 557534"/>
                <a:gd name="connsiteX2" fmla="*/ 483167 w 571188"/>
                <a:gd name="connsiteY2" fmla="*/ 59299 h 557534"/>
                <a:gd name="connsiteX3" fmla="*/ 106996 w 571188"/>
                <a:gd name="connsiteY3" fmla="*/ 81627 h 557534"/>
                <a:gd name="connsiteX4" fmla="*/ 30990 w 571188"/>
                <a:gd name="connsiteY4" fmla="*/ 486044 h 557534"/>
                <a:gd name="connsiteX5" fmla="*/ 31026 w 571188"/>
                <a:gd name="connsiteY5" fmla="*/ 486046 h 557534"/>
                <a:gd name="connsiteX6" fmla="*/ 80676 w 571188"/>
                <a:gd name="connsiteY6" fmla="*/ 541502 h 557534"/>
                <a:gd name="connsiteX7" fmla="*/ 243791 w 571188"/>
                <a:gd name="connsiteY7" fmla="*/ 497820 h 557534"/>
                <a:gd name="connsiteX8" fmla="*/ 243826 w 571188"/>
                <a:gd name="connsiteY8" fmla="*/ 497822 h 557534"/>
                <a:gd name="connsiteX9" fmla="*/ 303398 w 571188"/>
                <a:gd name="connsiteY9" fmla="*/ 394569 h 557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188" h="557534">
                  <a:moveTo>
                    <a:pt x="303398" y="394569"/>
                  </a:moveTo>
                  <a:cubicBezTo>
                    <a:pt x="403245" y="452255"/>
                    <a:pt x="492959" y="430002"/>
                    <a:pt x="543691" y="342071"/>
                  </a:cubicBezTo>
                  <a:cubicBezTo>
                    <a:pt x="594424" y="254140"/>
                    <a:pt x="575350" y="134238"/>
                    <a:pt x="483167" y="59299"/>
                  </a:cubicBezTo>
                  <a:cubicBezTo>
                    <a:pt x="381954" y="-22981"/>
                    <a:pt x="223699" y="-23349"/>
                    <a:pt x="106996" y="81627"/>
                  </a:cubicBezTo>
                  <a:cubicBezTo>
                    <a:pt x="2164" y="175925"/>
                    <a:pt x="-30632" y="342071"/>
                    <a:pt x="30990" y="486044"/>
                  </a:cubicBezTo>
                  <a:lnTo>
                    <a:pt x="31026" y="486046"/>
                  </a:lnTo>
                  <a:cubicBezTo>
                    <a:pt x="40888" y="508572"/>
                    <a:pt x="57760" y="528263"/>
                    <a:pt x="80676" y="541502"/>
                  </a:cubicBezTo>
                  <a:cubicBezTo>
                    <a:pt x="137780" y="574494"/>
                    <a:pt x="210793" y="554934"/>
                    <a:pt x="243791" y="497820"/>
                  </a:cubicBezTo>
                  <a:lnTo>
                    <a:pt x="243826" y="497822"/>
                  </a:lnTo>
                  <a:lnTo>
                    <a:pt x="303398" y="394569"/>
                  </a:lnTo>
                  <a:close/>
                </a:path>
              </a:pathLst>
            </a:custGeom>
            <a:solidFill>
              <a:srgbClr val="096738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21801B8D-DA01-442C-9F3D-CEEFAC4881F4}"/>
                </a:ext>
              </a:extLst>
            </p:cNvPr>
            <p:cNvSpPr/>
            <p:nvPr/>
          </p:nvSpPr>
          <p:spPr>
            <a:xfrm>
              <a:off x="1699575" y="2961174"/>
              <a:ext cx="571187" cy="557540"/>
            </a:xfrm>
            <a:custGeom>
              <a:avLst/>
              <a:gdLst>
                <a:gd name="connsiteX0" fmla="*/ 540467 w 571187"/>
                <a:gd name="connsiteY0" fmla="*/ 72185 h 557540"/>
                <a:gd name="connsiteX1" fmla="*/ 540494 w 571187"/>
                <a:gd name="connsiteY1" fmla="*/ 72187 h 557540"/>
                <a:gd name="connsiteX2" fmla="*/ 464192 w 571187"/>
                <a:gd name="connsiteY2" fmla="*/ 475913 h 557540"/>
                <a:gd name="connsiteX3" fmla="*/ 88021 w 571187"/>
                <a:gd name="connsiteY3" fmla="*/ 498241 h 557540"/>
                <a:gd name="connsiteX4" fmla="*/ 27497 w 571187"/>
                <a:gd name="connsiteY4" fmla="*/ 215469 h 557540"/>
                <a:gd name="connsiteX5" fmla="*/ 267790 w 571187"/>
                <a:gd name="connsiteY5" fmla="*/ 162970 h 557540"/>
                <a:gd name="connsiteX6" fmla="*/ 327335 w 571187"/>
                <a:gd name="connsiteY6" fmla="*/ 59764 h 557540"/>
                <a:gd name="connsiteX7" fmla="*/ 327368 w 571187"/>
                <a:gd name="connsiteY7" fmla="*/ 59766 h 557540"/>
                <a:gd name="connsiteX8" fmla="*/ 490514 w 571187"/>
                <a:gd name="connsiteY8" fmla="*/ 16032 h 557540"/>
                <a:gd name="connsiteX9" fmla="*/ 540467 w 571187"/>
                <a:gd name="connsiteY9" fmla="*/ 72185 h 557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187" h="557540">
                  <a:moveTo>
                    <a:pt x="540467" y="72185"/>
                  </a:moveTo>
                  <a:lnTo>
                    <a:pt x="540494" y="72187"/>
                  </a:lnTo>
                  <a:cubicBezTo>
                    <a:pt x="601715" y="216000"/>
                    <a:pt x="568856" y="381766"/>
                    <a:pt x="464192" y="475913"/>
                  </a:cubicBezTo>
                  <a:cubicBezTo>
                    <a:pt x="347489" y="580890"/>
                    <a:pt x="189234" y="580521"/>
                    <a:pt x="88021" y="498241"/>
                  </a:cubicBezTo>
                  <a:cubicBezTo>
                    <a:pt x="-4162" y="423303"/>
                    <a:pt x="-23236" y="303401"/>
                    <a:pt x="27497" y="215469"/>
                  </a:cubicBezTo>
                  <a:cubicBezTo>
                    <a:pt x="78229" y="127538"/>
                    <a:pt x="167943" y="105284"/>
                    <a:pt x="267790" y="162970"/>
                  </a:cubicBezTo>
                  <a:lnTo>
                    <a:pt x="327335" y="59764"/>
                  </a:lnTo>
                  <a:lnTo>
                    <a:pt x="327368" y="59766"/>
                  </a:lnTo>
                  <a:cubicBezTo>
                    <a:pt x="360353" y="2611"/>
                    <a:pt x="433393" y="-16969"/>
                    <a:pt x="490514" y="16032"/>
                  </a:cubicBezTo>
                  <a:cubicBezTo>
                    <a:pt x="513666" y="29408"/>
                    <a:pt x="530650" y="49369"/>
                    <a:pt x="540467" y="72185"/>
                  </a:cubicBezTo>
                  <a:close/>
                </a:path>
              </a:pathLst>
            </a:custGeom>
            <a:solidFill>
              <a:srgbClr val="4ED062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5F16CA5C-3146-4BDC-A475-773C6165404B}"/>
                </a:ext>
              </a:extLst>
            </p:cNvPr>
            <p:cNvSpPr/>
            <p:nvPr/>
          </p:nvSpPr>
          <p:spPr>
            <a:xfrm>
              <a:off x="1699604" y="3020954"/>
              <a:ext cx="406235" cy="430700"/>
            </a:xfrm>
            <a:custGeom>
              <a:avLst/>
              <a:gdLst>
                <a:gd name="connsiteX0" fmla="*/ 267790 w 406235"/>
                <a:gd name="connsiteY0" fmla="*/ 103196 h 430700"/>
                <a:gd name="connsiteX1" fmla="*/ 27497 w 406235"/>
                <a:gd name="connsiteY1" fmla="*/ 155695 h 430700"/>
                <a:gd name="connsiteX2" fmla="*/ 78906 w 406235"/>
                <a:gd name="connsiteY2" fmla="*/ 430700 h 430700"/>
                <a:gd name="connsiteX3" fmla="*/ 138445 w 406235"/>
                <a:gd name="connsiteY3" fmla="*/ 327504 h 430700"/>
                <a:gd name="connsiteX4" fmla="*/ 378739 w 406235"/>
                <a:gd name="connsiteY4" fmla="*/ 275005 h 430700"/>
                <a:gd name="connsiteX5" fmla="*/ 327330 w 406235"/>
                <a:gd name="connsiteY5" fmla="*/ 0 h 430700"/>
                <a:gd name="connsiteX6" fmla="*/ 267790 w 406235"/>
                <a:gd name="connsiteY6" fmla="*/ 103196 h 43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6235" h="430700">
                  <a:moveTo>
                    <a:pt x="267790" y="103196"/>
                  </a:moveTo>
                  <a:cubicBezTo>
                    <a:pt x="167943" y="45510"/>
                    <a:pt x="78229" y="67764"/>
                    <a:pt x="27497" y="155695"/>
                  </a:cubicBezTo>
                  <a:cubicBezTo>
                    <a:pt x="-21518" y="240648"/>
                    <a:pt x="-5374" y="355443"/>
                    <a:pt x="78906" y="430700"/>
                  </a:cubicBezTo>
                  <a:lnTo>
                    <a:pt x="138445" y="327504"/>
                  </a:lnTo>
                  <a:cubicBezTo>
                    <a:pt x="238293" y="385190"/>
                    <a:pt x="328006" y="362937"/>
                    <a:pt x="378739" y="275005"/>
                  </a:cubicBezTo>
                  <a:cubicBezTo>
                    <a:pt x="427753" y="190052"/>
                    <a:pt x="411610" y="75258"/>
                    <a:pt x="327330" y="0"/>
                  </a:cubicBezTo>
                  <a:lnTo>
                    <a:pt x="267790" y="103196"/>
                  </a:lnTo>
                  <a:close/>
                </a:path>
              </a:pathLst>
            </a:custGeom>
            <a:solidFill>
              <a:srgbClr val="088142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900333E3-22CF-42B3-ADEF-F56119AD4091}"/>
                </a:ext>
              </a:extLst>
            </p:cNvPr>
            <p:cNvSpPr/>
            <p:nvPr/>
          </p:nvSpPr>
          <p:spPr>
            <a:xfrm>
              <a:off x="1773304" y="3109853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69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7" y="256203"/>
                    <a:pt x="126622" y="277424"/>
                    <a:pt x="64726" y="241665"/>
                  </a:cubicBezTo>
                  <a:cubicBezTo>
                    <a:pt x="2831" y="205905"/>
                    <a:pt x="-18376" y="126707"/>
                    <a:pt x="17359" y="64769"/>
                  </a:cubicBezTo>
                  <a:cubicBezTo>
                    <a:pt x="53095" y="2833"/>
                    <a:pt x="132239" y="-18389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000000">
                <a:alpha val="24000"/>
              </a:srgbClr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D0A535A-0825-4840-A29D-146F050CB4AC}"/>
                </a:ext>
              </a:extLst>
            </p:cNvPr>
            <p:cNvSpPr/>
            <p:nvPr/>
          </p:nvSpPr>
          <p:spPr>
            <a:xfrm>
              <a:off x="1773304" y="3122125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70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7" y="256203"/>
                    <a:pt x="126622" y="277424"/>
                    <a:pt x="64726" y="241665"/>
                  </a:cubicBezTo>
                  <a:cubicBezTo>
                    <a:pt x="2831" y="205906"/>
                    <a:pt x="-18376" y="126707"/>
                    <a:pt x="17359" y="64770"/>
                  </a:cubicBezTo>
                  <a:cubicBezTo>
                    <a:pt x="53095" y="2832"/>
                    <a:pt x="132239" y="-18388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000000">
                <a:alpha val="32000"/>
              </a:srgbClr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BA28994-7D65-40F1-8727-9B2758792000}"/>
                </a:ext>
              </a:extLst>
            </p:cNvPr>
            <p:cNvSpPr/>
            <p:nvPr/>
          </p:nvSpPr>
          <p:spPr>
            <a:xfrm>
              <a:off x="1773304" y="3106785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70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6" y="256203"/>
                    <a:pt x="126622" y="277424"/>
                    <a:pt x="64726" y="241665"/>
                  </a:cubicBezTo>
                  <a:cubicBezTo>
                    <a:pt x="2831" y="205906"/>
                    <a:pt x="-18376" y="126707"/>
                    <a:pt x="17359" y="64770"/>
                  </a:cubicBezTo>
                  <a:cubicBezTo>
                    <a:pt x="53095" y="2832"/>
                    <a:pt x="132239" y="-18388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66EB6E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aphicFrame>
        <p:nvGraphicFramePr>
          <p:cNvPr id="29" name="Content Placeholder 9">
            <a:extLst>
              <a:ext uri="{FF2B5EF4-FFF2-40B4-BE49-F238E27FC236}">
                <a16:creationId xmlns:a16="http://schemas.microsoft.com/office/drawing/2014/main" id="{839B652C-4CB4-A410-1A51-CDA48ABE354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08835271"/>
              </p:ext>
            </p:extLst>
          </p:nvPr>
        </p:nvGraphicFramePr>
        <p:xfrm>
          <a:off x="838200" y="4514011"/>
          <a:ext cx="10515600" cy="20370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2257200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graphicEl>
                                              <a:dgm id="{A881CD36-1D85-4CB3-9474-EB1E3470008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>
                                            <p:graphicEl>
                                              <a:dgm id="{A881CD36-1D85-4CB3-9474-EB1E3470008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2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graphicEl>
                                              <a:dgm id="{8C8B45F4-0ED7-4F35-A64A-C5A32AC65BE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9">
                                            <p:graphicEl>
                                              <a:dgm id="{8C8B45F4-0ED7-4F35-A64A-C5A32AC65BE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graphicEl>
                                              <a:dgm id="{6F619012-9C46-4D2F-B968-21EC0B8D873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9">
                                            <p:graphicEl>
                                              <a:dgm id="{6F619012-9C46-4D2F-B968-21EC0B8D873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32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5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6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7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8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9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graphicEl>
                                              <a:dgm id="{B36357D7-D7E6-4AE8-8154-747BCFF2069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9">
                                            <p:graphicEl>
                                              <a:dgm id="{B36357D7-D7E6-4AE8-8154-747BCFF2069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0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graphicEl>
                                              <a:dgm id="{6E1024CD-4B72-46B2-B23A-04CBC7985B1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9">
                                            <p:graphicEl>
                                              <a:dgm id="{6E1024CD-4B72-46B2-B23A-04CBC7985B1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500"/>
                            </p:stCondLst>
                            <p:childTnLst>
                              <p:par>
                                <p:cTn id="39" presetID="32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5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graphicEl>
                                              <a:dgm id="{82414EED-6585-4458-9B2A-2A52ACE23B7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9">
                                            <p:graphicEl>
                                              <a:dgm id="{82414EED-6585-4458-9B2A-2A52ACE23B7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" grpId="0"/>
      <p:bldP spid="154" grpId="0"/>
      <p:bldP spid="4" grpId="0"/>
      <p:bldGraphic spid="29" grpId="0" uiExpand="1">
        <p:bldSub>
          <a:bldDgm bld="one"/>
        </p:bldSub>
      </p:bldGraphic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0E30439A-8A5B-46EC-8283-9B6B031D40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27"/>
            <a:ext cx="12192001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55521" y="-1720"/>
            <a:ext cx="11750040" cy="6840685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61000"/>
                </a:schemeClr>
              </a:gs>
              <a:gs pos="100000">
                <a:schemeClr val="accent1">
                  <a:alpha val="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6054" y="-1291"/>
            <a:ext cx="3608179" cy="6858864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274173">
            <a:off x="6059728" y="779270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79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9F1EDB7-7667-4B5B-81E0-C23953556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6865" y="818984"/>
            <a:ext cx="9566885" cy="3268520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indent="0" defTabSz="914400"/>
            <a:r>
              <a:rPr lang="en-US" sz="5400" spc="-48" dirty="0">
                <a:gradFill flip="none" rotWithShape="1">
                  <a:gsLst>
                    <a:gs pos="0">
                      <a:srgbClr val="FFC000">
                        <a:lumMod val="26000"/>
                      </a:srgbClr>
                    </a:gs>
                    <a:gs pos="100000">
                      <a:srgbClr val="FFC000">
                        <a:lumMod val="94000"/>
                        <a:lumOff val="6000"/>
                      </a:srgbClr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</a:rPr>
              <a:t>MS Learn: Power BI modeling guidance for Power Platform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314" y="4480038"/>
            <a:ext cx="12179371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3947E58-F088-49F1-A3D1-DEA690192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6967085" y="1632660"/>
            <a:ext cx="6857572" cy="3592258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ABCABA-49A1-32C9-DB01-2CEDFCFE77EB}"/>
              </a:ext>
            </a:extLst>
          </p:cNvPr>
          <p:cNvSpPr txBox="1"/>
          <p:nvPr/>
        </p:nvSpPr>
        <p:spPr>
          <a:xfrm>
            <a:off x="1386865" y="4480038"/>
            <a:ext cx="744281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800"/>
              </a:spcAft>
            </a:pPr>
            <a:r>
              <a:rPr lang="en-US" sz="5400" dirty="0">
                <a:hlinkClick r:id="rId2"/>
              </a:rPr>
              <a:t>https://aka.ms/</a:t>
            </a:r>
            <a:r>
              <a:rPr lang="en-US" sz="5400" b="1" dirty="0">
                <a:hlinkClick r:id="rId2"/>
              </a:rPr>
              <a:t>D365PBI</a:t>
            </a:r>
            <a:r>
              <a:rPr lang="en-US" sz="5400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7937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641490A-933F-48B9-A443-873853659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213212" cy="553998"/>
          </a:xfrm>
        </p:spPr>
        <p:txBody>
          <a:bodyPr>
            <a:noAutofit/>
          </a:bodyPr>
          <a:lstStyle/>
          <a:p>
            <a:r>
              <a:rPr lang="en-US" sz="4000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Dataverse connector in Power BI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4AAF2DE-A981-4584-A6EF-E1B20E538A7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8263" y="1723412"/>
            <a:ext cx="4426797" cy="3914918"/>
          </a:xfrm>
        </p:spPr>
        <p:txBody>
          <a:bodyPr>
            <a:noAutofit/>
          </a:bodyPr>
          <a:lstStyle/>
          <a:p>
            <a:r>
              <a:rPr lang="en-US" sz="2400" dirty="0"/>
              <a:t>Easiest way to get started for citizen report makers, thanks to the environment picker.</a:t>
            </a:r>
          </a:p>
          <a:p>
            <a:endParaRPr lang="en-US" sz="2400" dirty="0"/>
          </a:p>
          <a:p>
            <a:r>
              <a:rPr lang="fr-FR" sz="2400" dirty="0"/>
              <a:t>Important to </a:t>
            </a:r>
            <a:r>
              <a:rPr lang="en-US" sz="2400" dirty="0"/>
              <a:t>transform data in Power Query to remove all unnecessary columns and filter your data.</a:t>
            </a:r>
          </a:p>
          <a:p>
            <a:endParaRPr lang="en-US" sz="2400" dirty="0"/>
          </a:p>
          <a:p>
            <a:r>
              <a:rPr lang="en-US" sz="2400" dirty="0"/>
              <a:t>Verify query folding, to optimize performance.</a:t>
            </a:r>
          </a:p>
        </p:txBody>
      </p:sp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B1CE3BDB-F5DE-4981-9B46-67F6E4F80F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0265" y="1567003"/>
            <a:ext cx="6401210" cy="4350959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317500">
            <a:solidFill>
              <a:schemeClr val="tx2">
                <a:lumMod val="7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8945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641490A-933F-48B9-A443-873853659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213212" cy="553998"/>
          </a:xfrm>
        </p:spPr>
        <p:txBody>
          <a:bodyPr>
            <a:noAutofit/>
          </a:bodyPr>
          <a:lstStyle/>
          <a:p>
            <a:r>
              <a:rPr lang="en-US" sz="4000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Creating Dataverse SQL-based Power BI reports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4AAF2DE-A981-4584-A6EF-E1B20E538A7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8262" y="1723412"/>
            <a:ext cx="4455077" cy="4727448"/>
          </a:xfrm>
        </p:spPr>
        <p:txBody>
          <a:bodyPr>
            <a:normAutofit/>
          </a:bodyPr>
          <a:lstStyle/>
          <a:p>
            <a:r>
              <a:rPr lang="en-US" sz="2400" dirty="0"/>
              <a:t>Fast and ideal for report makers who prefer SQL as a query language.</a:t>
            </a:r>
          </a:p>
          <a:p>
            <a:endParaRPr lang="en-US" sz="2400" dirty="0"/>
          </a:p>
          <a:p>
            <a:r>
              <a:rPr lang="en-US" sz="2400" dirty="0"/>
              <a:t>Datasets can be prepared with aggregates, joins and filters.</a:t>
            </a:r>
          </a:p>
          <a:p>
            <a:endParaRPr lang="en-US" sz="2400" dirty="0"/>
          </a:p>
          <a:p>
            <a:r>
              <a:rPr lang="en-US" sz="2400" dirty="0"/>
              <a:t>Use the </a:t>
            </a:r>
            <a:r>
              <a:rPr lang="en-US" sz="2400" dirty="0">
                <a:solidFill>
                  <a:srgbClr val="FF00FF"/>
                </a:solidFill>
                <a:latin typeface="Consolas" panose="020B0609020204030204" pitchFamily="49" charset="0"/>
              </a:rPr>
              <a:t>CURRENT_USER</a:t>
            </a:r>
            <a:r>
              <a:rPr lang="en-US" sz="2400" dirty="0"/>
              <a:t> variable to replicate the “My …” (Accounts, etc.) filtered views.</a:t>
            </a:r>
          </a:p>
        </p:txBody>
      </p:sp>
      <p:pic>
        <p:nvPicPr>
          <p:cNvPr id="2" name="Picture 1" descr="Graphical user interface, text, application, Word&#10;&#10;Description automatically generated">
            <a:extLst>
              <a:ext uri="{FF2B5EF4-FFF2-40B4-BE49-F238E27FC236}">
                <a16:creationId xmlns:a16="http://schemas.microsoft.com/office/drawing/2014/main" id="{A021AB85-498D-484B-8BFD-A3C8BF84B5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6421" y="1796760"/>
            <a:ext cx="6606027" cy="3822100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317500">
            <a:solidFill>
              <a:schemeClr val="tx2">
                <a:lumMod val="7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4313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21A39-D57A-4A3F-B2ED-38D4C865B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636788"/>
            <a:ext cx="4777557" cy="492443"/>
          </a:xfrm>
        </p:spPr>
        <p:txBody>
          <a:bodyPr>
            <a:noAutofit/>
          </a:bodyPr>
          <a:lstStyle/>
          <a:p>
            <a:r>
              <a:rPr lang="en-US" sz="2800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DirectQuery Best Practices</a:t>
            </a:r>
          </a:p>
        </p:txBody>
      </p:sp>
      <p:pic>
        <p:nvPicPr>
          <p:cNvPr id="9" name="Content Placeholder 8" descr="White arrows going to the red target">
            <a:extLst>
              <a:ext uri="{FF2B5EF4-FFF2-40B4-BE49-F238E27FC236}">
                <a16:creationId xmlns:a16="http://schemas.microsoft.com/office/drawing/2014/main" id="{2CF63700-DD3B-4FAE-A85E-2477F2603E64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716"/>
          <a:stretch/>
        </p:blipFill>
        <p:spPr>
          <a:xfrm>
            <a:off x="5842520" y="636788"/>
            <a:ext cx="3323884" cy="2226770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34FA4F-F62D-4707-B300-E2B2A9249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8963" y="1747838"/>
            <a:ext cx="4480560" cy="4572000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Stay focused on use case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Embrace a Star Schema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query columns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Leverage the Query Editor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Take advantage of the hints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Avoid large blocks of text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choice labels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Consider dual-mode dims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Ensure the Query is Folding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Don’t forget the checkbox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CC580A-F0E6-4B6C-8B93-C0A1FD6CA206}"/>
              </a:ext>
            </a:extLst>
          </p:cNvPr>
          <p:cNvSpPr txBox="1"/>
          <p:nvPr/>
        </p:nvSpPr>
        <p:spPr>
          <a:xfrm>
            <a:off x="5842520" y="2964646"/>
            <a:ext cx="5927384" cy="178933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What topic area is this report supporting?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Who is the audience of this report?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What question is the report trying to answer?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What’s the MVD - Minimum Viable Dataset?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DC5C685-CD38-48B1-9FC8-E46BA1A78EBF}"/>
              </a:ext>
            </a:extLst>
          </p:cNvPr>
          <p:cNvCxnSpPr>
            <a:cxnSpLocks/>
          </p:cNvCxnSpPr>
          <p:nvPr/>
        </p:nvCxnSpPr>
        <p:spPr>
          <a:xfrm>
            <a:off x="476821" y="1807808"/>
            <a:ext cx="0" cy="322888"/>
          </a:xfrm>
          <a:prstGeom prst="line">
            <a:avLst/>
          </a:prstGeom>
          <a:ln w="76200" cap="rnd">
            <a:solidFill>
              <a:srgbClr val="FFC000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3207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21A39-D57A-4A3F-B2ED-38D4C865B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390567"/>
            <a:ext cx="4902471" cy="984885"/>
          </a:xfrm>
        </p:spPr>
        <p:txBody>
          <a:bodyPr/>
          <a:lstStyle/>
          <a:p>
            <a:r>
              <a:rPr lang="en-US" sz="3200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DirectQuery Best Practices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34FA4F-F62D-4707-B300-E2B2A9249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8963" y="1747838"/>
            <a:ext cx="4480560" cy="4572000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Stay focused on use case</a:t>
            </a:r>
          </a:p>
          <a:p>
            <a:r>
              <a:rPr lang="en-US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Embrace a Star Schema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query columns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Leverage the Query Editor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Take advantage of the hints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Avoid large blocks of text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choice labels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Consider dual-mode dims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Ensure the Query is Folding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Don’t forget the checkbox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0DD44308-A462-41D1-BB5A-00B6F3DA912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3168" y="73523"/>
            <a:ext cx="4800610" cy="5684803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0C8B1B0F-B11A-4612-85A7-BABEE01B237F}"/>
              </a:ext>
            </a:extLst>
          </p:cNvPr>
          <p:cNvGrpSpPr/>
          <p:nvPr/>
        </p:nvGrpSpPr>
        <p:grpSpPr>
          <a:xfrm>
            <a:off x="5839412" y="758052"/>
            <a:ext cx="4083918" cy="4624341"/>
            <a:chOff x="4311882" y="474126"/>
            <a:chExt cx="5427360" cy="6145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B7DDED38-29D9-4AF1-9391-539678F77264}"/>
                    </a:ext>
                  </a:extLst>
                </p14:cNvPr>
                <p14:cNvContentPartPr/>
                <p14:nvPr/>
              </p14:nvContentPartPr>
              <p14:xfrm>
                <a:off x="4311882" y="474126"/>
                <a:ext cx="5427360" cy="449964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B7DDED38-29D9-4AF1-9391-539678F77264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228156" y="390410"/>
                  <a:ext cx="5594334" cy="466659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C50EF451-6E93-427A-B048-855991E15AA6}"/>
                    </a:ext>
                  </a:extLst>
                </p14:cNvPr>
                <p14:cNvContentPartPr/>
                <p14:nvPr/>
              </p14:nvContentPartPr>
              <p14:xfrm>
                <a:off x="6165522" y="490686"/>
                <a:ext cx="2524320" cy="61290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C50EF451-6E93-427A-B048-855991E15AA6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081809" y="406963"/>
                  <a:ext cx="2691269" cy="629596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A3E11660-A390-4FA8-9DE7-1DC7CEACD2BD}"/>
                    </a:ext>
                  </a:extLst>
                </p14:cNvPr>
                <p14:cNvContentPartPr/>
                <p14:nvPr/>
              </p14:nvContentPartPr>
              <p14:xfrm>
                <a:off x="7675002" y="3019326"/>
                <a:ext cx="360" cy="36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A3E11660-A390-4FA8-9DE7-1DC7CEACD2BD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612002" y="2956326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</p:grp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B60803A-3DBD-4A58-A958-634E5099ADDB}"/>
              </a:ext>
            </a:extLst>
          </p:cNvPr>
          <p:cNvCxnSpPr>
            <a:cxnSpLocks/>
          </p:cNvCxnSpPr>
          <p:nvPr/>
        </p:nvCxnSpPr>
        <p:spPr>
          <a:xfrm>
            <a:off x="481155" y="2174924"/>
            <a:ext cx="0" cy="322888"/>
          </a:xfrm>
          <a:prstGeom prst="line">
            <a:avLst/>
          </a:prstGeom>
          <a:ln w="76200" cap="rnd">
            <a:solidFill>
              <a:srgbClr val="FFC000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06519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FAC79EBA-2EFB-4AB5-8D4E-B9D13B9A7BBB}"/>
              </a:ext>
            </a:extLst>
          </p:cNvPr>
          <p:cNvSpPr txBox="1"/>
          <p:nvPr/>
        </p:nvSpPr>
        <p:spPr>
          <a:xfrm>
            <a:off x="5041962" y="4890188"/>
            <a:ext cx="68404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32742">
              <a:spcBef>
                <a:spcPct val="20000"/>
              </a:spcBef>
              <a:buSzPct val="90000"/>
              <a:defRPr/>
            </a:pPr>
            <a:r>
              <a:rPr lang="en-US" sz="1400" dirty="0">
                <a:solidFill>
                  <a:srgbClr val="FFFFFF"/>
                </a:solidFill>
                <a:latin typeface="Segoe UI"/>
                <a:cs typeface="Segoe UI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Understand star schema and the importance for Power BI</a:t>
            </a:r>
            <a:endParaRPr lang="en-US" sz="1400" dirty="0">
              <a:solidFill>
                <a:srgbClr val="FFFFFF"/>
              </a:solidFill>
              <a:latin typeface="Segoe UI"/>
              <a:cs typeface="Segoe UI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121A39-D57A-4A3F-B2ED-38D4C865B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636429"/>
            <a:ext cx="5189537" cy="492443"/>
          </a:xfrm>
        </p:spPr>
        <p:txBody>
          <a:bodyPr>
            <a:noAutofit/>
          </a:bodyPr>
          <a:lstStyle/>
          <a:p>
            <a:r>
              <a:rPr lang="en-US" sz="3200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DirectQuery Best Practices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34FA4F-F62D-4707-B300-E2B2A9249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8963" y="1747838"/>
            <a:ext cx="4411662" cy="4572000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Stay focused on use case</a:t>
            </a:r>
          </a:p>
          <a:p>
            <a:r>
              <a:rPr lang="en-US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Embrace a Star Schema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query columns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Leverage the Query Editor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Take advantage of the hints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Avoid large blocks of text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choice labels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Consider dual-mode dims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Ensure the Query is Folding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Don’t forget the checkbox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604A9AB-E1B9-4C09-AF5D-354E1DDCC3A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biLevel thresh="75000"/>
            <a:alphaModFix amt="8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1862" y="306674"/>
            <a:ext cx="6563264" cy="4613563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DADC46C0-F4E3-4354-9326-6C5971AA07FC}"/>
              </a:ext>
            </a:extLst>
          </p:cNvPr>
          <p:cNvGrpSpPr/>
          <p:nvPr/>
        </p:nvGrpSpPr>
        <p:grpSpPr>
          <a:xfrm>
            <a:off x="5958247" y="1788422"/>
            <a:ext cx="4100040" cy="2400840"/>
            <a:chOff x="6346102" y="2506376"/>
            <a:chExt cx="4100040" cy="240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5547E30F-B5A3-47B5-8A60-9B518D27FDDB}"/>
                    </a:ext>
                  </a:extLst>
                </p14:cNvPr>
                <p14:cNvContentPartPr/>
                <p14:nvPr/>
              </p14:nvContentPartPr>
              <p14:xfrm>
                <a:off x="8704102" y="2506376"/>
                <a:ext cx="1742040" cy="11037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5547E30F-B5A3-47B5-8A60-9B518D27FDDB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641102" y="2443376"/>
                  <a:ext cx="1867680" cy="122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7B46D66D-B808-4F5E-B915-7894A242C5FC}"/>
                    </a:ext>
                  </a:extLst>
                </p14:cNvPr>
                <p14:cNvContentPartPr/>
                <p14:nvPr/>
              </p14:nvContentPartPr>
              <p14:xfrm>
                <a:off x="8652982" y="3733976"/>
                <a:ext cx="1664640" cy="11732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7B46D66D-B808-4F5E-B915-7894A242C5FC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8589982" y="3670976"/>
                  <a:ext cx="1790280" cy="129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B5FDDA5F-BC9D-4F50-A8F3-D8391631A08B}"/>
                    </a:ext>
                  </a:extLst>
                </p14:cNvPr>
                <p14:cNvContentPartPr/>
                <p14:nvPr/>
              </p14:nvContentPartPr>
              <p14:xfrm>
                <a:off x="6597022" y="3645056"/>
                <a:ext cx="1762920" cy="120636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B5FDDA5F-BC9D-4F50-A8F3-D8391631A08B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534022" y="3582056"/>
                  <a:ext cx="1888560" cy="133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B9CB9AED-4D29-4222-8D75-5E9637E1336E}"/>
                    </a:ext>
                  </a:extLst>
                </p14:cNvPr>
                <p14:cNvContentPartPr/>
                <p14:nvPr/>
              </p14:nvContentPartPr>
              <p14:xfrm>
                <a:off x="6346102" y="2776376"/>
                <a:ext cx="2011680" cy="86544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B9CB9AED-4D29-4222-8D75-5E9637E1336E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283102" y="2713376"/>
                  <a:ext cx="2137320" cy="9910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6976E8BE-877A-46C0-881A-8E62B77AEA8F}"/>
              </a:ext>
            </a:extLst>
          </p:cNvPr>
          <p:cNvSpPr txBox="1"/>
          <p:nvPr/>
        </p:nvSpPr>
        <p:spPr>
          <a:xfrm>
            <a:off x="5352312" y="1835288"/>
            <a:ext cx="1211870" cy="307777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dirty="0">
                <a:ln w="0">
                  <a:solidFill>
                    <a:schemeClr val="tx2">
                      <a:lumMod val="50000"/>
                    </a:schemeClr>
                  </a:solidFill>
                </a:ln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Dimension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EA03DA-6FB4-4A45-AE93-4D3966873F0B}"/>
              </a:ext>
            </a:extLst>
          </p:cNvPr>
          <p:cNvSpPr txBox="1"/>
          <p:nvPr/>
        </p:nvSpPr>
        <p:spPr>
          <a:xfrm>
            <a:off x="9775676" y="4164913"/>
            <a:ext cx="1211870" cy="307777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dirty="0">
                <a:ln w="0">
                  <a:solidFill>
                    <a:schemeClr val="tx2">
                      <a:lumMod val="50000"/>
                    </a:schemeClr>
                  </a:solidFill>
                </a:ln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Dimension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FD6C169-3432-474A-B687-6DB385D2FCE5}"/>
              </a:ext>
            </a:extLst>
          </p:cNvPr>
          <p:cNvSpPr txBox="1"/>
          <p:nvPr/>
        </p:nvSpPr>
        <p:spPr>
          <a:xfrm>
            <a:off x="9800832" y="1628414"/>
            <a:ext cx="1211870" cy="307777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dirty="0">
                <a:ln w="0">
                  <a:solidFill>
                    <a:schemeClr val="tx2">
                      <a:lumMod val="50000"/>
                    </a:schemeClr>
                  </a:solidFill>
                </a:ln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Dimension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1EFB09E-5FFC-4730-9C42-DFF52F6BC5EA}"/>
              </a:ext>
            </a:extLst>
          </p:cNvPr>
          <p:cNvSpPr txBox="1"/>
          <p:nvPr/>
        </p:nvSpPr>
        <p:spPr>
          <a:xfrm>
            <a:off x="5393259" y="4189262"/>
            <a:ext cx="1211870" cy="307777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dirty="0">
                <a:ln w="0">
                  <a:solidFill>
                    <a:schemeClr val="tx2">
                      <a:lumMod val="50000"/>
                    </a:schemeClr>
                  </a:solidFill>
                </a:ln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Dimension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1C8A8C7E-91C6-4618-8A9F-4E9584C241C6}"/>
                  </a:ext>
                </a:extLst>
              </p14:cNvPr>
              <p14:cNvContentPartPr/>
              <p14:nvPr/>
            </p14:nvContentPartPr>
            <p14:xfrm>
              <a:off x="7539390" y="2356521"/>
              <a:ext cx="1208880" cy="10785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1C8A8C7E-91C6-4618-8A9F-4E9584C241C6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476390" y="2293521"/>
                <a:ext cx="1334520" cy="1204200"/>
              </a:xfrm>
              <a:prstGeom prst="rect">
                <a:avLst/>
              </a:prstGeom>
            </p:spPr>
          </p:pic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DEAB5D35-2F45-4C3D-82EE-3C894F47A225}"/>
              </a:ext>
            </a:extLst>
          </p:cNvPr>
          <p:cNvSpPr txBox="1"/>
          <p:nvPr/>
        </p:nvSpPr>
        <p:spPr>
          <a:xfrm>
            <a:off x="7626837" y="3626776"/>
            <a:ext cx="1093313" cy="553998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36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FACT</a:t>
            </a:r>
            <a:endParaRPr lang="en-US" sz="2800" dirty="0">
              <a:solidFill>
                <a:schemeClr val="tx2">
                  <a:lumMod val="75000"/>
                </a:schemeClr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399A9BC-DEC5-49DA-A409-63D5507B3FF9}"/>
              </a:ext>
            </a:extLst>
          </p:cNvPr>
          <p:cNvCxnSpPr>
            <a:cxnSpLocks/>
          </p:cNvCxnSpPr>
          <p:nvPr/>
        </p:nvCxnSpPr>
        <p:spPr>
          <a:xfrm>
            <a:off x="481155" y="2290568"/>
            <a:ext cx="0" cy="322888"/>
          </a:xfrm>
          <a:prstGeom prst="line">
            <a:avLst/>
          </a:prstGeom>
          <a:ln w="76200" cap="rnd">
            <a:solidFill>
              <a:srgbClr val="FFC000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42114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7" grpId="0" animBg="1"/>
      <p:bldP spid="7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3" grpId="0" animBg="1"/>
      <p:bldP spid="3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11">
            <a:extLst>
              <a:ext uri="{FF2B5EF4-FFF2-40B4-BE49-F238E27FC236}">
                <a16:creationId xmlns:a16="http://schemas.microsoft.com/office/drawing/2014/main" id="{0E30439A-8A5B-46EC-8283-9B6B031D40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13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27"/>
            <a:ext cx="12192001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15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55521" y="-1720"/>
            <a:ext cx="11750040" cy="6840685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61000"/>
                </a:schemeClr>
              </a:gs>
              <a:gs pos="100000">
                <a:schemeClr val="accent1">
                  <a:alpha val="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17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6054" y="-1291"/>
            <a:ext cx="3608179" cy="6858864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19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274173">
            <a:off x="6059728" y="779270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79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21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314" y="4480038"/>
            <a:ext cx="12179371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23">
            <a:extLst>
              <a:ext uri="{FF2B5EF4-FFF2-40B4-BE49-F238E27FC236}">
                <a16:creationId xmlns:a16="http://schemas.microsoft.com/office/drawing/2014/main" id="{53947E58-F088-49F1-A3D1-DEA690192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6967085" y="1632660"/>
            <a:ext cx="6857572" cy="3592258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lowchart: Connector 1">
            <a:extLst>
              <a:ext uri="{FF2B5EF4-FFF2-40B4-BE49-F238E27FC236}">
                <a16:creationId xmlns:a16="http://schemas.microsoft.com/office/drawing/2014/main" id="{2E4A6BA0-6BD5-4FCC-8D88-D119CF6B29D2}"/>
              </a:ext>
            </a:extLst>
          </p:cNvPr>
          <p:cNvSpPr/>
          <p:nvPr/>
        </p:nvSpPr>
        <p:spPr>
          <a:xfrm>
            <a:off x="2547780" y="1045273"/>
            <a:ext cx="4760540" cy="476054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lowchart: Connector 2">
            <a:extLst>
              <a:ext uri="{FF2B5EF4-FFF2-40B4-BE49-F238E27FC236}">
                <a16:creationId xmlns:a16="http://schemas.microsoft.com/office/drawing/2014/main" id="{3379E749-4AE0-4EC4-8AC8-68405EB501AA}"/>
              </a:ext>
            </a:extLst>
          </p:cNvPr>
          <p:cNvSpPr/>
          <p:nvPr/>
        </p:nvSpPr>
        <p:spPr>
          <a:xfrm>
            <a:off x="4548843" y="1045272"/>
            <a:ext cx="4767455" cy="4767455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 descr="Large Heart Shape">
            <a:extLst>
              <a:ext uri="{FF2B5EF4-FFF2-40B4-BE49-F238E27FC236}">
                <a16:creationId xmlns:a16="http://schemas.microsoft.com/office/drawing/2014/main" id="{9A3C0056-8FBB-404C-8B49-22B4871A5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2068" y="2716753"/>
            <a:ext cx="1868626" cy="1738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Flowchart: Connector 18">
            <a:extLst>
              <a:ext uri="{FF2B5EF4-FFF2-40B4-BE49-F238E27FC236}">
                <a16:creationId xmlns:a16="http://schemas.microsoft.com/office/drawing/2014/main" id="{16BB3E39-5EF5-4D69-BBDA-25C0C31DF185}"/>
              </a:ext>
            </a:extLst>
          </p:cNvPr>
          <p:cNvSpPr/>
          <p:nvPr/>
        </p:nvSpPr>
        <p:spPr>
          <a:xfrm>
            <a:off x="2556668" y="1037754"/>
            <a:ext cx="4767455" cy="4767455"/>
          </a:xfrm>
          <a:prstGeom prst="flowChartConnector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aphic 5" descr="Dataverse Logo">
            <a:extLst>
              <a:ext uri="{FF2B5EF4-FFF2-40B4-BE49-F238E27FC236}">
                <a16:creationId xmlns:a16="http://schemas.microsoft.com/office/drawing/2014/main" id="{3CD79B50-A2C6-434A-AC93-FB6FA5E3B799}"/>
              </a:ext>
            </a:extLst>
          </p:cNvPr>
          <p:cNvGrpSpPr/>
          <p:nvPr/>
        </p:nvGrpSpPr>
        <p:grpSpPr>
          <a:xfrm>
            <a:off x="6868910" y="2584658"/>
            <a:ext cx="2088431" cy="1602440"/>
            <a:chOff x="6868910" y="2584658"/>
            <a:chExt cx="2088431" cy="1602440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7A5100CD-8DEB-4C56-BB2B-DD6F6EEB45C9}"/>
                </a:ext>
              </a:extLst>
            </p:cNvPr>
            <p:cNvSpPr/>
            <p:nvPr/>
          </p:nvSpPr>
          <p:spPr>
            <a:xfrm>
              <a:off x="6868910" y="2584658"/>
              <a:ext cx="1620475" cy="1581738"/>
            </a:xfrm>
            <a:custGeom>
              <a:avLst/>
              <a:gdLst>
                <a:gd name="connsiteX0" fmla="*/ 860748 w 1620475"/>
                <a:gd name="connsiteY0" fmla="*/ 1119403 h 1581738"/>
                <a:gd name="connsiteX1" fmla="*/ 1542467 w 1620475"/>
                <a:gd name="connsiteY1" fmla="*/ 970464 h 1581738"/>
                <a:gd name="connsiteX2" fmla="*/ 1370758 w 1620475"/>
                <a:gd name="connsiteY2" fmla="*/ 168234 h 1581738"/>
                <a:gd name="connsiteX3" fmla="*/ 303550 w 1620475"/>
                <a:gd name="connsiteY3" fmla="*/ 231578 h 1581738"/>
                <a:gd name="connsiteX4" fmla="*/ 87918 w 1620475"/>
                <a:gd name="connsiteY4" fmla="*/ 1378919 h 1581738"/>
                <a:gd name="connsiteX5" fmla="*/ 88022 w 1620475"/>
                <a:gd name="connsiteY5" fmla="*/ 1378926 h 1581738"/>
                <a:gd name="connsiteX6" fmla="*/ 228880 w 1620475"/>
                <a:gd name="connsiteY6" fmla="*/ 1536254 h 1581738"/>
                <a:gd name="connsiteX7" fmla="*/ 691642 w 1620475"/>
                <a:gd name="connsiteY7" fmla="*/ 1412328 h 1581738"/>
                <a:gd name="connsiteX8" fmla="*/ 691740 w 1620475"/>
                <a:gd name="connsiteY8" fmla="*/ 1412332 h 1581738"/>
                <a:gd name="connsiteX9" fmla="*/ 860748 w 1620475"/>
                <a:gd name="connsiteY9" fmla="*/ 1119403 h 1581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20475" h="1581738">
                  <a:moveTo>
                    <a:pt x="860748" y="1119403"/>
                  </a:moveTo>
                  <a:cubicBezTo>
                    <a:pt x="1144017" y="1283059"/>
                    <a:pt x="1398538" y="1219926"/>
                    <a:pt x="1542467" y="970464"/>
                  </a:cubicBezTo>
                  <a:cubicBezTo>
                    <a:pt x="1686397" y="721001"/>
                    <a:pt x="1632284" y="380835"/>
                    <a:pt x="1370758" y="168234"/>
                  </a:cubicBezTo>
                  <a:cubicBezTo>
                    <a:pt x="1083612" y="-65197"/>
                    <a:pt x="634641" y="-66243"/>
                    <a:pt x="303550" y="231578"/>
                  </a:cubicBezTo>
                  <a:cubicBezTo>
                    <a:pt x="6140" y="499104"/>
                    <a:pt x="-86904" y="970464"/>
                    <a:pt x="87918" y="1378919"/>
                  </a:cubicBezTo>
                  <a:lnTo>
                    <a:pt x="88022" y="1378926"/>
                  </a:lnTo>
                  <a:cubicBezTo>
                    <a:pt x="115999" y="1442831"/>
                    <a:pt x="163867" y="1498696"/>
                    <a:pt x="228880" y="1536254"/>
                  </a:cubicBezTo>
                  <a:cubicBezTo>
                    <a:pt x="390886" y="1629853"/>
                    <a:pt x="598024" y="1574362"/>
                    <a:pt x="691642" y="1412328"/>
                  </a:cubicBezTo>
                  <a:lnTo>
                    <a:pt x="691740" y="1412332"/>
                  </a:lnTo>
                  <a:lnTo>
                    <a:pt x="860748" y="1119403"/>
                  </a:lnTo>
                  <a:close/>
                </a:path>
              </a:pathLst>
            </a:custGeom>
            <a:solidFill>
              <a:srgbClr val="096738"/>
            </a:solidFill>
            <a:ln w="21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D85D9C70-F816-40F7-8DF2-4C5A5B60026C}"/>
                </a:ext>
              </a:extLst>
            </p:cNvPr>
            <p:cNvSpPr/>
            <p:nvPr/>
          </p:nvSpPr>
          <p:spPr>
            <a:xfrm>
              <a:off x="7336867" y="2605344"/>
              <a:ext cx="1620474" cy="1581754"/>
            </a:xfrm>
            <a:custGeom>
              <a:avLst/>
              <a:gdLst>
                <a:gd name="connsiteX0" fmla="*/ 1533318 w 1620474"/>
                <a:gd name="connsiteY0" fmla="*/ 204791 h 1581754"/>
                <a:gd name="connsiteX1" fmla="*/ 1533395 w 1620474"/>
                <a:gd name="connsiteY1" fmla="*/ 204797 h 1581754"/>
                <a:gd name="connsiteX2" fmla="*/ 1316926 w 1620474"/>
                <a:gd name="connsiteY2" fmla="*/ 1350176 h 1581754"/>
                <a:gd name="connsiteX3" fmla="*/ 249717 w 1620474"/>
                <a:gd name="connsiteY3" fmla="*/ 1413522 h 1581754"/>
                <a:gd name="connsiteX4" fmla="*/ 78009 w 1620474"/>
                <a:gd name="connsiteY4" fmla="*/ 611292 h 1581754"/>
                <a:gd name="connsiteX5" fmla="*/ 759727 w 1620474"/>
                <a:gd name="connsiteY5" fmla="*/ 462350 h 1581754"/>
                <a:gd name="connsiteX6" fmla="*/ 928659 w 1620474"/>
                <a:gd name="connsiteY6" fmla="*/ 169552 h 1581754"/>
                <a:gd name="connsiteX7" fmla="*/ 928752 w 1620474"/>
                <a:gd name="connsiteY7" fmla="*/ 169559 h 1581754"/>
                <a:gd name="connsiteX8" fmla="*/ 1391601 w 1620474"/>
                <a:gd name="connsiteY8" fmla="*/ 45485 h 1581754"/>
                <a:gd name="connsiteX9" fmla="*/ 1533318 w 1620474"/>
                <a:gd name="connsiteY9" fmla="*/ 204791 h 1581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20474" h="1581754">
                  <a:moveTo>
                    <a:pt x="1533318" y="204791"/>
                  </a:moveTo>
                  <a:lnTo>
                    <a:pt x="1533395" y="204797"/>
                  </a:lnTo>
                  <a:cubicBezTo>
                    <a:pt x="1707080" y="612798"/>
                    <a:pt x="1613859" y="1083078"/>
                    <a:pt x="1316926" y="1350176"/>
                  </a:cubicBezTo>
                  <a:cubicBezTo>
                    <a:pt x="985834" y="1647998"/>
                    <a:pt x="536863" y="1646952"/>
                    <a:pt x="249717" y="1413522"/>
                  </a:cubicBezTo>
                  <a:cubicBezTo>
                    <a:pt x="-11809" y="1200921"/>
                    <a:pt x="-65922" y="860755"/>
                    <a:pt x="78009" y="611292"/>
                  </a:cubicBezTo>
                  <a:cubicBezTo>
                    <a:pt x="221937" y="361829"/>
                    <a:pt x="476459" y="298694"/>
                    <a:pt x="759727" y="462350"/>
                  </a:cubicBezTo>
                  <a:lnTo>
                    <a:pt x="928659" y="169552"/>
                  </a:lnTo>
                  <a:lnTo>
                    <a:pt x="928752" y="169559"/>
                  </a:lnTo>
                  <a:cubicBezTo>
                    <a:pt x="1022332" y="7409"/>
                    <a:pt x="1229546" y="-48142"/>
                    <a:pt x="1391601" y="45485"/>
                  </a:cubicBezTo>
                  <a:cubicBezTo>
                    <a:pt x="1457283" y="83430"/>
                    <a:pt x="1505467" y="140061"/>
                    <a:pt x="1533318" y="204791"/>
                  </a:cubicBezTo>
                  <a:close/>
                </a:path>
              </a:pathLst>
            </a:custGeom>
            <a:solidFill>
              <a:srgbClr val="4ED062"/>
            </a:solidFill>
            <a:ln w="21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B9E0039B-C6DF-420B-A5FB-B578C2173ABC}"/>
                </a:ext>
              </a:extLst>
            </p:cNvPr>
            <p:cNvSpPr/>
            <p:nvPr/>
          </p:nvSpPr>
          <p:spPr>
            <a:xfrm>
              <a:off x="7336950" y="2774942"/>
              <a:ext cx="1152500" cy="1221906"/>
            </a:xfrm>
            <a:custGeom>
              <a:avLst/>
              <a:gdLst>
                <a:gd name="connsiteX0" fmla="*/ 759727 w 1152500"/>
                <a:gd name="connsiteY0" fmla="*/ 292770 h 1221906"/>
                <a:gd name="connsiteX1" fmla="*/ 78008 w 1152500"/>
                <a:gd name="connsiteY1" fmla="*/ 441712 h 1221906"/>
                <a:gd name="connsiteX2" fmla="*/ 223857 w 1152500"/>
                <a:gd name="connsiteY2" fmla="*/ 1221907 h 1221906"/>
                <a:gd name="connsiteX3" fmla="*/ 392773 w 1152500"/>
                <a:gd name="connsiteY3" fmla="*/ 929137 h 1221906"/>
                <a:gd name="connsiteX4" fmla="*/ 1074492 w 1152500"/>
                <a:gd name="connsiteY4" fmla="*/ 780197 h 1221906"/>
                <a:gd name="connsiteX5" fmla="*/ 928643 w 1152500"/>
                <a:gd name="connsiteY5" fmla="*/ 0 h 1221906"/>
                <a:gd name="connsiteX6" fmla="*/ 759727 w 1152500"/>
                <a:gd name="connsiteY6" fmla="*/ 292770 h 1221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52500" h="1221906">
                  <a:moveTo>
                    <a:pt x="759727" y="292770"/>
                  </a:moveTo>
                  <a:cubicBezTo>
                    <a:pt x="476458" y="129114"/>
                    <a:pt x="221939" y="192249"/>
                    <a:pt x="78008" y="441712"/>
                  </a:cubicBezTo>
                  <a:cubicBezTo>
                    <a:pt x="-61047" y="682725"/>
                    <a:pt x="-15247" y="1008400"/>
                    <a:pt x="223857" y="1221907"/>
                  </a:cubicBezTo>
                  <a:lnTo>
                    <a:pt x="392773" y="929137"/>
                  </a:lnTo>
                  <a:cubicBezTo>
                    <a:pt x="676042" y="1092793"/>
                    <a:pt x="930561" y="1029660"/>
                    <a:pt x="1074492" y="780197"/>
                  </a:cubicBezTo>
                  <a:cubicBezTo>
                    <a:pt x="1213547" y="539182"/>
                    <a:pt x="1167747" y="213508"/>
                    <a:pt x="928643" y="0"/>
                  </a:cubicBezTo>
                  <a:lnTo>
                    <a:pt x="759727" y="292770"/>
                  </a:lnTo>
                  <a:close/>
                </a:path>
              </a:pathLst>
            </a:custGeom>
            <a:solidFill>
              <a:srgbClr val="088142"/>
            </a:solidFill>
            <a:ln w="21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963E05F9-E8EA-4D84-8810-57F1AAEF23D9}"/>
                </a:ext>
              </a:extLst>
            </p:cNvPr>
            <p:cNvSpPr/>
            <p:nvPr/>
          </p:nvSpPr>
          <p:spPr>
            <a:xfrm>
              <a:off x="7546039" y="3027152"/>
              <a:ext cx="734394" cy="734890"/>
            </a:xfrm>
            <a:custGeom>
              <a:avLst/>
              <a:gdLst>
                <a:gd name="connsiteX0" fmla="*/ 685147 w 734394"/>
                <a:gd name="connsiteY0" fmla="*/ 551138 h 734890"/>
                <a:gd name="connsiteX1" fmla="*/ 183630 w 734394"/>
                <a:gd name="connsiteY1" fmla="*/ 685609 h 734890"/>
                <a:gd name="connsiteX2" fmla="*/ 49248 w 734394"/>
                <a:gd name="connsiteY2" fmla="*/ 183752 h 734890"/>
                <a:gd name="connsiteX3" fmla="*/ 550765 w 734394"/>
                <a:gd name="connsiteY3" fmla="*/ 49281 h 734890"/>
                <a:gd name="connsiteX4" fmla="*/ 685147 w 734394"/>
                <a:gd name="connsiteY4" fmla="*/ 551138 h 73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4394" h="734890">
                  <a:moveTo>
                    <a:pt x="685147" y="551138"/>
                  </a:moveTo>
                  <a:cubicBezTo>
                    <a:pt x="583765" y="726856"/>
                    <a:pt x="359229" y="787059"/>
                    <a:pt x="183630" y="685609"/>
                  </a:cubicBezTo>
                  <a:cubicBezTo>
                    <a:pt x="8032" y="584159"/>
                    <a:pt x="-52134" y="359470"/>
                    <a:pt x="49248" y="183752"/>
                  </a:cubicBezTo>
                  <a:cubicBezTo>
                    <a:pt x="150631" y="8037"/>
                    <a:pt x="375166" y="-52169"/>
                    <a:pt x="550765" y="49281"/>
                  </a:cubicBezTo>
                  <a:cubicBezTo>
                    <a:pt x="726363" y="150731"/>
                    <a:pt x="786528" y="375420"/>
                    <a:pt x="685147" y="551138"/>
                  </a:cubicBezTo>
                  <a:close/>
                </a:path>
              </a:pathLst>
            </a:custGeom>
            <a:solidFill>
              <a:srgbClr val="000000">
                <a:alpha val="24000"/>
              </a:srgbClr>
            </a:solidFill>
            <a:ln w="21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848DF54C-AB2F-42BD-A42C-D10DA23A8F4D}"/>
                </a:ext>
              </a:extLst>
            </p:cNvPr>
            <p:cNvSpPr/>
            <p:nvPr/>
          </p:nvSpPr>
          <p:spPr>
            <a:xfrm>
              <a:off x="7546039" y="3061968"/>
              <a:ext cx="734394" cy="734890"/>
            </a:xfrm>
            <a:custGeom>
              <a:avLst/>
              <a:gdLst>
                <a:gd name="connsiteX0" fmla="*/ 685147 w 734394"/>
                <a:gd name="connsiteY0" fmla="*/ 551138 h 734890"/>
                <a:gd name="connsiteX1" fmla="*/ 183630 w 734394"/>
                <a:gd name="connsiteY1" fmla="*/ 685610 h 734890"/>
                <a:gd name="connsiteX2" fmla="*/ 49248 w 734394"/>
                <a:gd name="connsiteY2" fmla="*/ 183753 h 734890"/>
                <a:gd name="connsiteX3" fmla="*/ 550765 w 734394"/>
                <a:gd name="connsiteY3" fmla="*/ 49282 h 734890"/>
                <a:gd name="connsiteX4" fmla="*/ 685147 w 734394"/>
                <a:gd name="connsiteY4" fmla="*/ 551138 h 73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4394" h="734890">
                  <a:moveTo>
                    <a:pt x="685147" y="551138"/>
                  </a:moveTo>
                  <a:cubicBezTo>
                    <a:pt x="583765" y="726854"/>
                    <a:pt x="359229" y="787060"/>
                    <a:pt x="183630" y="685610"/>
                  </a:cubicBezTo>
                  <a:cubicBezTo>
                    <a:pt x="8032" y="584159"/>
                    <a:pt x="-52134" y="359471"/>
                    <a:pt x="49248" y="183753"/>
                  </a:cubicBezTo>
                  <a:cubicBezTo>
                    <a:pt x="150631" y="8035"/>
                    <a:pt x="375166" y="-52168"/>
                    <a:pt x="550765" y="49282"/>
                  </a:cubicBezTo>
                  <a:cubicBezTo>
                    <a:pt x="726363" y="150732"/>
                    <a:pt x="786528" y="375421"/>
                    <a:pt x="685147" y="551138"/>
                  </a:cubicBezTo>
                  <a:close/>
                </a:path>
              </a:pathLst>
            </a:custGeom>
            <a:solidFill>
              <a:srgbClr val="000000">
                <a:alpha val="32000"/>
              </a:srgbClr>
            </a:solidFill>
            <a:ln w="21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6F88C23E-2F7D-42D5-8BEB-342617F3BBCC}"/>
                </a:ext>
              </a:extLst>
            </p:cNvPr>
            <p:cNvSpPr/>
            <p:nvPr/>
          </p:nvSpPr>
          <p:spPr>
            <a:xfrm>
              <a:off x="7546039" y="3018448"/>
              <a:ext cx="734394" cy="734890"/>
            </a:xfrm>
            <a:custGeom>
              <a:avLst/>
              <a:gdLst>
                <a:gd name="connsiteX0" fmla="*/ 685147 w 734394"/>
                <a:gd name="connsiteY0" fmla="*/ 551138 h 734890"/>
                <a:gd name="connsiteX1" fmla="*/ 183630 w 734394"/>
                <a:gd name="connsiteY1" fmla="*/ 685610 h 734890"/>
                <a:gd name="connsiteX2" fmla="*/ 49248 w 734394"/>
                <a:gd name="connsiteY2" fmla="*/ 183753 h 734890"/>
                <a:gd name="connsiteX3" fmla="*/ 550765 w 734394"/>
                <a:gd name="connsiteY3" fmla="*/ 49282 h 734890"/>
                <a:gd name="connsiteX4" fmla="*/ 685147 w 734394"/>
                <a:gd name="connsiteY4" fmla="*/ 551138 h 73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4394" h="734890">
                  <a:moveTo>
                    <a:pt x="685147" y="551138"/>
                  </a:moveTo>
                  <a:cubicBezTo>
                    <a:pt x="583763" y="726854"/>
                    <a:pt x="359229" y="787060"/>
                    <a:pt x="183630" y="685610"/>
                  </a:cubicBezTo>
                  <a:cubicBezTo>
                    <a:pt x="8032" y="584159"/>
                    <a:pt x="-52134" y="359471"/>
                    <a:pt x="49248" y="183753"/>
                  </a:cubicBezTo>
                  <a:cubicBezTo>
                    <a:pt x="150631" y="8035"/>
                    <a:pt x="375166" y="-52168"/>
                    <a:pt x="550765" y="49282"/>
                  </a:cubicBezTo>
                  <a:cubicBezTo>
                    <a:pt x="726363" y="150732"/>
                    <a:pt x="786528" y="375421"/>
                    <a:pt x="685147" y="551138"/>
                  </a:cubicBezTo>
                  <a:close/>
                </a:path>
              </a:pathLst>
            </a:custGeom>
            <a:solidFill>
              <a:srgbClr val="66EB6E"/>
            </a:solidFill>
            <a:ln w="21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5" name="Graphic 8" descr="Dataverse Logo">
            <a:extLst>
              <a:ext uri="{FF2B5EF4-FFF2-40B4-BE49-F238E27FC236}">
                <a16:creationId xmlns:a16="http://schemas.microsoft.com/office/drawing/2014/main" id="{51801B85-82F7-43AF-8D8F-3E885A8B7A0A}"/>
              </a:ext>
            </a:extLst>
          </p:cNvPr>
          <p:cNvGrpSpPr/>
          <p:nvPr/>
        </p:nvGrpSpPr>
        <p:grpSpPr>
          <a:xfrm>
            <a:off x="3297090" y="2399002"/>
            <a:ext cx="1491918" cy="2032043"/>
            <a:chOff x="3297090" y="2399002"/>
            <a:chExt cx="1491918" cy="2032043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3F023D2-C5D9-4BCD-9602-EA9B211AA79B}"/>
                </a:ext>
              </a:extLst>
            </p:cNvPr>
            <p:cNvSpPr/>
            <p:nvPr/>
          </p:nvSpPr>
          <p:spPr>
            <a:xfrm>
              <a:off x="4125933" y="2399002"/>
              <a:ext cx="663074" cy="1990573"/>
            </a:xfrm>
            <a:custGeom>
              <a:avLst/>
              <a:gdLst>
                <a:gd name="connsiteX0" fmla="*/ 663075 w 663074"/>
                <a:gd name="connsiteY0" fmla="*/ 0 h 1990573"/>
                <a:gd name="connsiteX1" fmla="*/ 663075 w 663074"/>
                <a:gd name="connsiteY1" fmla="*/ 1990573 h 1990573"/>
                <a:gd name="connsiteX2" fmla="*/ 0 w 663074"/>
                <a:gd name="connsiteY2" fmla="*/ 1990573 h 1990573"/>
                <a:gd name="connsiteX3" fmla="*/ 0 w 663074"/>
                <a:gd name="connsiteY3" fmla="*/ 0 h 1990573"/>
                <a:gd name="connsiteX4" fmla="*/ 663075 w 663074"/>
                <a:gd name="connsiteY4" fmla="*/ 0 h 1990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3074" h="1990573">
                  <a:moveTo>
                    <a:pt x="663075" y="0"/>
                  </a:moveTo>
                  <a:lnTo>
                    <a:pt x="663075" y="1990573"/>
                  </a:lnTo>
                  <a:lnTo>
                    <a:pt x="0" y="1990573"/>
                  </a:lnTo>
                  <a:lnTo>
                    <a:pt x="0" y="0"/>
                  </a:lnTo>
                  <a:lnTo>
                    <a:pt x="663075" y="0"/>
                  </a:lnTo>
                  <a:close/>
                </a:path>
              </a:pathLst>
            </a:custGeom>
            <a:solidFill>
              <a:srgbClr val="E6AD10"/>
            </a:solidFill>
            <a:ln w="20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B4FF6A81-2F38-405F-8A76-92333884788D}"/>
                </a:ext>
              </a:extLst>
            </p:cNvPr>
            <p:cNvSpPr/>
            <p:nvPr/>
          </p:nvSpPr>
          <p:spPr>
            <a:xfrm>
              <a:off x="3711511" y="2904939"/>
              <a:ext cx="663074" cy="1492929"/>
            </a:xfrm>
            <a:custGeom>
              <a:avLst/>
              <a:gdLst>
                <a:gd name="connsiteX0" fmla="*/ 663075 w 663074"/>
                <a:gd name="connsiteY0" fmla="*/ 82941 h 1492929"/>
                <a:gd name="connsiteX1" fmla="*/ 663075 w 663074"/>
                <a:gd name="connsiteY1" fmla="*/ 1492930 h 1492929"/>
                <a:gd name="connsiteX2" fmla="*/ 0 w 663074"/>
                <a:gd name="connsiteY2" fmla="*/ 1492930 h 1492929"/>
                <a:gd name="connsiteX3" fmla="*/ 0 w 663074"/>
                <a:gd name="connsiteY3" fmla="*/ 0 h 1492929"/>
                <a:gd name="connsiteX4" fmla="*/ 580190 w 663074"/>
                <a:gd name="connsiteY4" fmla="*/ 0 h 1492929"/>
                <a:gd name="connsiteX5" fmla="*/ 663075 w 663074"/>
                <a:gd name="connsiteY5" fmla="*/ 82941 h 1492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3074" h="1492929">
                  <a:moveTo>
                    <a:pt x="663075" y="82941"/>
                  </a:moveTo>
                  <a:lnTo>
                    <a:pt x="663075" y="1492930"/>
                  </a:lnTo>
                  <a:lnTo>
                    <a:pt x="0" y="1492930"/>
                  </a:lnTo>
                  <a:lnTo>
                    <a:pt x="0" y="0"/>
                  </a:lnTo>
                  <a:lnTo>
                    <a:pt x="580190" y="0"/>
                  </a:lnTo>
                  <a:cubicBezTo>
                    <a:pt x="625965" y="0"/>
                    <a:pt x="663075" y="37135"/>
                    <a:pt x="663075" y="82941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20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FCE91D9E-1805-4F34-AE59-A190DA8C58E8}"/>
                </a:ext>
              </a:extLst>
            </p:cNvPr>
            <p:cNvSpPr/>
            <p:nvPr/>
          </p:nvSpPr>
          <p:spPr>
            <a:xfrm>
              <a:off x="3711511" y="2938115"/>
              <a:ext cx="663074" cy="1492929"/>
            </a:xfrm>
            <a:custGeom>
              <a:avLst/>
              <a:gdLst>
                <a:gd name="connsiteX0" fmla="*/ 663075 w 663074"/>
                <a:gd name="connsiteY0" fmla="*/ 82941 h 1492929"/>
                <a:gd name="connsiteX1" fmla="*/ 663075 w 663074"/>
                <a:gd name="connsiteY1" fmla="*/ 1492930 h 1492929"/>
                <a:gd name="connsiteX2" fmla="*/ 0 w 663074"/>
                <a:gd name="connsiteY2" fmla="*/ 1492930 h 1492929"/>
                <a:gd name="connsiteX3" fmla="*/ 0 w 663074"/>
                <a:gd name="connsiteY3" fmla="*/ 0 h 1492929"/>
                <a:gd name="connsiteX4" fmla="*/ 580190 w 663074"/>
                <a:gd name="connsiteY4" fmla="*/ 0 h 1492929"/>
                <a:gd name="connsiteX5" fmla="*/ 663075 w 663074"/>
                <a:gd name="connsiteY5" fmla="*/ 82941 h 1492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3074" h="1492929">
                  <a:moveTo>
                    <a:pt x="663075" y="82941"/>
                  </a:moveTo>
                  <a:lnTo>
                    <a:pt x="663075" y="1492930"/>
                  </a:lnTo>
                  <a:lnTo>
                    <a:pt x="0" y="1492930"/>
                  </a:lnTo>
                  <a:lnTo>
                    <a:pt x="0" y="0"/>
                  </a:lnTo>
                  <a:lnTo>
                    <a:pt x="580190" y="0"/>
                  </a:lnTo>
                  <a:cubicBezTo>
                    <a:pt x="625965" y="0"/>
                    <a:pt x="663075" y="37135"/>
                    <a:pt x="663075" y="82941"/>
                  </a:cubicBezTo>
                  <a:close/>
                </a:path>
              </a:pathLst>
            </a:custGeom>
            <a:solidFill>
              <a:srgbClr val="000000">
                <a:alpha val="18000"/>
              </a:srgbClr>
            </a:solidFill>
            <a:ln w="20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06A19A0-EB87-4104-846E-57CB6A25172C}"/>
                </a:ext>
              </a:extLst>
            </p:cNvPr>
            <p:cNvSpPr/>
            <p:nvPr/>
          </p:nvSpPr>
          <p:spPr>
            <a:xfrm>
              <a:off x="3711511" y="2896645"/>
              <a:ext cx="663074" cy="1492929"/>
            </a:xfrm>
            <a:custGeom>
              <a:avLst/>
              <a:gdLst>
                <a:gd name="connsiteX0" fmla="*/ 663075 w 663074"/>
                <a:gd name="connsiteY0" fmla="*/ 82941 h 1492929"/>
                <a:gd name="connsiteX1" fmla="*/ 663075 w 663074"/>
                <a:gd name="connsiteY1" fmla="*/ 1492930 h 1492929"/>
                <a:gd name="connsiteX2" fmla="*/ 0 w 663074"/>
                <a:gd name="connsiteY2" fmla="*/ 1492930 h 1492929"/>
                <a:gd name="connsiteX3" fmla="*/ 0 w 663074"/>
                <a:gd name="connsiteY3" fmla="*/ 0 h 1492929"/>
                <a:gd name="connsiteX4" fmla="*/ 580190 w 663074"/>
                <a:gd name="connsiteY4" fmla="*/ 0 h 1492929"/>
                <a:gd name="connsiteX5" fmla="*/ 663075 w 663074"/>
                <a:gd name="connsiteY5" fmla="*/ 82941 h 1492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3074" h="1492929">
                  <a:moveTo>
                    <a:pt x="663075" y="82941"/>
                  </a:moveTo>
                  <a:lnTo>
                    <a:pt x="663075" y="1492930"/>
                  </a:lnTo>
                  <a:lnTo>
                    <a:pt x="0" y="1492930"/>
                  </a:lnTo>
                  <a:lnTo>
                    <a:pt x="0" y="0"/>
                  </a:lnTo>
                  <a:lnTo>
                    <a:pt x="580190" y="0"/>
                  </a:lnTo>
                  <a:cubicBezTo>
                    <a:pt x="625965" y="0"/>
                    <a:pt x="663075" y="37135"/>
                    <a:pt x="663075" y="82941"/>
                  </a:cubicBezTo>
                  <a:close/>
                </a:path>
              </a:pathLst>
            </a:custGeom>
            <a:solidFill>
              <a:srgbClr val="F6D751"/>
            </a:solidFill>
            <a:ln w="20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9E723C9-F346-42F2-B253-44FB8825A7F7}"/>
                </a:ext>
              </a:extLst>
            </p:cNvPr>
            <p:cNvSpPr/>
            <p:nvPr/>
          </p:nvSpPr>
          <p:spPr>
            <a:xfrm>
              <a:off x="3297090" y="3394288"/>
              <a:ext cx="663074" cy="995286"/>
            </a:xfrm>
            <a:custGeom>
              <a:avLst/>
              <a:gdLst>
                <a:gd name="connsiteX0" fmla="*/ 0 w 663074"/>
                <a:gd name="connsiteY0" fmla="*/ 0 h 995286"/>
                <a:gd name="connsiteX1" fmla="*/ 0 w 663074"/>
                <a:gd name="connsiteY1" fmla="*/ 995287 h 995286"/>
                <a:gd name="connsiteX2" fmla="*/ 663075 w 663074"/>
                <a:gd name="connsiteY2" fmla="*/ 995287 h 995286"/>
                <a:gd name="connsiteX3" fmla="*/ 663075 w 663074"/>
                <a:gd name="connsiteY3" fmla="*/ 82941 h 995286"/>
                <a:gd name="connsiteX4" fmla="*/ 580190 w 663074"/>
                <a:gd name="connsiteY4" fmla="*/ 0 h 995286"/>
                <a:gd name="connsiteX5" fmla="*/ 0 w 663074"/>
                <a:gd name="connsiteY5" fmla="*/ 0 h 995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3074" h="995286">
                  <a:moveTo>
                    <a:pt x="0" y="0"/>
                  </a:moveTo>
                  <a:lnTo>
                    <a:pt x="0" y="995287"/>
                  </a:lnTo>
                  <a:lnTo>
                    <a:pt x="663075" y="995287"/>
                  </a:lnTo>
                  <a:lnTo>
                    <a:pt x="663075" y="82941"/>
                  </a:lnTo>
                  <a:cubicBezTo>
                    <a:pt x="663075" y="37135"/>
                    <a:pt x="625965" y="0"/>
                    <a:pt x="5801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9E589"/>
            </a:solidFill>
            <a:ln w="20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152681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21A39-D57A-4A3F-B2ED-38D4C865B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636429"/>
            <a:ext cx="5189537" cy="492443"/>
          </a:xfrm>
        </p:spPr>
        <p:txBody>
          <a:bodyPr>
            <a:noAutofit/>
          </a:bodyPr>
          <a:lstStyle/>
          <a:p>
            <a:r>
              <a:rPr lang="en-US" sz="3200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DirectQuery Best Practices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34FA4F-F62D-4707-B300-E2B2A9249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8963" y="1747838"/>
            <a:ext cx="4411662" cy="4572000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Stay focused on use case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Embrace a Star Schema</a:t>
            </a:r>
          </a:p>
          <a:p>
            <a:r>
              <a:rPr lang="en-US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Minimize query columns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Leverage the Query Editor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Take advantage of the hints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Avoid large blocks of text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choice labels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Consider dual-mode dims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Ensure the Query is Folding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Don’t forget the checkbox</a:t>
            </a:r>
          </a:p>
        </p:txBody>
      </p:sp>
      <p:pic>
        <p:nvPicPr>
          <p:cNvPr id="6" name="Choose Columns">
            <a:hlinkClick r:id="" action="ppaction://media"/>
            <a:extLst>
              <a:ext uri="{FF2B5EF4-FFF2-40B4-BE49-F238E27FC236}">
                <a16:creationId xmlns:a16="http://schemas.microsoft.com/office/drawing/2014/main" id="{DFDE9A0B-4B94-4781-9441-410C3721612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418163" y="1844314"/>
            <a:ext cx="6091779" cy="3930180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 w="317500">
            <a:solidFill>
              <a:schemeClr val="tx2">
                <a:lumMod val="7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9CD81D5-E506-4C04-9BD7-036B494F5A7D}"/>
              </a:ext>
            </a:extLst>
          </p:cNvPr>
          <p:cNvCxnSpPr>
            <a:cxnSpLocks/>
          </p:cNvCxnSpPr>
          <p:nvPr/>
        </p:nvCxnSpPr>
        <p:spPr>
          <a:xfrm>
            <a:off x="495825" y="2652142"/>
            <a:ext cx="0" cy="322888"/>
          </a:xfrm>
          <a:prstGeom prst="line">
            <a:avLst/>
          </a:prstGeom>
          <a:ln w="76200" cap="rnd">
            <a:solidFill>
              <a:srgbClr val="FFC000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14248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37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21A39-D57A-4A3F-B2ED-38D4C865B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390567"/>
            <a:ext cx="4936287" cy="984885"/>
          </a:xfrm>
        </p:spPr>
        <p:txBody>
          <a:bodyPr/>
          <a:lstStyle/>
          <a:p>
            <a:r>
              <a:rPr lang="en-US" sz="3200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DirectQuery Best Practices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34FA4F-F62D-4707-B300-E2B2A9249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8963" y="1747838"/>
            <a:ext cx="4411662" cy="4572000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Stay focused on use case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Embrace a Star Schema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query columns</a:t>
            </a:r>
          </a:p>
          <a:p>
            <a:r>
              <a:rPr lang="en-US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Leverage the Query Editor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Take advantage of the hints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Avoid large blocks of text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choice labels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Consider dual-mode dims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Ensure the Query is Folding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Don’t forget the checkbox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B40B144-5266-410C-BFD7-53F107E580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604181"/>
            <a:ext cx="5232159" cy="3765496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317500">
            <a:solidFill>
              <a:schemeClr val="tx2">
                <a:lumMod val="7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0ED85BD-666C-4D95-85F1-D82A8F6E4F99}"/>
              </a:ext>
            </a:extLst>
          </p:cNvPr>
          <p:cNvSpPr txBox="1"/>
          <p:nvPr/>
        </p:nvSpPr>
        <p:spPr>
          <a:xfrm flipH="1">
            <a:off x="5806951" y="5135490"/>
            <a:ext cx="5976509" cy="984885"/>
          </a:xfrm>
          <a:prstGeom prst="rect">
            <a:avLst/>
          </a:prstGeom>
          <a:solidFill>
            <a:srgbClr val="2C4678">
              <a:alpha val="83000"/>
            </a:srgbClr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With large tables, build the query in the Query Editor. A simple query will get you started and allow you to build up the query quickly and ‘safely’.</a:t>
            </a:r>
            <a:br>
              <a:rPr lang="en-US" sz="2000" i="1" dirty="0">
                <a:solidFill>
                  <a:schemeClr val="bg1"/>
                </a:solidFill>
              </a:rPr>
            </a:br>
            <a:endParaRPr lang="en-US" sz="1000" kern="1100" spc="-50" dirty="0">
              <a:solidFill>
                <a:schemeClr val="bg1"/>
              </a:solidFill>
              <a:latin typeface="Lucida Console" panose="020B06090405040202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193A734-731A-4AED-8BA5-BDD437CDD67C}"/>
              </a:ext>
            </a:extLst>
          </p:cNvPr>
          <p:cNvCxnSpPr>
            <a:cxnSpLocks/>
          </p:cNvCxnSpPr>
          <p:nvPr/>
        </p:nvCxnSpPr>
        <p:spPr>
          <a:xfrm>
            <a:off x="481155" y="3062755"/>
            <a:ext cx="0" cy="322888"/>
          </a:xfrm>
          <a:prstGeom prst="line">
            <a:avLst/>
          </a:prstGeom>
          <a:ln w="76200" cap="rnd">
            <a:solidFill>
              <a:srgbClr val="FFC000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76671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21A39-D57A-4A3F-B2ED-38D4C865B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390567"/>
            <a:ext cx="4936287" cy="984885"/>
          </a:xfrm>
        </p:spPr>
        <p:txBody>
          <a:bodyPr/>
          <a:lstStyle/>
          <a:p>
            <a:r>
              <a:rPr lang="en-US" sz="3200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DirectQuery Best Practices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34FA4F-F62D-4707-B300-E2B2A9249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8963" y="1747838"/>
            <a:ext cx="4411662" cy="4572000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Stay focused on use case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Embrace a Star Schema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query columns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Leverage the Query Editor</a:t>
            </a:r>
          </a:p>
          <a:p>
            <a:r>
              <a:rPr lang="en-US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Take advantage of the hints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Avoid large blocks of text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choice labels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Consider dual-mode dims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Ensure the Query is Folding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Don’t forget the checkbox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ED85BD-666C-4D95-85F1-D82A8F6E4F99}"/>
              </a:ext>
            </a:extLst>
          </p:cNvPr>
          <p:cNvSpPr txBox="1"/>
          <p:nvPr/>
        </p:nvSpPr>
        <p:spPr>
          <a:xfrm flipH="1">
            <a:off x="5308185" y="1106511"/>
            <a:ext cx="6114480" cy="830997"/>
          </a:xfrm>
          <a:prstGeom prst="rect">
            <a:avLst/>
          </a:prstGeom>
          <a:solidFill>
            <a:srgbClr val="2C4678">
              <a:alpha val="83000"/>
            </a:srgbClr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Add the hint "[</a:t>
            </a:r>
            <a:r>
              <a:rPr lang="en-US" dirty="0" err="1">
                <a:solidFill>
                  <a:schemeClr val="accent4"/>
                </a:solidFill>
              </a:rPr>
              <a:t>CreateNavigationProperties</a:t>
            </a:r>
            <a:r>
              <a:rPr lang="en-US" dirty="0">
                <a:solidFill>
                  <a:schemeClr val="accent4"/>
                </a:solidFill>
              </a:rPr>
              <a:t>=false]" to ignore the table's relationship metadata from Dataverse.</a:t>
            </a:r>
          </a:p>
          <a:p>
            <a:r>
              <a:rPr lang="en-US" dirty="0">
                <a:solidFill>
                  <a:schemeClr val="accent4"/>
                </a:solidFill>
              </a:rPr>
              <a:t>This can dramatically speed up report load times in the editor.</a:t>
            </a:r>
            <a:endParaRPr lang="en-US" sz="1000" kern="1100" spc="-50" dirty="0">
              <a:solidFill>
                <a:schemeClr val="bg1"/>
              </a:solidFill>
              <a:latin typeface="Lucida Console" panose="020B06090405040202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193A734-731A-4AED-8BA5-BDD437CDD67C}"/>
              </a:ext>
            </a:extLst>
          </p:cNvPr>
          <p:cNvCxnSpPr>
            <a:cxnSpLocks/>
          </p:cNvCxnSpPr>
          <p:nvPr/>
        </p:nvCxnSpPr>
        <p:spPr>
          <a:xfrm>
            <a:off x="476265" y="3478391"/>
            <a:ext cx="0" cy="322888"/>
          </a:xfrm>
          <a:prstGeom prst="line">
            <a:avLst/>
          </a:prstGeom>
          <a:ln w="76200" cap="rnd">
            <a:solidFill>
              <a:srgbClr val="FFC000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F5D65D22-0D6C-8417-1BAE-F218E4F0494D}"/>
              </a:ext>
            </a:extLst>
          </p:cNvPr>
          <p:cNvSpPr txBox="1"/>
          <p:nvPr/>
        </p:nvSpPr>
        <p:spPr>
          <a:xfrm flipH="1">
            <a:off x="5308185" y="3969117"/>
            <a:ext cx="6715199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accent4"/>
                </a:solidFill>
              </a:rPr>
              <a:t>If you’re using a native query against Dataverse, add the ‘</a:t>
            </a:r>
            <a:r>
              <a:rPr lang="en-US" dirty="0" err="1">
                <a:solidFill>
                  <a:schemeClr val="accent4"/>
                </a:solidFill>
              </a:rPr>
              <a:t>EnableFolding</a:t>
            </a:r>
            <a:r>
              <a:rPr lang="en-US" dirty="0">
                <a:solidFill>
                  <a:schemeClr val="accent4"/>
                </a:solidFill>
              </a:rPr>
              <a:t>=true’ hint to allow Power Query to off-load more of the processing and filtering work to Dataverse and improve refresh times.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7D8E9DF-2257-458C-B91A-AE86931309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8185" y="1996520"/>
            <a:ext cx="6529669" cy="131386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9710EFA-6A4E-7B84-E638-3B25C9EE94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8185" y="4847559"/>
            <a:ext cx="6193318" cy="1619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2549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21A39-D57A-4A3F-B2ED-38D4C865B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390567"/>
            <a:ext cx="5119153" cy="984885"/>
          </a:xfrm>
        </p:spPr>
        <p:txBody>
          <a:bodyPr/>
          <a:lstStyle/>
          <a:p>
            <a:r>
              <a:rPr lang="en-US" sz="3200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DirectQuery Best Practices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34FA4F-F62D-4707-B300-E2B2A9249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8963" y="1747838"/>
            <a:ext cx="4411662" cy="4572000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Stay focused on use case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Embrace a Star Schema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query columns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Leverage the Query Editor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Take advantage of the hints</a:t>
            </a:r>
          </a:p>
          <a:p>
            <a:r>
              <a:rPr lang="en-US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Avoid large blocks of text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choice labels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Consider dual-mode dims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Ensure the Query is Folding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Don’t forget the checkbox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C646B110-8C86-48A4-8D69-EA80C986406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4013" y="2050111"/>
            <a:ext cx="6279024" cy="3505201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317500">
            <a:solidFill>
              <a:schemeClr val="tx2">
                <a:lumMod val="7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28" name="Graphic 27" descr="Checkmark with solid fill">
            <a:extLst>
              <a:ext uri="{FF2B5EF4-FFF2-40B4-BE49-F238E27FC236}">
                <a16:creationId xmlns:a16="http://schemas.microsoft.com/office/drawing/2014/main" id="{35BAB78A-AE2B-465E-9D09-35FCFA9D97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49643" y="4000832"/>
            <a:ext cx="552993" cy="615675"/>
          </a:xfrm>
          <a:prstGeom prst="rect">
            <a:avLst/>
          </a:prstGeom>
        </p:spPr>
      </p:pic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4258A4B0-0C47-4D90-85F1-8B8ABE506534}"/>
              </a:ext>
            </a:extLst>
          </p:cNvPr>
          <p:cNvSpPr/>
          <p:nvPr/>
        </p:nvSpPr>
        <p:spPr bwMode="auto">
          <a:xfrm>
            <a:off x="6203722" y="3321563"/>
            <a:ext cx="2516777" cy="1567543"/>
          </a:xfrm>
          <a:custGeom>
            <a:avLst/>
            <a:gdLst>
              <a:gd name="connsiteX0" fmla="*/ 0 w 2516777"/>
              <a:gd name="connsiteY0" fmla="*/ 261262 h 1567543"/>
              <a:gd name="connsiteX1" fmla="*/ 261262 w 2516777"/>
              <a:gd name="connsiteY1" fmla="*/ 0 h 1567543"/>
              <a:gd name="connsiteX2" fmla="*/ 965898 w 2516777"/>
              <a:gd name="connsiteY2" fmla="*/ 0 h 1567543"/>
              <a:gd name="connsiteX3" fmla="*/ 1610707 w 2516777"/>
              <a:gd name="connsiteY3" fmla="*/ 0 h 1567543"/>
              <a:gd name="connsiteX4" fmla="*/ 2255515 w 2516777"/>
              <a:gd name="connsiteY4" fmla="*/ 0 h 1567543"/>
              <a:gd name="connsiteX5" fmla="*/ 2516777 w 2516777"/>
              <a:gd name="connsiteY5" fmla="*/ 261262 h 1567543"/>
              <a:gd name="connsiteX6" fmla="*/ 2516777 w 2516777"/>
              <a:gd name="connsiteY6" fmla="*/ 762871 h 1567543"/>
              <a:gd name="connsiteX7" fmla="*/ 2516777 w 2516777"/>
              <a:gd name="connsiteY7" fmla="*/ 1306281 h 1567543"/>
              <a:gd name="connsiteX8" fmla="*/ 2255515 w 2516777"/>
              <a:gd name="connsiteY8" fmla="*/ 1567543 h 1567543"/>
              <a:gd name="connsiteX9" fmla="*/ 1630649 w 2516777"/>
              <a:gd name="connsiteY9" fmla="*/ 1567543 h 1567543"/>
              <a:gd name="connsiteX10" fmla="*/ 965898 w 2516777"/>
              <a:gd name="connsiteY10" fmla="*/ 1567543 h 1567543"/>
              <a:gd name="connsiteX11" fmla="*/ 261262 w 2516777"/>
              <a:gd name="connsiteY11" fmla="*/ 1567543 h 1567543"/>
              <a:gd name="connsiteX12" fmla="*/ 0 w 2516777"/>
              <a:gd name="connsiteY12" fmla="*/ 1306281 h 1567543"/>
              <a:gd name="connsiteX13" fmla="*/ 0 w 2516777"/>
              <a:gd name="connsiteY13" fmla="*/ 783772 h 1567543"/>
              <a:gd name="connsiteX14" fmla="*/ 0 w 2516777"/>
              <a:gd name="connsiteY14" fmla="*/ 261262 h 156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516777" h="1567543" extrusionOk="0">
                <a:moveTo>
                  <a:pt x="0" y="261262"/>
                </a:moveTo>
                <a:cubicBezTo>
                  <a:pt x="-25123" y="101475"/>
                  <a:pt x="106658" y="3871"/>
                  <a:pt x="261262" y="0"/>
                </a:cubicBezTo>
                <a:cubicBezTo>
                  <a:pt x="514234" y="19281"/>
                  <a:pt x="675554" y="11900"/>
                  <a:pt x="965898" y="0"/>
                </a:cubicBezTo>
                <a:cubicBezTo>
                  <a:pt x="1256242" y="-11900"/>
                  <a:pt x="1311788" y="-16477"/>
                  <a:pt x="1610707" y="0"/>
                </a:cubicBezTo>
                <a:cubicBezTo>
                  <a:pt x="1909626" y="16477"/>
                  <a:pt x="1983537" y="-7404"/>
                  <a:pt x="2255515" y="0"/>
                </a:cubicBezTo>
                <a:cubicBezTo>
                  <a:pt x="2390669" y="-29430"/>
                  <a:pt x="2525652" y="84128"/>
                  <a:pt x="2516777" y="261262"/>
                </a:cubicBezTo>
                <a:cubicBezTo>
                  <a:pt x="2497130" y="481266"/>
                  <a:pt x="2493936" y="611729"/>
                  <a:pt x="2516777" y="762871"/>
                </a:cubicBezTo>
                <a:cubicBezTo>
                  <a:pt x="2539618" y="914013"/>
                  <a:pt x="2507145" y="1143335"/>
                  <a:pt x="2516777" y="1306281"/>
                </a:cubicBezTo>
                <a:cubicBezTo>
                  <a:pt x="2498627" y="1480598"/>
                  <a:pt x="2380776" y="1545471"/>
                  <a:pt x="2255515" y="1567543"/>
                </a:cubicBezTo>
                <a:cubicBezTo>
                  <a:pt x="2097044" y="1555217"/>
                  <a:pt x="1757095" y="1596378"/>
                  <a:pt x="1630649" y="1567543"/>
                </a:cubicBezTo>
                <a:cubicBezTo>
                  <a:pt x="1504203" y="1538708"/>
                  <a:pt x="1196043" y="1573280"/>
                  <a:pt x="965898" y="1567543"/>
                </a:cubicBezTo>
                <a:cubicBezTo>
                  <a:pt x="735753" y="1561806"/>
                  <a:pt x="417654" y="1596931"/>
                  <a:pt x="261262" y="1567543"/>
                </a:cubicBezTo>
                <a:cubicBezTo>
                  <a:pt x="125430" y="1577905"/>
                  <a:pt x="5324" y="1445911"/>
                  <a:pt x="0" y="1306281"/>
                </a:cubicBezTo>
                <a:cubicBezTo>
                  <a:pt x="-21677" y="1092841"/>
                  <a:pt x="25810" y="955033"/>
                  <a:pt x="0" y="783772"/>
                </a:cubicBezTo>
                <a:cubicBezTo>
                  <a:pt x="-25810" y="612511"/>
                  <a:pt x="-22118" y="403147"/>
                  <a:pt x="0" y="261262"/>
                </a:cubicBezTo>
                <a:close/>
              </a:path>
            </a:pathLst>
          </a:custGeom>
          <a:noFill/>
          <a:ln w="60325">
            <a:solidFill>
              <a:srgbClr val="92D050"/>
            </a:solidFill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B841B74D-E746-429D-864D-BA198120FD29}"/>
              </a:ext>
            </a:extLst>
          </p:cNvPr>
          <p:cNvSpPr/>
          <p:nvPr/>
        </p:nvSpPr>
        <p:spPr bwMode="auto">
          <a:xfrm>
            <a:off x="8820649" y="3147391"/>
            <a:ext cx="2782388" cy="1567543"/>
          </a:xfrm>
          <a:custGeom>
            <a:avLst/>
            <a:gdLst>
              <a:gd name="connsiteX0" fmla="*/ 0 w 2782388"/>
              <a:gd name="connsiteY0" fmla="*/ 261262 h 1567543"/>
              <a:gd name="connsiteX1" fmla="*/ 261262 w 2782388"/>
              <a:gd name="connsiteY1" fmla="*/ 0 h 1567543"/>
              <a:gd name="connsiteX2" fmla="*/ 871425 w 2782388"/>
              <a:gd name="connsiteY2" fmla="*/ 0 h 1567543"/>
              <a:gd name="connsiteX3" fmla="*/ 1391194 w 2782388"/>
              <a:gd name="connsiteY3" fmla="*/ 0 h 1567543"/>
              <a:gd name="connsiteX4" fmla="*/ 1933561 w 2782388"/>
              <a:gd name="connsiteY4" fmla="*/ 0 h 1567543"/>
              <a:gd name="connsiteX5" fmla="*/ 2521126 w 2782388"/>
              <a:gd name="connsiteY5" fmla="*/ 0 h 1567543"/>
              <a:gd name="connsiteX6" fmla="*/ 2782388 w 2782388"/>
              <a:gd name="connsiteY6" fmla="*/ 261262 h 1567543"/>
              <a:gd name="connsiteX7" fmla="*/ 2782388 w 2782388"/>
              <a:gd name="connsiteY7" fmla="*/ 762871 h 1567543"/>
              <a:gd name="connsiteX8" fmla="*/ 2782388 w 2782388"/>
              <a:gd name="connsiteY8" fmla="*/ 1306281 h 1567543"/>
              <a:gd name="connsiteX9" fmla="*/ 2521126 w 2782388"/>
              <a:gd name="connsiteY9" fmla="*/ 1567543 h 1567543"/>
              <a:gd name="connsiteX10" fmla="*/ 1933561 w 2782388"/>
              <a:gd name="connsiteY10" fmla="*/ 1567543 h 1567543"/>
              <a:gd name="connsiteX11" fmla="*/ 1345997 w 2782388"/>
              <a:gd name="connsiteY11" fmla="*/ 1567543 h 1567543"/>
              <a:gd name="connsiteX12" fmla="*/ 826228 w 2782388"/>
              <a:gd name="connsiteY12" fmla="*/ 1567543 h 1567543"/>
              <a:gd name="connsiteX13" fmla="*/ 261262 w 2782388"/>
              <a:gd name="connsiteY13" fmla="*/ 1567543 h 1567543"/>
              <a:gd name="connsiteX14" fmla="*/ 0 w 2782388"/>
              <a:gd name="connsiteY14" fmla="*/ 1306281 h 1567543"/>
              <a:gd name="connsiteX15" fmla="*/ 0 w 2782388"/>
              <a:gd name="connsiteY15" fmla="*/ 762871 h 1567543"/>
              <a:gd name="connsiteX16" fmla="*/ 0 w 2782388"/>
              <a:gd name="connsiteY16" fmla="*/ 261262 h 156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782388" h="1567543" extrusionOk="0">
                <a:moveTo>
                  <a:pt x="0" y="261262"/>
                </a:moveTo>
                <a:cubicBezTo>
                  <a:pt x="40174" y="107395"/>
                  <a:pt x="110344" y="40629"/>
                  <a:pt x="261262" y="0"/>
                </a:cubicBezTo>
                <a:cubicBezTo>
                  <a:pt x="454586" y="-55719"/>
                  <a:pt x="716787" y="64273"/>
                  <a:pt x="871425" y="0"/>
                </a:cubicBezTo>
                <a:cubicBezTo>
                  <a:pt x="1026063" y="-64273"/>
                  <a:pt x="1226028" y="3802"/>
                  <a:pt x="1391194" y="0"/>
                </a:cubicBezTo>
                <a:cubicBezTo>
                  <a:pt x="1556360" y="-3802"/>
                  <a:pt x="1742000" y="45627"/>
                  <a:pt x="1933561" y="0"/>
                </a:cubicBezTo>
                <a:cubicBezTo>
                  <a:pt x="2125122" y="-45627"/>
                  <a:pt x="2272393" y="26770"/>
                  <a:pt x="2521126" y="0"/>
                </a:cubicBezTo>
                <a:cubicBezTo>
                  <a:pt x="2647416" y="33660"/>
                  <a:pt x="2769892" y="150768"/>
                  <a:pt x="2782388" y="261262"/>
                </a:cubicBezTo>
                <a:cubicBezTo>
                  <a:pt x="2790460" y="473872"/>
                  <a:pt x="2740570" y="635604"/>
                  <a:pt x="2782388" y="762871"/>
                </a:cubicBezTo>
                <a:cubicBezTo>
                  <a:pt x="2824206" y="890138"/>
                  <a:pt x="2719534" y="1131436"/>
                  <a:pt x="2782388" y="1306281"/>
                </a:cubicBezTo>
                <a:cubicBezTo>
                  <a:pt x="2793691" y="1467222"/>
                  <a:pt x="2671477" y="1574586"/>
                  <a:pt x="2521126" y="1567543"/>
                </a:cubicBezTo>
                <a:cubicBezTo>
                  <a:pt x="2242676" y="1623198"/>
                  <a:pt x="2189433" y="1500160"/>
                  <a:pt x="1933561" y="1567543"/>
                </a:cubicBezTo>
                <a:cubicBezTo>
                  <a:pt x="1677689" y="1634926"/>
                  <a:pt x="1515590" y="1500718"/>
                  <a:pt x="1345997" y="1567543"/>
                </a:cubicBezTo>
                <a:cubicBezTo>
                  <a:pt x="1176404" y="1634368"/>
                  <a:pt x="1065194" y="1516676"/>
                  <a:pt x="826228" y="1567543"/>
                </a:cubicBezTo>
                <a:cubicBezTo>
                  <a:pt x="587262" y="1618410"/>
                  <a:pt x="388297" y="1501754"/>
                  <a:pt x="261262" y="1567543"/>
                </a:cubicBezTo>
                <a:cubicBezTo>
                  <a:pt x="116812" y="1572010"/>
                  <a:pt x="30770" y="1450262"/>
                  <a:pt x="0" y="1306281"/>
                </a:cubicBezTo>
                <a:cubicBezTo>
                  <a:pt x="-53009" y="1180273"/>
                  <a:pt x="15945" y="903796"/>
                  <a:pt x="0" y="762871"/>
                </a:cubicBezTo>
                <a:cubicBezTo>
                  <a:pt x="-15945" y="621946"/>
                  <a:pt x="31517" y="397665"/>
                  <a:pt x="0" y="261262"/>
                </a:cubicBezTo>
                <a:close/>
              </a:path>
            </a:pathLst>
          </a:custGeom>
          <a:noFill/>
          <a:ln w="28575">
            <a:solidFill>
              <a:srgbClr val="C00000"/>
            </a:solidFill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649162889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43E323C6-0045-41BA-9BEE-73C5551C94C2}"/>
              </a:ext>
            </a:extLst>
          </p:cNvPr>
          <p:cNvSpPr/>
          <p:nvPr/>
        </p:nvSpPr>
        <p:spPr bwMode="auto">
          <a:xfrm>
            <a:off x="6203722" y="4886322"/>
            <a:ext cx="2516777" cy="615676"/>
          </a:xfrm>
          <a:custGeom>
            <a:avLst/>
            <a:gdLst>
              <a:gd name="connsiteX0" fmla="*/ 0 w 2516777"/>
              <a:gd name="connsiteY0" fmla="*/ 102615 h 615676"/>
              <a:gd name="connsiteX1" fmla="*/ 102615 w 2516777"/>
              <a:gd name="connsiteY1" fmla="*/ 0 h 615676"/>
              <a:gd name="connsiteX2" fmla="*/ 726733 w 2516777"/>
              <a:gd name="connsiteY2" fmla="*/ 0 h 615676"/>
              <a:gd name="connsiteX3" fmla="*/ 1258389 w 2516777"/>
              <a:gd name="connsiteY3" fmla="*/ 0 h 615676"/>
              <a:gd name="connsiteX4" fmla="*/ 1813160 w 2516777"/>
              <a:gd name="connsiteY4" fmla="*/ 0 h 615676"/>
              <a:gd name="connsiteX5" fmla="*/ 2414162 w 2516777"/>
              <a:gd name="connsiteY5" fmla="*/ 0 h 615676"/>
              <a:gd name="connsiteX6" fmla="*/ 2516777 w 2516777"/>
              <a:gd name="connsiteY6" fmla="*/ 102615 h 615676"/>
              <a:gd name="connsiteX7" fmla="*/ 2516777 w 2516777"/>
              <a:gd name="connsiteY7" fmla="*/ 513061 h 615676"/>
              <a:gd name="connsiteX8" fmla="*/ 2414162 w 2516777"/>
              <a:gd name="connsiteY8" fmla="*/ 615676 h 615676"/>
              <a:gd name="connsiteX9" fmla="*/ 1905622 w 2516777"/>
              <a:gd name="connsiteY9" fmla="*/ 615676 h 615676"/>
              <a:gd name="connsiteX10" fmla="*/ 1281504 w 2516777"/>
              <a:gd name="connsiteY10" fmla="*/ 615676 h 615676"/>
              <a:gd name="connsiteX11" fmla="*/ 680502 w 2516777"/>
              <a:gd name="connsiteY11" fmla="*/ 615676 h 615676"/>
              <a:gd name="connsiteX12" fmla="*/ 102615 w 2516777"/>
              <a:gd name="connsiteY12" fmla="*/ 615676 h 615676"/>
              <a:gd name="connsiteX13" fmla="*/ 0 w 2516777"/>
              <a:gd name="connsiteY13" fmla="*/ 513061 h 615676"/>
              <a:gd name="connsiteX14" fmla="*/ 0 w 2516777"/>
              <a:gd name="connsiteY14" fmla="*/ 102615 h 615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516777" h="615676" extrusionOk="0">
                <a:moveTo>
                  <a:pt x="0" y="102615"/>
                </a:moveTo>
                <a:cubicBezTo>
                  <a:pt x="4975" y="44756"/>
                  <a:pt x="45280" y="4060"/>
                  <a:pt x="102615" y="0"/>
                </a:cubicBezTo>
                <a:cubicBezTo>
                  <a:pt x="344642" y="-32532"/>
                  <a:pt x="600800" y="48023"/>
                  <a:pt x="726733" y="0"/>
                </a:cubicBezTo>
                <a:cubicBezTo>
                  <a:pt x="852666" y="-48023"/>
                  <a:pt x="1030176" y="53552"/>
                  <a:pt x="1258389" y="0"/>
                </a:cubicBezTo>
                <a:cubicBezTo>
                  <a:pt x="1486602" y="-53552"/>
                  <a:pt x="1545040" y="54430"/>
                  <a:pt x="1813160" y="0"/>
                </a:cubicBezTo>
                <a:cubicBezTo>
                  <a:pt x="2081280" y="-54430"/>
                  <a:pt x="2131476" y="64459"/>
                  <a:pt x="2414162" y="0"/>
                </a:cubicBezTo>
                <a:cubicBezTo>
                  <a:pt x="2465468" y="10036"/>
                  <a:pt x="2512433" y="57692"/>
                  <a:pt x="2516777" y="102615"/>
                </a:cubicBezTo>
                <a:cubicBezTo>
                  <a:pt x="2534806" y="275420"/>
                  <a:pt x="2479013" y="390119"/>
                  <a:pt x="2516777" y="513061"/>
                </a:cubicBezTo>
                <a:cubicBezTo>
                  <a:pt x="2522009" y="570393"/>
                  <a:pt x="2470511" y="609990"/>
                  <a:pt x="2414162" y="615676"/>
                </a:cubicBezTo>
                <a:cubicBezTo>
                  <a:pt x="2185683" y="638681"/>
                  <a:pt x="2126709" y="560791"/>
                  <a:pt x="1905622" y="615676"/>
                </a:cubicBezTo>
                <a:cubicBezTo>
                  <a:pt x="1684535" y="670561"/>
                  <a:pt x="1479768" y="612411"/>
                  <a:pt x="1281504" y="615676"/>
                </a:cubicBezTo>
                <a:cubicBezTo>
                  <a:pt x="1083240" y="618941"/>
                  <a:pt x="932873" y="546393"/>
                  <a:pt x="680502" y="615676"/>
                </a:cubicBezTo>
                <a:cubicBezTo>
                  <a:pt x="428131" y="684959"/>
                  <a:pt x="381470" y="583459"/>
                  <a:pt x="102615" y="615676"/>
                </a:cubicBezTo>
                <a:cubicBezTo>
                  <a:pt x="47298" y="617672"/>
                  <a:pt x="-5869" y="556571"/>
                  <a:pt x="0" y="513061"/>
                </a:cubicBezTo>
                <a:cubicBezTo>
                  <a:pt x="-43628" y="374230"/>
                  <a:pt x="47013" y="290263"/>
                  <a:pt x="0" y="102615"/>
                </a:cubicBezTo>
                <a:close/>
              </a:path>
            </a:pathLst>
          </a:custGeom>
          <a:noFill/>
          <a:ln w="28575">
            <a:solidFill>
              <a:srgbClr val="C00000"/>
            </a:solidFill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649162889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39" name="Graphic 38" descr="Close with solid fill">
            <a:extLst>
              <a:ext uri="{FF2B5EF4-FFF2-40B4-BE49-F238E27FC236}">
                <a16:creationId xmlns:a16="http://schemas.microsoft.com/office/drawing/2014/main" id="{2D334ECA-3493-475A-B222-AFC1EFB248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940120" y="3660135"/>
            <a:ext cx="607329" cy="607329"/>
          </a:xfrm>
          <a:prstGeom prst="rect">
            <a:avLst/>
          </a:prstGeom>
        </p:spPr>
      </p:pic>
      <p:pic>
        <p:nvPicPr>
          <p:cNvPr id="40" name="Graphic 39" descr="Close with solid fill">
            <a:extLst>
              <a:ext uri="{FF2B5EF4-FFF2-40B4-BE49-F238E27FC236}">
                <a16:creationId xmlns:a16="http://schemas.microsoft.com/office/drawing/2014/main" id="{A9240418-7C9D-4695-9174-2AD2304B83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298085" y="4947983"/>
            <a:ext cx="607329" cy="607329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DF074B3-DD03-4244-9075-B4AE4758C0D8}"/>
              </a:ext>
            </a:extLst>
          </p:cNvPr>
          <p:cNvCxnSpPr>
            <a:cxnSpLocks/>
          </p:cNvCxnSpPr>
          <p:nvPr/>
        </p:nvCxnSpPr>
        <p:spPr>
          <a:xfrm>
            <a:off x="481155" y="3943052"/>
            <a:ext cx="0" cy="322888"/>
          </a:xfrm>
          <a:prstGeom prst="line">
            <a:avLst/>
          </a:prstGeom>
          <a:ln w="76200" cap="rnd">
            <a:solidFill>
              <a:srgbClr val="FFC000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95802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500"/>
                            </p:stCondLst>
                            <p:childTnLst>
                              <p:par>
                                <p:cTn id="17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6500"/>
                            </p:stCondLst>
                            <p:childTnLst>
                              <p:par>
                                <p:cTn id="2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  <p:bldP spid="32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21A39-D57A-4A3F-B2ED-38D4C865B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636429"/>
            <a:ext cx="5189537" cy="492443"/>
          </a:xfrm>
        </p:spPr>
        <p:txBody>
          <a:bodyPr>
            <a:noAutofit/>
          </a:bodyPr>
          <a:lstStyle/>
          <a:p>
            <a:r>
              <a:rPr lang="en-US" sz="3200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DirectQuery Best Practices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34FA4F-F62D-4707-B300-E2B2A9249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8963" y="1747838"/>
            <a:ext cx="4411662" cy="4572000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Stay focused on use case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Embrace a Star Schema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query columns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Leverage the Query Editor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Take advantage of the hints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Avoid large blocks of text</a:t>
            </a:r>
          </a:p>
          <a:p>
            <a:r>
              <a:rPr lang="en-US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Minimize choice labels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Consider dual-mode dims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Ensure the Query is Folding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Don’t forget the checkbox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BC60B64-5457-4BEB-A7E7-C9506226295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1682" y="1094845"/>
            <a:ext cx="2322567" cy="2554328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317500">
            <a:solidFill>
              <a:schemeClr val="tx2">
                <a:lumMod val="7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AC5E3B1-7C96-4E86-9FC4-58D8E791E8DE}"/>
              </a:ext>
            </a:extLst>
          </p:cNvPr>
          <p:cNvSpPr txBox="1"/>
          <p:nvPr/>
        </p:nvSpPr>
        <p:spPr>
          <a:xfrm flipH="1">
            <a:off x="8402945" y="739519"/>
            <a:ext cx="3462587" cy="415498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457200" indent="-457200" algn="l">
              <a:buAutoNum type="arabicParenR"/>
            </a:pPr>
            <a:r>
              <a:rPr lang="en-US" sz="1800" dirty="0">
                <a:solidFill>
                  <a:schemeClr val="bg1"/>
                </a:solidFill>
              </a:rPr>
              <a:t>Whenever possible, filter the dataset on the numeric value of a choice column, rather than the string.</a:t>
            </a:r>
            <a:br>
              <a:rPr lang="en-US" sz="1800" dirty="0">
                <a:solidFill>
                  <a:schemeClr val="bg1"/>
                </a:solidFill>
              </a:rPr>
            </a:br>
            <a:endParaRPr lang="en-US" sz="1800" dirty="0">
              <a:solidFill>
                <a:schemeClr val="bg1"/>
              </a:solidFill>
            </a:endParaRPr>
          </a:p>
          <a:p>
            <a:pPr marL="457200" indent="-457200" algn="l">
              <a:buAutoNum type="arabicParenR"/>
            </a:pPr>
            <a:r>
              <a:rPr lang="en-US" sz="1800" dirty="0">
                <a:solidFill>
                  <a:schemeClr val="bg1"/>
                </a:solidFill>
              </a:rPr>
              <a:t>Normally a few choices are fine, but if there are a dozen or more being pulled in the query, consider returning only the integer value from Dataverse and using a calculated field to apply the label inside Power BI. – This improves speed and reduces the overall size of the query results.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BB14F87-947B-4DF8-93F9-73A6C965C10B}"/>
              </a:ext>
            </a:extLst>
          </p:cNvPr>
          <p:cNvSpPr/>
          <p:nvPr/>
        </p:nvSpPr>
        <p:spPr bwMode="auto">
          <a:xfrm>
            <a:off x="5701304" y="1415561"/>
            <a:ext cx="526728" cy="2065058"/>
          </a:xfrm>
          <a:prstGeom prst="rect">
            <a:avLst/>
          </a:prstGeom>
          <a:blipFill dpi="0" rotWithShape="1">
            <a:blip r:embed="rId5">
              <a:alphaModFix amt="83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-100000"/>
                      </a14:imgEffect>
                      <a14:imgEffect>
                        <a14:brightnessContrast bright="100000"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0" sx="100000" sy="100000" flip="none" algn="tl"/>
          </a:blip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D6483F8-7CC2-4083-B441-FFF86A84190A}"/>
              </a:ext>
            </a:extLst>
          </p:cNvPr>
          <p:cNvCxnSpPr>
            <a:cxnSpLocks/>
          </p:cNvCxnSpPr>
          <p:nvPr/>
        </p:nvCxnSpPr>
        <p:spPr>
          <a:xfrm>
            <a:off x="481155" y="4366255"/>
            <a:ext cx="0" cy="322888"/>
          </a:xfrm>
          <a:prstGeom prst="line">
            <a:avLst/>
          </a:prstGeom>
          <a:ln w="76200" cap="rnd">
            <a:solidFill>
              <a:srgbClr val="FFC000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47386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21A39-D57A-4A3F-B2ED-38D4C865B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390567"/>
            <a:ext cx="5362265" cy="984885"/>
          </a:xfrm>
        </p:spPr>
        <p:txBody>
          <a:bodyPr/>
          <a:lstStyle/>
          <a:p>
            <a:r>
              <a:rPr lang="en-US" sz="3200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DirectQuery Best Practices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34FA4F-F62D-4707-B300-E2B2A9249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8963" y="1747838"/>
            <a:ext cx="4411662" cy="4572000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sz="2200" dirty="0">
                <a:solidFill>
                  <a:schemeClr val="accent4">
                    <a:lumMod val="50000"/>
                  </a:schemeClr>
                </a:solidFill>
              </a:rPr>
              <a:t>Stay focused on use case</a:t>
            </a:r>
          </a:p>
          <a:p>
            <a:pPr>
              <a:lnSpc>
                <a:spcPct val="100000"/>
              </a:lnSpc>
            </a:pPr>
            <a:r>
              <a:rPr lang="en-US" sz="2200" dirty="0">
                <a:solidFill>
                  <a:schemeClr val="accent4">
                    <a:lumMod val="50000"/>
                  </a:schemeClr>
                </a:solidFill>
              </a:rPr>
              <a:t>Embrace a Star Schema</a:t>
            </a:r>
          </a:p>
          <a:p>
            <a:pPr>
              <a:lnSpc>
                <a:spcPct val="100000"/>
              </a:lnSpc>
            </a:pPr>
            <a:r>
              <a:rPr lang="en-US" sz="2200" dirty="0">
                <a:solidFill>
                  <a:schemeClr val="accent4">
                    <a:lumMod val="50000"/>
                  </a:schemeClr>
                </a:solidFill>
              </a:rPr>
              <a:t>Minimize query columns</a:t>
            </a:r>
          </a:p>
          <a:p>
            <a:pPr>
              <a:lnSpc>
                <a:spcPct val="100000"/>
              </a:lnSpc>
            </a:pPr>
            <a:r>
              <a:rPr lang="en-US" sz="2200" dirty="0">
                <a:solidFill>
                  <a:schemeClr val="accent4">
                    <a:lumMod val="50000"/>
                  </a:schemeClr>
                </a:solidFill>
              </a:rPr>
              <a:t>Leverage the Query Editor</a:t>
            </a:r>
          </a:p>
          <a:p>
            <a:pPr>
              <a:lnSpc>
                <a:spcPct val="100000"/>
              </a:lnSpc>
            </a:pPr>
            <a:r>
              <a:rPr lang="en-US" sz="2200" dirty="0">
                <a:solidFill>
                  <a:schemeClr val="accent4">
                    <a:lumMod val="50000"/>
                  </a:schemeClr>
                </a:solidFill>
              </a:rPr>
              <a:t>Take advantage of the hints</a:t>
            </a:r>
          </a:p>
          <a:p>
            <a:pPr>
              <a:lnSpc>
                <a:spcPct val="100000"/>
              </a:lnSpc>
            </a:pPr>
            <a:r>
              <a:rPr lang="en-US" sz="2200" dirty="0">
                <a:solidFill>
                  <a:schemeClr val="accent4">
                    <a:lumMod val="50000"/>
                  </a:schemeClr>
                </a:solidFill>
              </a:rPr>
              <a:t>Avoid large blocks of text</a:t>
            </a:r>
          </a:p>
          <a:p>
            <a:pPr>
              <a:lnSpc>
                <a:spcPct val="100000"/>
              </a:lnSpc>
            </a:pPr>
            <a:r>
              <a:rPr lang="en-US" sz="2200" dirty="0">
                <a:solidFill>
                  <a:schemeClr val="accent4">
                    <a:lumMod val="50000"/>
                  </a:schemeClr>
                </a:solidFill>
              </a:rPr>
              <a:t>Minimize choice labels</a:t>
            </a:r>
          </a:p>
          <a:p>
            <a:r>
              <a:rPr lang="en-US" sz="26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Consider dual-mode dims</a:t>
            </a:r>
          </a:p>
          <a:p>
            <a:pPr>
              <a:lnSpc>
                <a:spcPct val="100000"/>
              </a:lnSpc>
            </a:pPr>
            <a:r>
              <a:rPr lang="en-US" sz="2200" dirty="0">
                <a:solidFill>
                  <a:schemeClr val="accent4">
                    <a:lumMod val="50000"/>
                  </a:schemeClr>
                </a:solidFill>
              </a:rPr>
              <a:t>Ensure the Query is Folding</a:t>
            </a:r>
          </a:p>
          <a:p>
            <a:pPr>
              <a:lnSpc>
                <a:spcPct val="100000"/>
              </a:lnSpc>
            </a:pPr>
            <a:r>
              <a:rPr lang="en-US" sz="2200" dirty="0">
                <a:solidFill>
                  <a:schemeClr val="accent4">
                    <a:lumMod val="50000"/>
                  </a:schemeClr>
                </a:solidFill>
              </a:rPr>
              <a:t>Don’t forget the checkbox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7544C1-10F8-495B-8238-CE9B16F8F09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5716" y="1747838"/>
            <a:ext cx="5624718" cy="4096414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317500">
            <a:solidFill>
              <a:schemeClr val="tx2">
                <a:lumMod val="7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DC8AB57-9EC2-4055-BAAA-22AE44EA229D}"/>
              </a:ext>
            </a:extLst>
          </p:cNvPr>
          <p:cNvSpPr/>
          <p:nvPr/>
        </p:nvSpPr>
        <p:spPr bwMode="auto">
          <a:xfrm>
            <a:off x="9426579" y="4991197"/>
            <a:ext cx="1824340" cy="753823"/>
          </a:xfrm>
          <a:custGeom>
            <a:avLst/>
            <a:gdLst>
              <a:gd name="connsiteX0" fmla="*/ 0 w 1824340"/>
              <a:gd name="connsiteY0" fmla="*/ 125640 h 753823"/>
              <a:gd name="connsiteX1" fmla="*/ 125640 w 1824340"/>
              <a:gd name="connsiteY1" fmla="*/ 0 h 753823"/>
              <a:gd name="connsiteX2" fmla="*/ 681455 w 1824340"/>
              <a:gd name="connsiteY2" fmla="*/ 0 h 753823"/>
              <a:gd name="connsiteX3" fmla="*/ 1190077 w 1824340"/>
              <a:gd name="connsiteY3" fmla="*/ 0 h 753823"/>
              <a:gd name="connsiteX4" fmla="*/ 1698700 w 1824340"/>
              <a:gd name="connsiteY4" fmla="*/ 0 h 753823"/>
              <a:gd name="connsiteX5" fmla="*/ 1824340 w 1824340"/>
              <a:gd name="connsiteY5" fmla="*/ 125640 h 753823"/>
              <a:gd name="connsiteX6" fmla="*/ 1824340 w 1824340"/>
              <a:gd name="connsiteY6" fmla="*/ 628183 h 753823"/>
              <a:gd name="connsiteX7" fmla="*/ 1698700 w 1824340"/>
              <a:gd name="connsiteY7" fmla="*/ 753823 h 753823"/>
              <a:gd name="connsiteX8" fmla="*/ 1205808 w 1824340"/>
              <a:gd name="connsiteY8" fmla="*/ 753823 h 753823"/>
              <a:gd name="connsiteX9" fmla="*/ 681455 w 1824340"/>
              <a:gd name="connsiteY9" fmla="*/ 753823 h 753823"/>
              <a:gd name="connsiteX10" fmla="*/ 125640 w 1824340"/>
              <a:gd name="connsiteY10" fmla="*/ 753823 h 753823"/>
              <a:gd name="connsiteX11" fmla="*/ 0 w 1824340"/>
              <a:gd name="connsiteY11" fmla="*/ 628183 h 753823"/>
              <a:gd name="connsiteX12" fmla="*/ 0 w 1824340"/>
              <a:gd name="connsiteY12" fmla="*/ 125640 h 7538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824340" h="753823" extrusionOk="0">
                <a:moveTo>
                  <a:pt x="0" y="125640"/>
                </a:moveTo>
                <a:cubicBezTo>
                  <a:pt x="-8542" y="50982"/>
                  <a:pt x="53938" y="868"/>
                  <a:pt x="125640" y="0"/>
                </a:cubicBezTo>
                <a:cubicBezTo>
                  <a:pt x="278872" y="-30577"/>
                  <a:pt x="428023" y="44764"/>
                  <a:pt x="681455" y="0"/>
                </a:cubicBezTo>
                <a:cubicBezTo>
                  <a:pt x="934888" y="-44764"/>
                  <a:pt x="974675" y="6712"/>
                  <a:pt x="1190077" y="0"/>
                </a:cubicBezTo>
                <a:cubicBezTo>
                  <a:pt x="1405479" y="-6712"/>
                  <a:pt x="1453049" y="46605"/>
                  <a:pt x="1698700" y="0"/>
                </a:cubicBezTo>
                <a:cubicBezTo>
                  <a:pt x="1762794" y="-17054"/>
                  <a:pt x="1826086" y="49790"/>
                  <a:pt x="1824340" y="125640"/>
                </a:cubicBezTo>
                <a:cubicBezTo>
                  <a:pt x="1864166" y="340188"/>
                  <a:pt x="1808703" y="523331"/>
                  <a:pt x="1824340" y="628183"/>
                </a:cubicBezTo>
                <a:cubicBezTo>
                  <a:pt x="1823763" y="692066"/>
                  <a:pt x="1765899" y="756866"/>
                  <a:pt x="1698700" y="753823"/>
                </a:cubicBezTo>
                <a:cubicBezTo>
                  <a:pt x="1470368" y="796225"/>
                  <a:pt x="1441312" y="710686"/>
                  <a:pt x="1205808" y="753823"/>
                </a:cubicBezTo>
                <a:cubicBezTo>
                  <a:pt x="970304" y="796960"/>
                  <a:pt x="832143" y="748731"/>
                  <a:pt x="681455" y="753823"/>
                </a:cubicBezTo>
                <a:cubicBezTo>
                  <a:pt x="530767" y="758915"/>
                  <a:pt x="322384" y="742537"/>
                  <a:pt x="125640" y="753823"/>
                </a:cubicBezTo>
                <a:cubicBezTo>
                  <a:pt x="58248" y="751849"/>
                  <a:pt x="16083" y="687202"/>
                  <a:pt x="0" y="628183"/>
                </a:cubicBezTo>
                <a:cubicBezTo>
                  <a:pt x="-42693" y="402986"/>
                  <a:pt x="10313" y="368829"/>
                  <a:pt x="0" y="125640"/>
                </a:cubicBezTo>
                <a:close/>
              </a:path>
            </a:pathLst>
          </a:custGeom>
          <a:noFill/>
          <a:ln w="57150">
            <a:solidFill>
              <a:schemeClr val="accent1"/>
            </a:solidFill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F564984-9F32-4A58-B942-28C61538515E}"/>
              </a:ext>
            </a:extLst>
          </p:cNvPr>
          <p:cNvCxnSpPr/>
          <p:nvPr/>
        </p:nvCxnSpPr>
        <p:spPr>
          <a:xfrm flipH="1">
            <a:off x="10122415" y="5539837"/>
            <a:ext cx="606626" cy="0"/>
          </a:xfrm>
          <a:prstGeom prst="straightConnector1">
            <a:avLst/>
          </a:prstGeom>
          <a:ln w="44450"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1F2B817-3E73-4A7D-9E01-ADD09E7B9220}"/>
              </a:ext>
            </a:extLst>
          </p:cNvPr>
          <p:cNvCxnSpPr>
            <a:cxnSpLocks/>
          </p:cNvCxnSpPr>
          <p:nvPr/>
        </p:nvCxnSpPr>
        <p:spPr>
          <a:xfrm flipH="1" flipV="1">
            <a:off x="9069740" y="3322975"/>
            <a:ext cx="544179" cy="1623617"/>
          </a:xfrm>
          <a:prstGeom prst="straightConnector1">
            <a:avLst/>
          </a:prstGeom>
          <a:ln w="28575" cmpd="sng">
            <a:solidFill>
              <a:schemeClr val="accent1"/>
            </a:solidFill>
            <a:prstDash val="solid"/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0D7BE91-6603-4D2A-AF40-2B6082CC26DB}"/>
              </a:ext>
            </a:extLst>
          </p:cNvPr>
          <p:cNvCxnSpPr>
            <a:cxnSpLocks/>
          </p:cNvCxnSpPr>
          <p:nvPr/>
        </p:nvCxnSpPr>
        <p:spPr>
          <a:xfrm flipH="1" flipV="1">
            <a:off x="9069740" y="4509464"/>
            <a:ext cx="466120" cy="481734"/>
          </a:xfrm>
          <a:prstGeom prst="straightConnector1">
            <a:avLst/>
          </a:prstGeom>
          <a:ln w="28575" cmpd="sng">
            <a:solidFill>
              <a:schemeClr val="accent1"/>
            </a:solidFill>
            <a:prstDash val="solid"/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8CC845C-69E6-44A2-8B5C-0A99A81BD191}"/>
              </a:ext>
            </a:extLst>
          </p:cNvPr>
          <p:cNvCxnSpPr>
            <a:cxnSpLocks/>
          </p:cNvCxnSpPr>
          <p:nvPr/>
        </p:nvCxnSpPr>
        <p:spPr>
          <a:xfrm>
            <a:off x="497910" y="4764549"/>
            <a:ext cx="0" cy="322888"/>
          </a:xfrm>
          <a:prstGeom prst="line">
            <a:avLst/>
          </a:prstGeom>
          <a:ln w="76200" cap="rnd">
            <a:solidFill>
              <a:srgbClr val="FFC000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70271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21A39-D57A-4A3F-B2ED-38D4C865B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390567"/>
            <a:ext cx="5279137" cy="984885"/>
          </a:xfrm>
        </p:spPr>
        <p:txBody>
          <a:bodyPr>
            <a:normAutofit/>
          </a:bodyPr>
          <a:lstStyle/>
          <a:p>
            <a:r>
              <a:rPr lang="en-US" sz="2800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DirectQuery Best Practices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515DBEA-F871-426E-ABFC-30B1AC3492CB}"/>
              </a:ext>
            </a:extLst>
          </p:cNvPr>
          <p:cNvSpPr txBox="1"/>
          <p:nvPr/>
        </p:nvSpPr>
        <p:spPr>
          <a:xfrm flipH="1">
            <a:off x="5251215" y="6319837"/>
            <a:ext cx="6492239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accent4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https://docs.microsoft.com/en-us/power-query/power-query-folding</a:t>
            </a:r>
            <a:br>
              <a:rPr lang="en-US" dirty="0">
                <a:solidFill>
                  <a:schemeClr val="accent4"/>
                </a:solidFill>
              </a:rPr>
            </a:br>
            <a:br>
              <a:rPr lang="en-US" dirty="0">
                <a:solidFill>
                  <a:schemeClr val="accent4"/>
                </a:solidFill>
              </a:rPr>
            </a:br>
            <a:endParaRPr lang="en-US" sz="1800" dirty="0">
              <a:solidFill>
                <a:schemeClr val="accent4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5350793-B99B-42BF-A573-F9625D6326B1}"/>
              </a:ext>
            </a:extLst>
          </p:cNvPr>
          <p:cNvCxnSpPr>
            <a:cxnSpLocks/>
          </p:cNvCxnSpPr>
          <p:nvPr/>
        </p:nvCxnSpPr>
        <p:spPr>
          <a:xfrm>
            <a:off x="515123" y="5528674"/>
            <a:ext cx="0" cy="322888"/>
          </a:xfrm>
          <a:prstGeom prst="line">
            <a:avLst/>
          </a:prstGeom>
          <a:ln w="76200" cap="rnd">
            <a:solidFill>
              <a:srgbClr val="FFC000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1685EE0-642F-4399-971F-97890BA75A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0236" y="2979873"/>
            <a:ext cx="4292801" cy="3075345"/>
          </a:xfrm>
          <a:prstGeom prst="rect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52" name="Picture 4" descr="No alt text provided for this image">
            <a:extLst>
              <a:ext uri="{FF2B5EF4-FFF2-40B4-BE49-F238E27FC236}">
                <a16:creationId xmlns:a16="http://schemas.microsoft.com/office/drawing/2014/main" id="{5FF07DA0-891A-328D-1672-DB6DEC6C21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3037" y="614687"/>
            <a:ext cx="4050417" cy="1403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8A0E76F-8375-61B1-EF3C-F1C47A9161CA}"/>
              </a:ext>
            </a:extLst>
          </p:cNvPr>
          <p:cNvSpPr txBox="1"/>
          <p:nvPr/>
        </p:nvSpPr>
        <p:spPr>
          <a:xfrm flipH="1">
            <a:off x="5808656" y="2150082"/>
            <a:ext cx="607365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accent4"/>
                </a:solidFill>
              </a:rPr>
              <a:t>If you’re using a native query, add the ‘</a:t>
            </a:r>
            <a:r>
              <a:rPr lang="en-US" dirty="0" err="1">
                <a:solidFill>
                  <a:schemeClr val="accent4"/>
                </a:solidFill>
              </a:rPr>
              <a:t>EnableFolding</a:t>
            </a:r>
            <a:r>
              <a:rPr lang="en-US" dirty="0">
                <a:solidFill>
                  <a:schemeClr val="accent4"/>
                </a:solidFill>
              </a:rPr>
              <a:t>=true’ hint.</a:t>
            </a:r>
            <a:endParaRPr lang="en-US" sz="1800" dirty="0">
              <a:solidFill>
                <a:schemeClr val="accent4"/>
              </a:solidFill>
            </a:endParaRP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02D6294B-4548-08F3-D53F-833F7A6A231A}"/>
              </a:ext>
            </a:extLst>
          </p:cNvPr>
          <p:cNvSpPr txBox="1">
            <a:spLocks/>
          </p:cNvSpPr>
          <p:nvPr/>
        </p:nvSpPr>
        <p:spPr>
          <a:xfrm>
            <a:off x="702277" y="1747837"/>
            <a:ext cx="4411662" cy="45720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 spc="0">
                <a:solidFill>
                  <a:schemeClr val="bg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sz="2200" dirty="0">
                <a:solidFill>
                  <a:schemeClr val="accent4">
                    <a:lumMod val="50000"/>
                  </a:schemeClr>
                </a:solidFill>
              </a:rPr>
              <a:t>Stay focused on use case</a:t>
            </a:r>
          </a:p>
          <a:p>
            <a:pPr>
              <a:lnSpc>
                <a:spcPct val="110000"/>
              </a:lnSpc>
            </a:pPr>
            <a:r>
              <a:rPr lang="en-US" sz="2200" dirty="0">
                <a:solidFill>
                  <a:schemeClr val="accent4">
                    <a:lumMod val="50000"/>
                  </a:schemeClr>
                </a:solidFill>
              </a:rPr>
              <a:t>Embrace a Star Schema</a:t>
            </a:r>
          </a:p>
          <a:p>
            <a:pPr>
              <a:lnSpc>
                <a:spcPct val="110000"/>
              </a:lnSpc>
            </a:pPr>
            <a:r>
              <a:rPr lang="en-US" sz="2200" dirty="0">
                <a:solidFill>
                  <a:schemeClr val="accent4">
                    <a:lumMod val="50000"/>
                  </a:schemeClr>
                </a:solidFill>
              </a:rPr>
              <a:t>Minimize query columns</a:t>
            </a:r>
          </a:p>
          <a:p>
            <a:pPr>
              <a:lnSpc>
                <a:spcPct val="110000"/>
              </a:lnSpc>
            </a:pPr>
            <a:r>
              <a:rPr lang="en-US" sz="2200" dirty="0">
                <a:solidFill>
                  <a:schemeClr val="accent4">
                    <a:lumMod val="50000"/>
                  </a:schemeClr>
                </a:solidFill>
              </a:rPr>
              <a:t>Leverage the Query Editor</a:t>
            </a:r>
          </a:p>
          <a:p>
            <a:pPr>
              <a:lnSpc>
                <a:spcPct val="110000"/>
              </a:lnSpc>
            </a:pPr>
            <a:r>
              <a:rPr lang="en-US" sz="2200" dirty="0">
                <a:solidFill>
                  <a:schemeClr val="accent4">
                    <a:lumMod val="50000"/>
                  </a:schemeClr>
                </a:solidFill>
              </a:rPr>
              <a:t>Take advantage of the hints</a:t>
            </a:r>
          </a:p>
          <a:p>
            <a:pPr>
              <a:lnSpc>
                <a:spcPct val="110000"/>
              </a:lnSpc>
            </a:pPr>
            <a:r>
              <a:rPr lang="en-US" sz="2200" dirty="0">
                <a:solidFill>
                  <a:schemeClr val="accent4">
                    <a:lumMod val="50000"/>
                  </a:schemeClr>
                </a:solidFill>
              </a:rPr>
              <a:t>Avoid large blocks of text</a:t>
            </a:r>
          </a:p>
          <a:p>
            <a:pPr>
              <a:lnSpc>
                <a:spcPct val="110000"/>
              </a:lnSpc>
            </a:pPr>
            <a:r>
              <a:rPr lang="en-US" sz="2200" dirty="0">
                <a:solidFill>
                  <a:schemeClr val="accent4">
                    <a:lumMod val="50000"/>
                  </a:schemeClr>
                </a:solidFill>
              </a:rPr>
              <a:t>Minimize choice labels</a:t>
            </a:r>
          </a:p>
          <a:p>
            <a:pPr>
              <a:lnSpc>
                <a:spcPct val="110000"/>
              </a:lnSpc>
            </a:pPr>
            <a:r>
              <a:rPr lang="en-US" sz="2200" dirty="0">
                <a:solidFill>
                  <a:schemeClr val="accent4">
                    <a:lumMod val="50000"/>
                  </a:schemeClr>
                </a:solidFill>
              </a:rPr>
              <a:t>Consider dual-mode dims</a:t>
            </a:r>
          </a:p>
          <a:p>
            <a:r>
              <a:rPr lang="en-US" sz="26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Ensure the Query is Folding</a:t>
            </a:r>
          </a:p>
          <a:p>
            <a:pPr>
              <a:lnSpc>
                <a:spcPct val="110000"/>
              </a:lnSpc>
            </a:pPr>
            <a:r>
              <a:rPr lang="en-US" sz="2200" dirty="0">
                <a:solidFill>
                  <a:schemeClr val="accent4">
                    <a:lumMod val="50000"/>
                  </a:schemeClr>
                </a:solidFill>
              </a:rPr>
              <a:t>Don’t forget the checkbox</a:t>
            </a:r>
          </a:p>
          <a:p>
            <a:pPr>
              <a:lnSpc>
                <a:spcPct val="100000"/>
              </a:lnSpc>
            </a:pPr>
            <a:endParaRPr lang="en-US" sz="2400" dirty="0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27987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21A39-D57A-4A3F-B2ED-38D4C865B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390567"/>
            <a:ext cx="6068846" cy="984885"/>
          </a:xfrm>
        </p:spPr>
        <p:txBody>
          <a:bodyPr/>
          <a:lstStyle/>
          <a:p>
            <a:r>
              <a:rPr lang="en-US" sz="3200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DirectQuery Best Practices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34FA4F-F62D-4707-B300-E2B2A9249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04088" y="1747837"/>
            <a:ext cx="4411662" cy="4572000"/>
          </a:xfrm>
        </p:spPr>
        <p:txBody>
          <a:bodyPr>
            <a:normAutofit fontScale="32500" lnSpcReduction="20000"/>
          </a:bodyPr>
          <a:lstStyle/>
          <a:p>
            <a:pPr>
              <a:lnSpc>
                <a:spcPct val="130000"/>
              </a:lnSpc>
            </a:pPr>
            <a:r>
              <a:rPr lang="en-US" sz="5500" dirty="0">
                <a:solidFill>
                  <a:schemeClr val="accent4">
                    <a:lumMod val="50000"/>
                  </a:schemeClr>
                </a:solidFill>
              </a:rPr>
              <a:t>Stay focused on use case</a:t>
            </a:r>
          </a:p>
          <a:p>
            <a:pPr>
              <a:lnSpc>
                <a:spcPct val="130000"/>
              </a:lnSpc>
            </a:pPr>
            <a:r>
              <a:rPr lang="en-US" sz="5500" dirty="0">
                <a:solidFill>
                  <a:schemeClr val="accent4">
                    <a:lumMod val="50000"/>
                  </a:schemeClr>
                </a:solidFill>
              </a:rPr>
              <a:t>Embrace a Star Schema</a:t>
            </a:r>
          </a:p>
          <a:p>
            <a:pPr>
              <a:lnSpc>
                <a:spcPct val="130000"/>
              </a:lnSpc>
            </a:pPr>
            <a:r>
              <a:rPr lang="en-US" sz="5500" dirty="0">
                <a:solidFill>
                  <a:schemeClr val="accent4">
                    <a:lumMod val="50000"/>
                  </a:schemeClr>
                </a:solidFill>
              </a:rPr>
              <a:t>Minimize query columns</a:t>
            </a:r>
          </a:p>
          <a:p>
            <a:pPr>
              <a:lnSpc>
                <a:spcPct val="130000"/>
              </a:lnSpc>
            </a:pPr>
            <a:r>
              <a:rPr lang="en-US" sz="5500" dirty="0">
                <a:solidFill>
                  <a:schemeClr val="accent4">
                    <a:lumMod val="50000"/>
                  </a:schemeClr>
                </a:solidFill>
              </a:rPr>
              <a:t>Leverage the Query Editor</a:t>
            </a:r>
          </a:p>
          <a:p>
            <a:pPr>
              <a:lnSpc>
                <a:spcPct val="130000"/>
              </a:lnSpc>
            </a:pPr>
            <a:r>
              <a:rPr lang="en-US" sz="5500" dirty="0">
                <a:solidFill>
                  <a:schemeClr val="accent4">
                    <a:lumMod val="50000"/>
                  </a:schemeClr>
                </a:solidFill>
              </a:rPr>
              <a:t>Take advantage of the hints</a:t>
            </a:r>
          </a:p>
          <a:p>
            <a:pPr>
              <a:lnSpc>
                <a:spcPct val="130000"/>
              </a:lnSpc>
            </a:pPr>
            <a:r>
              <a:rPr lang="en-US" sz="5500" dirty="0">
                <a:solidFill>
                  <a:schemeClr val="accent4">
                    <a:lumMod val="50000"/>
                  </a:schemeClr>
                </a:solidFill>
              </a:rPr>
              <a:t>Avoid large blocks of text</a:t>
            </a:r>
          </a:p>
          <a:p>
            <a:pPr>
              <a:lnSpc>
                <a:spcPct val="130000"/>
              </a:lnSpc>
            </a:pPr>
            <a:r>
              <a:rPr lang="en-US" sz="5500" dirty="0">
                <a:solidFill>
                  <a:schemeClr val="accent4">
                    <a:lumMod val="50000"/>
                  </a:schemeClr>
                </a:solidFill>
              </a:rPr>
              <a:t>Minimize choice labels</a:t>
            </a:r>
          </a:p>
          <a:p>
            <a:pPr>
              <a:lnSpc>
                <a:spcPct val="130000"/>
              </a:lnSpc>
            </a:pPr>
            <a:r>
              <a:rPr lang="en-US" sz="5500" dirty="0">
                <a:solidFill>
                  <a:schemeClr val="accent4">
                    <a:lumMod val="50000"/>
                  </a:schemeClr>
                </a:solidFill>
              </a:rPr>
              <a:t>Consider dual-mode dims</a:t>
            </a:r>
          </a:p>
          <a:p>
            <a:pPr>
              <a:lnSpc>
                <a:spcPct val="130000"/>
              </a:lnSpc>
            </a:pPr>
            <a:r>
              <a:rPr lang="en-US" sz="5500" dirty="0">
                <a:solidFill>
                  <a:schemeClr val="accent4">
                    <a:lumMod val="50000"/>
                  </a:schemeClr>
                </a:solidFill>
              </a:rPr>
              <a:t>Ensure the Query is Folding</a:t>
            </a:r>
          </a:p>
          <a:p>
            <a:pPr>
              <a:lnSpc>
                <a:spcPct val="110000"/>
              </a:lnSpc>
            </a:pPr>
            <a:r>
              <a:rPr lang="en-US" sz="80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Don’t forget the checkbox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6EAB196-3A50-4793-9D8F-89D95DF4B0F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52116" y="2068969"/>
            <a:ext cx="2947417" cy="3034230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317500">
            <a:solidFill>
              <a:schemeClr val="tx2">
                <a:lumMod val="7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515DBEA-F871-426E-ABFC-30B1AC3492CB}"/>
              </a:ext>
            </a:extLst>
          </p:cNvPr>
          <p:cNvSpPr txBox="1"/>
          <p:nvPr/>
        </p:nvSpPr>
        <p:spPr>
          <a:xfrm flipH="1">
            <a:off x="8958924" y="1894906"/>
            <a:ext cx="2588695" cy="276998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800" dirty="0">
                <a:solidFill>
                  <a:schemeClr val="bg1"/>
                </a:solidFill>
              </a:rPr>
              <a:t>After Publishing the Report, you’ll need to set up the credentials for the dataset.</a:t>
            </a:r>
            <a:br>
              <a:rPr lang="en-US" sz="1800" dirty="0">
                <a:solidFill>
                  <a:schemeClr val="bg1"/>
                </a:solidFill>
              </a:rPr>
            </a:br>
            <a:endParaRPr lang="en-US" sz="1800" dirty="0">
              <a:solidFill>
                <a:schemeClr val="bg1"/>
              </a:solidFill>
            </a:endParaRPr>
          </a:p>
          <a:p>
            <a:pPr algn="l"/>
            <a:r>
              <a:rPr lang="en-US" sz="1800" dirty="0">
                <a:solidFill>
                  <a:schemeClr val="bg1"/>
                </a:solidFill>
              </a:rPr>
              <a:t>Be sure to click the checkbox to ensure report viewers will see the report filtered to the data they have permission to see within Dataverse.</a:t>
            </a:r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4085C8A0-27CC-453F-A6B3-2FDF55975D1D}"/>
              </a:ext>
            </a:extLst>
          </p:cNvPr>
          <p:cNvSpPr/>
          <p:nvPr/>
        </p:nvSpPr>
        <p:spPr bwMode="auto">
          <a:xfrm>
            <a:off x="4892725" y="4146495"/>
            <a:ext cx="692092" cy="445479"/>
          </a:xfrm>
          <a:prstGeom prst="rightArrow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5350793-B99B-42BF-A573-F9625D6326B1}"/>
              </a:ext>
            </a:extLst>
          </p:cNvPr>
          <p:cNvCxnSpPr>
            <a:cxnSpLocks/>
          </p:cNvCxnSpPr>
          <p:nvPr/>
        </p:nvCxnSpPr>
        <p:spPr>
          <a:xfrm>
            <a:off x="489590" y="5643482"/>
            <a:ext cx="0" cy="322888"/>
          </a:xfrm>
          <a:prstGeom prst="line">
            <a:avLst/>
          </a:prstGeom>
          <a:ln w="76200" cap="rnd">
            <a:solidFill>
              <a:srgbClr val="FFC000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10220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FE4AE-BCA3-40AB-965B-B0E06B3A0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Dataverse connector in Power Query</a:t>
            </a:r>
          </a:p>
        </p:txBody>
      </p:sp>
      <p:graphicFrame>
        <p:nvGraphicFramePr>
          <p:cNvPr id="13" name="Content Placeholder 2">
            <a:extLst>
              <a:ext uri="{FF2B5EF4-FFF2-40B4-BE49-F238E27FC236}">
                <a16:creationId xmlns:a16="http://schemas.microsoft.com/office/drawing/2014/main" id="{41370CFD-6E4B-430E-9824-C4A58F4CB93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51114510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4" name="Group 3">
            <a:extLst>
              <a:ext uri="{FF2B5EF4-FFF2-40B4-BE49-F238E27FC236}">
                <a16:creationId xmlns:a16="http://schemas.microsoft.com/office/drawing/2014/main" id="{00370A70-8AD3-4065-A7E4-F757C84DDC4F}"/>
              </a:ext>
            </a:extLst>
          </p:cNvPr>
          <p:cNvGrpSpPr/>
          <p:nvPr/>
        </p:nvGrpSpPr>
        <p:grpSpPr>
          <a:xfrm>
            <a:off x="9775085" y="175613"/>
            <a:ext cx="1704586" cy="1704586"/>
            <a:chOff x="9775085" y="175613"/>
            <a:chExt cx="1704586" cy="1704586"/>
          </a:xfrm>
        </p:grpSpPr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695AF593-C961-4A0A-ACB7-7E2C31B5C7B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lum bright="100000" contrast="10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775085" y="175613"/>
              <a:ext cx="1704586" cy="1704586"/>
            </a:xfrm>
            <a:prstGeom prst="rect">
              <a:avLst/>
            </a:prstGeom>
          </p:spPr>
        </p:pic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64808546-32DD-4295-B240-B14499CB096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lum bright="-14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775085" y="175613"/>
              <a:ext cx="1704586" cy="170458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418792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B5CC695-0EFF-42B9-8E41-69569F6D9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spc="-48" dirty="0">
                <a:ln w="3175">
                  <a:noFill/>
                </a:ln>
                <a:gradFill flip="none" rotWithShape="1">
                  <a:gsLst>
                    <a:gs pos="0">
                      <a:srgbClr val="FFC000">
                        <a:lumMod val="26000"/>
                      </a:srgbClr>
                    </a:gs>
                    <a:gs pos="100000">
                      <a:srgbClr val="FFC000">
                        <a:lumMod val="94000"/>
                        <a:lumOff val="6000"/>
                      </a:srgbClr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Azure Synapse Link For Dataverse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F32453C-E1FF-455F-89B9-0581A159A0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FFC0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Azure Synapse Link - Power Apps | Microsoft Docs</a:t>
            </a:r>
            <a:endParaRPr lang="en-US" dirty="0">
              <a:solidFill>
                <a:srgbClr val="FFC000"/>
              </a:solidFill>
            </a:endParaRPr>
          </a:p>
        </p:txBody>
      </p:sp>
      <p:pic>
        <p:nvPicPr>
          <p:cNvPr id="2" name="Graphic 122">
            <a:extLst>
              <a:ext uri="{FF2B5EF4-FFF2-40B4-BE49-F238E27FC236}">
                <a16:creationId xmlns:a16="http://schemas.microsoft.com/office/drawing/2014/main" id="{32393B84-29EF-421C-8894-BD491C813C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4550" y="768350"/>
            <a:ext cx="2342435" cy="2693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488325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440006-569F-4915-9A92-A1E43AD9349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11667" y="2624137"/>
            <a:ext cx="3932238" cy="1600200"/>
          </a:xfrm>
        </p:spPr>
        <p:txBody>
          <a:bodyPr anchor="b">
            <a:normAutofit fontScale="90000"/>
          </a:bodyPr>
          <a:lstStyle/>
          <a:p>
            <a:pPr algn="r"/>
            <a:r>
              <a:rPr lang="en-US" sz="7200" spc="-48" dirty="0">
                <a:ln w="3175">
                  <a:noFill/>
                </a:ln>
                <a:gradFill flip="none" rotWithShape="1">
                  <a:gsLst>
                    <a:gs pos="0">
                      <a:srgbClr val="FFC000">
                        <a:lumMod val="26000"/>
                      </a:srgbClr>
                    </a:gs>
                    <a:gs pos="100000">
                      <a:srgbClr val="FFC000">
                        <a:lumMod val="94000"/>
                        <a:lumOff val="6000"/>
                      </a:srgbClr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Let’s talk Value:</a:t>
            </a:r>
          </a:p>
        </p:txBody>
      </p:sp>
      <p:graphicFrame>
        <p:nvGraphicFramePr>
          <p:cNvPr id="37" name="Content Placeholder 2">
            <a:extLst>
              <a:ext uri="{FF2B5EF4-FFF2-40B4-BE49-F238E27FC236}">
                <a16:creationId xmlns:a16="http://schemas.microsoft.com/office/drawing/2014/main" id="{B12A1A1C-7C13-44CF-8442-3D06B8E6C232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386177913"/>
              </p:ext>
            </p:extLst>
          </p:nvPr>
        </p:nvGraphicFramePr>
        <p:xfrm>
          <a:off x="4588934" y="987424"/>
          <a:ext cx="7018866" cy="48736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9E56493C-E76A-1D49-C8B6-0AE7AF7F17F2}"/>
              </a:ext>
            </a:extLst>
          </p:cNvPr>
          <p:cNvSpPr txBox="1"/>
          <p:nvPr/>
        </p:nvSpPr>
        <p:spPr>
          <a:xfrm>
            <a:off x="410633" y="10922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1983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graphicEl>
                                              <a:dgm id="{502AFF02-4623-4A95-B257-31495EBE9DC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7">
                                            <p:graphicEl>
                                              <a:dgm id="{502AFF02-4623-4A95-B257-31495EBE9DC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7">
                                            <p:graphicEl>
                                              <a:dgm id="{502AFF02-4623-4A95-B257-31495EBE9DC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7">
                                            <p:graphicEl>
                                              <a:dgm id="{502AFF02-4623-4A95-B257-31495EBE9DC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graphicEl>
                                              <a:dgm id="{25472EB6-6F37-4876-A355-1CE2E776EAB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7">
                                            <p:graphicEl>
                                              <a:dgm id="{25472EB6-6F37-4876-A355-1CE2E776EAB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7">
                                            <p:graphicEl>
                                              <a:dgm id="{25472EB6-6F37-4876-A355-1CE2E776EAB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7">
                                            <p:graphicEl>
                                              <a:dgm id="{25472EB6-6F37-4876-A355-1CE2E776EAB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graphicEl>
                                              <a:dgm id="{DFA28DB1-368A-4DBB-9170-7B7324BF279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7">
                                            <p:graphicEl>
                                              <a:dgm id="{DFA28DB1-368A-4DBB-9170-7B7324BF279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7">
                                            <p:graphicEl>
                                              <a:dgm id="{DFA28DB1-368A-4DBB-9170-7B7324BF279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7">
                                            <p:graphicEl>
                                              <a:dgm id="{DFA28DB1-368A-4DBB-9170-7B7324BF279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graphicEl>
                                              <a:dgm id="{B61CF21A-4AE1-48BB-8797-CD0A485D42D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7">
                                            <p:graphicEl>
                                              <a:dgm id="{B61CF21A-4AE1-48BB-8797-CD0A485D42D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7">
                                            <p:graphicEl>
                                              <a:dgm id="{B61CF21A-4AE1-48BB-8797-CD0A485D42D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7">
                                            <p:graphicEl>
                                              <a:dgm id="{B61CF21A-4AE1-48BB-8797-CD0A485D42D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graphicEl>
                                              <a:dgm id="{3F7A1910-0AA1-402A-93F9-941D6603D06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7">
                                            <p:graphicEl>
                                              <a:dgm id="{3F7A1910-0AA1-402A-93F9-941D6603D06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7">
                                            <p:graphicEl>
                                              <a:dgm id="{3F7A1910-0AA1-402A-93F9-941D6603D06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7">
                                            <p:graphicEl>
                                              <a:dgm id="{3F7A1910-0AA1-402A-93F9-941D6603D06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graphicEl>
                                              <a:dgm id="{AE063AFC-74EE-4267-B1CA-F287991EA16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7">
                                            <p:graphicEl>
                                              <a:dgm id="{AE063AFC-74EE-4267-B1CA-F287991EA16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7">
                                            <p:graphicEl>
                                              <a:dgm id="{AE063AFC-74EE-4267-B1CA-F287991EA16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7">
                                            <p:graphicEl>
                                              <a:dgm id="{AE063AFC-74EE-4267-B1CA-F287991EA16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7" grpId="0" uiExpand="1">
        <p:bldSub>
          <a:bldDgm bld="lvlAtOnce"/>
        </p:bldSub>
      </p:bldGraphic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AA079CB-1D4D-48B5-A68F-1A7DBA18A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SQL Data Export Service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936DAFA-FD1C-4DD2-A0A7-670A75984D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Effective November 2021, the SQL Data Export Service was deprecated. </a:t>
            </a:r>
          </a:p>
          <a:p>
            <a:r>
              <a:rPr lang="en-US" dirty="0"/>
              <a:t>Data Export Service will continue to work and will be fully supported until it reaches end-of-support and end-of-life in November 2022. </a:t>
            </a:r>
          </a:p>
          <a:p>
            <a:r>
              <a:rPr lang="en-US" dirty="0"/>
              <a:t>More information: </a:t>
            </a:r>
            <a:r>
              <a:rPr lang="en-US" dirty="0">
                <a:solidFill>
                  <a:srgbClr val="FFC0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https://aka.ms/DESDeprecationBlog</a:t>
            </a:r>
            <a:r>
              <a:rPr lang="en-US" dirty="0">
                <a:solidFill>
                  <a:srgbClr val="FFC000"/>
                </a:solidFill>
              </a:rPr>
              <a:t> 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327244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DCB5F-D107-430F-807E-B4E959701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Azure Synapse Link for Dataverse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680CFB6-754B-4782-9C09-8F680583EC6B}"/>
              </a:ext>
            </a:extLst>
          </p:cNvPr>
          <p:cNvSpPr/>
          <p:nvPr/>
        </p:nvSpPr>
        <p:spPr bwMode="auto">
          <a:xfrm>
            <a:off x="1358732" y="2751678"/>
            <a:ext cx="2476829" cy="914400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4" name="AutoShape 4">
            <a:extLst>
              <a:ext uri="{FF2B5EF4-FFF2-40B4-BE49-F238E27FC236}">
                <a16:creationId xmlns:a16="http://schemas.microsoft.com/office/drawing/2014/main" id="{E304E939-1B40-467E-809F-B85C1ADFEB2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037190" y="3220925"/>
            <a:ext cx="1208366" cy="1208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89C3B69-7629-4A70-B865-9399CEF439B5}"/>
              </a:ext>
            </a:extLst>
          </p:cNvPr>
          <p:cNvSpPr/>
          <p:nvPr/>
        </p:nvSpPr>
        <p:spPr bwMode="auto">
          <a:xfrm>
            <a:off x="4179945" y="2111244"/>
            <a:ext cx="2609935" cy="1625495"/>
          </a:xfrm>
          <a:prstGeom prst="rect">
            <a:avLst/>
          </a:prstGeom>
          <a:solidFill>
            <a:srgbClr val="FFFFFF">
              <a:lumMod val="95000"/>
            </a:srgbClr>
          </a:solidFill>
          <a:ln w="1587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F276706-9B2D-4000-98A5-1B20E9E75220}"/>
              </a:ext>
            </a:extLst>
          </p:cNvPr>
          <p:cNvSpPr/>
          <p:nvPr/>
        </p:nvSpPr>
        <p:spPr bwMode="auto">
          <a:xfrm>
            <a:off x="4179945" y="4109456"/>
            <a:ext cx="2638413" cy="1060992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75C410B-356B-44FA-866E-FF2EACBD3BD5}"/>
              </a:ext>
            </a:extLst>
          </p:cNvPr>
          <p:cNvSpPr/>
          <p:nvPr/>
        </p:nvSpPr>
        <p:spPr bwMode="auto">
          <a:xfrm>
            <a:off x="7167507" y="2711956"/>
            <a:ext cx="2918882" cy="914400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49CC5D9-3982-4638-8FD0-070F9755289F}"/>
              </a:ext>
            </a:extLst>
          </p:cNvPr>
          <p:cNvSpPr/>
          <p:nvPr/>
        </p:nvSpPr>
        <p:spPr bwMode="auto">
          <a:xfrm>
            <a:off x="1332645" y="2751678"/>
            <a:ext cx="5612963" cy="2418770"/>
          </a:xfrm>
          <a:prstGeom prst="rect">
            <a:avLst/>
          </a:prstGeom>
          <a:noFill/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9" name="TextBox 226">
            <a:extLst>
              <a:ext uri="{FF2B5EF4-FFF2-40B4-BE49-F238E27FC236}">
                <a16:creationId xmlns:a16="http://schemas.microsoft.com/office/drawing/2014/main" id="{3FE4F8FD-5260-4362-AFEF-81AECCE699B8}"/>
              </a:ext>
            </a:extLst>
          </p:cNvPr>
          <p:cNvSpPr txBox="1"/>
          <p:nvPr/>
        </p:nvSpPr>
        <p:spPr>
          <a:xfrm>
            <a:off x="5558209" y="4469607"/>
            <a:ext cx="1698318" cy="3877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Azure Data </a:t>
            </a:r>
            <a:b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</a:b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Lake Storage</a:t>
            </a:r>
          </a:p>
        </p:txBody>
      </p:sp>
      <p:sp>
        <p:nvSpPr>
          <p:cNvPr id="10" name="TextBox 238">
            <a:extLst>
              <a:ext uri="{FF2B5EF4-FFF2-40B4-BE49-F238E27FC236}">
                <a16:creationId xmlns:a16="http://schemas.microsoft.com/office/drawing/2014/main" id="{E8282D4D-19D4-4790-A20D-C8707398EB80}"/>
              </a:ext>
            </a:extLst>
          </p:cNvPr>
          <p:cNvSpPr txBox="1"/>
          <p:nvPr/>
        </p:nvSpPr>
        <p:spPr>
          <a:xfrm>
            <a:off x="8947257" y="3104499"/>
            <a:ext cx="869980" cy="2215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Power BI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EB7BD14-09D7-4B9E-960A-485E9392B91E}"/>
              </a:ext>
            </a:extLst>
          </p:cNvPr>
          <p:cNvGrpSpPr/>
          <p:nvPr/>
        </p:nvGrpSpPr>
        <p:grpSpPr>
          <a:xfrm>
            <a:off x="4741710" y="4480009"/>
            <a:ext cx="479602" cy="419822"/>
            <a:chOff x="6560437" y="5493393"/>
            <a:chExt cx="479602" cy="419822"/>
          </a:xfrm>
          <a:effectLst>
            <a:outerShdw blurRad="63500" dist="63500" dir="2700000" algn="tl" rotWithShape="0">
              <a:prstClr val="black">
                <a:alpha val="26000"/>
              </a:prstClr>
            </a:outerShdw>
          </a:effectLst>
        </p:grpSpPr>
        <p:sp>
          <p:nvSpPr>
            <p:cNvPr id="12" name="Freeform 21">
              <a:extLst>
                <a:ext uri="{FF2B5EF4-FFF2-40B4-BE49-F238E27FC236}">
                  <a16:creationId xmlns:a16="http://schemas.microsoft.com/office/drawing/2014/main" id="{66A548DD-3FB1-4D9A-B2A5-0A65F4E5CC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437" y="5493393"/>
              <a:ext cx="0" cy="96464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" name="Freeform 22">
              <a:extLst>
                <a:ext uri="{FF2B5EF4-FFF2-40B4-BE49-F238E27FC236}">
                  <a16:creationId xmlns:a16="http://schemas.microsoft.com/office/drawing/2014/main" id="{8105FAE9-84F8-4AFE-A46D-F05A0B6C292B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1137" y="5493393"/>
              <a:ext cx="0" cy="96464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" name="Freeform 23">
              <a:extLst>
                <a:ext uri="{FF2B5EF4-FFF2-40B4-BE49-F238E27FC236}">
                  <a16:creationId xmlns:a16="http://schemas.microsoft.com/office/drawing/2014/main" id="{A45CD29E-2B44-43F9-9CB4-EC6A1FBD7486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120" y="5493393"/>
              <a:ext cx="0" cy="96464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" name="Freeform 24">
              <a:extLst>
                <a:ext uri="{FF2B5EF4-FFF2-40B4-BE49-F238E27FC236}">
                  <a16:creationId xmlns:a16="http://schemas.microsoft.com/office/drawing/2014/main" id="{20A37BFB-C6F7-4E98-A18F-B005075085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8859" y="5493393"/>
              <a:ext cx="63856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6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6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" name="Freeform 25">
              <a:extLst>
                <a:ext uri="{FF2B5EF4-FFF2-40B4-BE49-F238E27FC236}">
                  <a16:creationId xmlns:a16="http://schemas.microsoft.com/office/drawing/2014/main" id="{8D151D92-DEB6-4B5E-88E2-4EEB824493C1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9559" y="5493393"/>
              <a:ext cx="59780" cy="97823"/>
            </a:xfrm>
            <a:custGeom>
              <a:avLst/>
              <a:gdLst>
                <a:gd name="T0" fmla="*/ 32 w 32"/>
                <a:gd name="T1" fmla="*/ 35 h 52"/>
                <a:gd name="T2" fmla="*/ 32 w 32"/>
                <a:gd name="T3" fmla="*/ 16 h 52"/>
                <a:gd name="T4" fmla="*/ 15 w 32"/>
                <a:gd name="T5" fmla="*/ 0 h 52"/>
                <a:gd name="T6" fmla="*/ 15 w 32"/>
                <a:gd name="T7" fmla="*/ 0 h 52"/>
                <a:gd name="T8" fmla="*/ 0 w 32"/>
                <a:gd name="T9" fmla="*/ 16 h 52"/>
                <a:gd name="T10" fmla="*/ 0 w 32"/>
                <a:gd name="T11" fmla="*/ 35 h 52"/>
                <a:gd name="T12" fmla="*/ 15 w 32"/>
                <a:gd name="T13" fmla="*/ 52 h 52"/>
                <a:gd name="T14" fmla="*/ 15 w 32"/>
                <a:gd name="T15" fmla="*/ 52 h 52"/>
                <a:gd name="T16" fmla="*/ 32 w 32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52">
                  <a:moveTo>
                    <a:pt x="32" y="35"/>
                  </a:moveTo>
                  <a:cubicBezTo>
                    <a:pt x="32" y="16"/>
                    <a:pt x="32" y="16"/>
                    <a:pt x="32" y="16"/>
                  </a:cubicBezTo>
                  <a:cubicBezTo>
                    <a:pt x="32" y="7"/>
                    <a:pt x="2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25" y="52"/>
                    <a:pt x="32" y="43"/>
                    <a:pt x="32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" name="Freeform 26">
              <a:extLst>
                <a:ext uri="{FF2B5EF4-FFF2-40B4-BE49-F238E27FC236}">
                  <a16:creationId xmlns:a16="http://schemas.microsoft.com/office/drawing/2014/main" id="{C57798CB-8A12-485A-BF26-FA16DF4BCC7C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7541" y="5493393"/>
              <a:ext cx="62498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5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5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" name="Freeform 27">
              <a:extLst>
                <a:ext uri="{FF2B5EF4-FFF2-40B4-BE49-F238E27FC236}">
                  <a16:creationId xmlns:a16="http://schemas.microsoft.com/office/drawing/2014/main" id="{6A02EF6F-3513-473F-997A-E287BAEF42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437" y="5815392"/>
              <a:ext cx="0" cy="97823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" name="Freeform 28">
              <a:extLst>
                <a:ext uri="{FF2B5EF4-FFF2-40B4-BE49-F238E27FC236}">
                  <a16:creationId xmlns:a16="http://schemas.microsoft.com/office/drawing/2014/main" id="{A4926FF9-5424-449E-951E-3B06DDEECE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1137" y="5815392"/>
              <a:ext cx="0" cy="97823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" name="Freeform 29">
              <a:extLst>
                <a:ext uri="{FF2B5EF4-FFF2-40B4-BE49-F238E27FC236}">
                  <a16:creationId xmlns:a16="http://schemas.microsoft.com/office/drawing/2014/main" id="{54097ABC-A384-48D4-8EC4-894366BAA90F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120" y="5815392"/>
              <a:ext cx="0" cy="97823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" name="Freeform 30">
              <a:extLst>
                <a:ext uri="{FF2B5EF4-FFF2-40B4-BE49-F238E27FC236}">
                  <a16:creationId xmlns:a16="http://schemas.microsoft.com/office/drawing/2014/main" id="{805BD7DE-50B7-4AF9-9A2E-DCD0383BA37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8859" y="5815392"/>
              <a:ext cx="63856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7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7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7"/>
                    <a:pt x="34" y="17"/>
                    <a:pt x="34" y="17"/>
                  </a:cubicBezTo>
                  <a:cubicBezTo>
                    <a:pt x="34" y="8"/>
                    <a:pt x="26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6" y="52"/>
                    <a:pt x="34" y="45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" name="Freeform 31">
              <a:extLst>
                <a:ext uri="{FF2B5EF4-FFF2-40B4-BE49-F238E27FC236}">
                  <a16:creationId xmlns:a16="http://schemas.microsoft.com/office/drawing/2014/main" id="{083D1152-AFB5-46D8-A910-F985742A7DE4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9559" y="5815392"/>
              <a:ext cx="59780" cy="97823"/>
            </a:xfrm>
            <a:custGeom>
              <a:avLst/>
              <a:gdLst>
                <a:gd name="T0" fmla="*/ 32 w 32"/>
                <a:gd name="T1" fmla="*/ 35 h 52"/>
                <a:gd name="T2" fmla="*/ 32 w 32"/>
                <a:gd name="T3" fmla="*/ 17 h 52"/>
                <a:gd name="T4" fmla="*/ 15 w 32"/>
                <a:gd name="T5" fmla="*/ 0 h 52"/>
                <a:gd name="T6" fmla="*/ 15 w 32"/>
                <a:gd name="T7" fmla="*/ 0 h 52"/>
                <a:gd name="T8" fmla="*/ 0 w 32"/>
                <a:gd name="T9" fmla="*/ 17 h 52"/>
                <a:gd name="T10" fmla="*/ 0 w 32"/>
                <a:gd name="T11" fmla="*/ 35 h 52"/>
                <a:gd name="T12" fmla="*/ 15 w 32"/>
                <a:gd name="T13" fmla="*/ 52 h 52"/>
                <a:gd name="T14" fmla="*/ 15 w 32"/>
                <a:gd name="T15" fmla="*/ 52 h 52"/>
                <a:gd name="T16" fmla="*/ 32 w 32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52">
                  <a:moveTo>
                    <a:pt x="32" y="35"/>
                  </a:moveTo>
                  <a:cubicBezTo>
                    <a:pt x="32" y="17"/>
                    <a:pt x="32" y="17"/>
                    <a:pt x="32" y="17"/>
                  </a:cubicBezTo>
                  <a:cubicBezTo>
                    <a:pt x="32" y="8"/>
                    <a:pt x="2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25" y="52"/>
                    <a:pt x="32" y="45"/>
                    <a:pt x="32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" name="Freeform 32">
              <a:extLst>
                <a:ext uri="{FF2B5EF4-FFF2-40B4-BE49-F238E27FC236}">
                  <a16:creationId xmlns:a16="http://schemas.microsoft.com/office/drawing/2014/main" id="{B20C6632-3F9A-4F89-829C-9C1D8C20A596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7541" y="5815392"/>
              <a:ext cx="62498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7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7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7"/>
                    <a:pt x="34" y="17"/>
                    <a:pt x="34" y="17"/>
                  </a:cubicBezTo>
                  <a:cubicBezTo>
                    <a:pt x="34" y="8"/>
                    <a:pt x="25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5" y="52"/>
                    <a:pt x="34" y="45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4" name="Freeform 33">
              <a:extLst>
                <a:ext uri="{FF2B5EF4-FFF2-40B4-BE49-F238E27FC236}">
                  <a16:creationId xmlns:a16="http://schemas.microsoft.com/office/drawing/2014/main" id="{AFA10845-299E-4DDF-9FE6-09D9216CEF94}"/>
                </a:ext>
              </a:extLst>
            </p:cNvPr>
            <p:cNvSpPr>
              <a:spLocks/>
            </p:cNvSpPr>
            <p:nvPr/>
          </p:nvSpPr>
          <p:spPr bwMode="auto">
            <a:xfrm>
              <a:off x="6682715" y="5659148"/>
              <a:ext cx="0" cy="9238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5" name="Freeform 34">
              <a:extLst>
                <a:ext uri="{FF2B5EF4-FFF2-40B4-BE49-F238E27FC236}">
                  <a16:creationId xmlns:a16="http://schemas.microsoft.com/office/drawing/2014/main" id="{2223D9A5-4EBB-4953-BA7A-E83A0C717B72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9339" y="5659148"/>
              <a:ext cx="0" cy="9238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" name="Freeform 35">
              <a:extLst>
                <a:ext uri="{FF2B5EF4-FFF2-40B4-BE49-F238E27FC236}">
                  <a16:creationId xmlns:a16="http://schemas.microsoft.com/office/drawing/2014/main" id="{8C400416-0E3B-4E10-8844-96174E7EF3C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437" y="5659148"/>
              <a:ext cx="62498" cy="96464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" name="Freeform 36">
              <a:extLst>
                <a:ext uri="{FF2B5EF4-FFF2-40B4-BE49-F238E27FC236}">
                  <a16:creationId xmlns:a16="http://schemas.microsoft.com/office/drawing/2014/main" id="{1D602419-BE09-4E2D-80D9-1F69B0978D5C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1137" y="5659148"/>
              <a:ext cx="61139" cy="96464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" name="Freeform 37">
              <a:extLst>
                <a:ext uri="{FF2B5EF4-FFF2-40B4-BE49-F238E27FC236}">
                  <a16:creationId xmlns:a16="http://schemas.microsoft.com/office/drawing/2014/main" id="{8863A25A-1F03-4687-B946-165637908D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120" y="5659148"/>
              <a:ext cx="61139" cy="96464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" name="Freeform 38">
              <a:extLst>
                <a:ext uri="{FF2B5EF4-FFF2-40B4-BE49-F238E27FC236}">
                  <a16:creationId xmlns:a16="http://schemas.microsoft.com/office/drawing/2014/main" id="{FFBC1683-B25F-4263-9CC5-EC4DEA5E5BE9}"/>
                </a:ext>
              </a:extLst>
            </p:cNvPr>
            <p:cNvSpPr>
              <a:spLocks/>
            </p:cNvSpPr>
            <p:nvPr/>
          </p:nvSpPr>
          <p:spPr bwMode="auto">
            <a:xfrm>
              <a:off x="7040039" y="5659148"/>
              <a:ext cx="0" cy="9238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30" name="TextBox 320">
            <a:extLst>
              <a:ext uri="{FF2B5EF4-FFF2-40B4-BE49-F238E27FC236}">
                <a16:creationId xmlns:a16="http://schemas.microsoft.com/office/drawing/2014/main" id="{A6169B39-2EC3-4D7B-B49E-ECF34786A901}"/>
              </a:ext>
            </a:extLst>
          </p:cNvPr>
          <p:cNvSpPr txBox="1"/>
          <p:nvPr/>
        </p:nvSpPr>
        <p:spPr>
          <a:xfrm>
            <a:off x="2384733" y="3096601"/>
            <a:ext cx="1699224" cy="332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Azure Synapse </a:t>
            </a:r>
            <a:b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</a:b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Link for Dataverse</a:t>
            </a:r>
          </a:p>
        </p:txBody>
      </p:sp>
      <p:sp>
        <p:nvSpPr>
          <p:cNvPr id="31" name="TextBox 109">
            <a:extLst>
              <a:ext uri="{FF2B5EF4-FFF2-40B4-BE49-F238E27FC236}">
                <a16:creationId xmlns:a16="http://schemas.microsoft.com/office/drawing/2014/main" id="{C6DBCA0F-1E51-46BD-9F49-A41E1EB0A8DD}"/>
              </a:ext>
            </a:extLst>
          </p:cNvPr>
          <p:cNvSpPr txBox="1"/>
          <p:nvPr/>
        </p:nvSpPr>
        <p:spPr>
          <a:xfrm>
            <a:off x="5113366" y="2232920"/>
            <a:ext cx="2211926" cy="4431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Azure Synapse Analytics</a:t>
            </a:r>
          </a:p>
        </p:txBody>
      </p:sp>
      <p:sp>
        <p:nvSpPr>
          <p:cNvPr id="32" name="Cylinder 31">
            <a:extLst>
              <a:ext uri="{FF2B5EF4-FFF2-40B4-BE49-F238E27FC236}">
                <a16:creationId xmlns:a16="http://schemas.microsoft.com/office/drawing/2014/main" id="{1F0FC15B-C07E-4256-8D1A-4514D79770D9}"/>
              </a:ext>
            </a:extLst>
          </p:cNvPr>
          <p:cNvSpPr/>
          <p:nvPr/>
        </p:nvSpPr>
        <p:spPr>
          <a:xfrm>
            <a:off x="4943634" y="2815492"/>
            <a:ext cx="811636" cy="810864"/>
          </a:xfrm>
          <a:prstGeom prst="can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Auto-Created Views</a:t>
            </a:r>
          </a:p>
        </p:txBody>
      </p: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5AC5D9CA-DE59-40AA-8D4F-C352A6EF5817}"/>
              </a:ext>
            </a:extLst>
          </p:cNvPr>
          <p:cNvCxnSpPr>
            <a:cxnSpLocks/>
          </p:cNvCxnSpPr>
          <p:nvPr/>
        </p:nvCxnSpPr>
        <p:spPr>
          <a:xfrm>
            <a:off x="1903171" y="3604438"/>
            <a:ext cx="2638413" cy="1041326"/>
          </a:xfrm>
          <a:prstGeom prst="bentConnector3">
            <a:avLst>
              <a:gd name="adj1" fmla="val -309"/>
            </a:avLst>
          </a:prstGeom>
          <a:ln w="57150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7B41B60-AC69-4338-9C4B-8D8C18EB06AA}"/>
              </a:ext>
            </a:extLst>
          </p:cNvPr>
          <p:cNvCxnSpPr/>
          <p:nvPr/>
        </p:nvCxnSpPr>
        <p:spPr>
          <a:xfrm flipV="1">
            <a:off x="4994008" y="3716269"/>
            <a:ext cx="0" cy="670173"/>
          </a:xfrm>
          <a:prstGeom prst="straightConnector1">
            <a:avLst/>
          </a:prstGeom>
          <a:ln w="57150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3B8A59B1-E2FE-47A4-9E34-05C09444D3E4}"/>
              </a:ext>
            </a:extLst>
          </p:cNvPr>
          <p:cNvCxnSpPr>
            <a:cxnSpLocks/>
          </p:cNvCxnSpPr>
          <p:nvPr/>
        </p:nvCxnSpPr>
        <p:spPr>
          <a:xfrm>
            <a:off x="5863644" y="3233973"/>
            <a:ext cx="1960633" cy="0"/>
          </a:xfrm>
          <a:prstGeom prst="straightConnector1">
            <a:avLst/>
          </a:prstGeom>
          <a:ln w="57150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798C81B-7975-420F-BFA1-335D6257785F}"/>
              </a:ext>
            </a:extLst>
          </p:cNvPr>
          <p:cNvCxnSpPr>
            <a:cxnSpLocks/>
          </p:cNvCxnSpPr>
          <p:nvPr/>
        </p:nvCxnSpPr>
        <p:spPr>
          <a:xfrm flipV="1">
            <a:off x="3703633" y="3220623"/>
            <a:ext cx="1181585" cy="13350"/>
          </a:xfrm>
          <a:prstGeom prst="straightConnector1">
            <a:avLst/>
          </a:prstGeom>
          <a:ln w="57150">
            <a:prstDash val="sysDot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aphic 8">
            <a:extLst>
              <a:ext uri="{FF2B5EF4-FFF2-40B4-BE49-F238E27FC236}">
                <a16:creationId xmlns:a16="http://schemas.microsoft.com/office/drawing/2014/main" id="{FB22DFB9-9E68-48C6-9A8C-39A9742AE960}"/>
              </a:ext>
            </a:extLst>
          </p:cNvPr>
          <p:cNvGrpSpPr/>
          <p:nvPr/>
        </p:nvGrpSpPr>
        <p:grpSpPr>
          <a:xfrm>
            <a:off x="1534629" y="2904565"/>
            <a:ext cx="761872" cy="614149"/>
            <a:chOff x="1534629" y="2953882"/>
            <a:chExt cx="736133" cy="564832"/>
          </a:xfrm>
          <a:effectLst>
            <a:outerShdw blurRad="76200" dist="635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F1645350-B02C-4A6A-8B87-270C395F073F}"/>
                </a:ext>
              </a:extLst>
            </p:cNvPr>
            <p:cNvSpPr/>
            <p:nvPr/>
          </p:nvSpPr>
          <p:spPr>
            <a:xfrm>
              <a:off x="1534629" y="2953882"/>
              <a:ext cx="571188" cy="557534"/>
            </a:xfrm>
            <a:custGeom>
              <a:avLst/>
              <a:gdLst>
                <a:gd name="connsiteX0" fmla="*/ 303398 w 571188"/>
                <a:gd name="connsiteY0" fmla="*/ 394569 h 557534"/>
                <a:gd name="connsiteX1" fmla="*/ 543691 w 571188"/>
                <a:gd name="connsiteY1" fmla="*/ 342071 h 557534"/>
                <a:gd name="connsiteX2" fmla="*/ 483167 w 571188"/>
                <a:gd name="connsiteY2" fmla="*/ 59299 h 557534"/>
                <a:gd name="connsiteX3" fmla="*/ 106996 w 571188"/>
                <a:gd name="connsiteY3" fmla="*/ 81627 h 557534"/>
                <a:gd name="connsiteX4" fmla="*/ 30990 w 571188"/>
                <a:gd name="connsiteY4" fmla="*/ 486044 h 557534"/>
                <a:gd name="connsiteX5" fmla="*/ 31026 w 571188"/>
                <a:gd name="connsiteY5" fmla="*/ 486046 h 557534"/>
                <a:gd name="connsiteX6" fmla="*/ 80676 w 571188"/>
                <a:gd name="connsiteY6" fmla="*/ 541502 h 557534"/>
                <a:gd name="connsiteX7" fmla="*/ 243791 w 571188"/>
                <a:gd name="connsiteY7" fmla="*/ 497820 h 557534"/>
                <a:gd name="connsiteX8" fmla="*/ 243826 w 571188"/>
                <a:gd name="connsiteY8" fmla="*/ 497822 h 557534"/>
                <a:gd name="connsiteX9" fmla="*/ 303398 w 571188"/>
                <a:gd name="connsiteY9" fmla="*/ 394569 h 557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188" h="557534">
                  <a:moveTo>
                    <a:pt x="303398" y="394569"/>
                  </a:moveTo>
                  <a:cubicBezTo>
                    <a:pt x="403245" y="452255"/>
                    <a:pt x="492959" y="430002"/>
                    <a:pt x="543691" y="342071"/>
                  </a:cubicBezTo>
                  <a:cubicBezTo>
                    <a:pt x="594424" y="254140"/>
                    <a:pt x="575350" y="134238"/>
                    <a:pt x="483167" y="59299"/>
                  </a:cubicBezTo>
                  <a:cubicBezTo>
                    <a:pt x="381954" y="-22981"/>
                    <a:pt x="223699" y="-23349"/>
                    <a:pt x="106996" y="81627"/>
                  </a:cubicBezTo>
                  <a:cubicBezTo>
                    <a:pt x="2164" y="175925"/>
                    <a:pt x="-30632" y="342071"/>
                    <a:pt x="30990" y="486044"/>
                  </a:cubicBezTo>
                  <a:lnTo>
                    <a:pt x="31026" y="486046"/>
                  </a:lnTo>
                  <a:cubicBezTo>
                    <a:pt x="40888" y="508572"/>
                    <a:pt x="57760" y="528263"/>
                    <a:pt x="80676" y="541502"/>
                  </a:cubicBezTo>
                  <a:cubicBezTo>
                    <a:pt x="137780" y="574494"/>
                    <a:pt x="210793" y="554934"/>
                    <a:pt x="243791" y="497820"/>
                  </a:cubicBezTo>
                  <a:lnTo>
                    <a:pt x="243826" y="497822"/>
                  </a:lnTo>
                  <a:lnTo>
                    <a:pt x="303398" y="394569"/>
                  </a:lnTo>
                  <a:close/>
                </a:path>
              </a:pathLst>
            </a:custGeom>
            <a:solidFill>
              <a:srgbClr val="096738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21801B8D-DA01-442C-9F3D-CEEFAC4881F4}"/>
                </a:ext>
              </a:extLst>
            </p:cNvPr>
            <p:cNvSpPr/>
            <p:nvPr/>
          </p:nvSpPr>
          <p:spPr>
            <a:xfrm>
              <a:off x="1699575" y="2961174"/>
              <a:ext cx="571187" cy="557540"/>
            </a:xfrm>
            <a:custGeom>
              <a:avLst/>
              <a:gdLst>
                <a:gd name="connsiteX0" fmla="*/ 540467 w 571187"/>
                <a:gd name="connsiteY0" fmla="*/ 72185 h 557540"/>
                <a:gd name="connsiteX1" fmla="*/ 540494 w 571187"/>
                <a:gd name="connsiteY1" fmla="*/ 72187 h 557540"/>
                <a:gd name="connsiteX2" fmla="*/ 464192 w 571187"/>
                <a:gd name="connsiteY2" fmla="*/ 475913 h 557540"/>
                <a:gd name="connsiteX3" fmla="*/ 88021 w 571187"/>
                <a:gd name="connsiteY3" fmla="*/ 498241 h 557540"/>
                <a:gd name="connsiteX4" fmla="*/ 27497 w 571187"/>
                <a:gd name="connsiteY4" fmla="*/ 215469 h 557540"/>
                <a:gd name="connsiteX5" fmla="*/ 267790 w 571187"/>
                <a:gd name="connsiteY5" fmla="*/ 162970 h 557540"/>
                <a:gd name="connsiteX6" fmla="*/ 327335 w 571187"/>
                <a:gd name="connsiteY6" fmla="*/ 59764 h 557540"/>
                <a:gd name="connsiteX7" fmla="*/ 327368 w 571187"/>
                <a:gd name="connsiteY7" fmla="*/ 59766 h 557540"/>
                <a:gd name="connsiteX8" fmla="*/ 490514 w 571187"/>
                <a:gd name="connsiteY8" fmla="*/ 16032 h 557540"/>
                <a:gd name="connsiteX9" fmla="*/ 540467 w 571187"/>
                <a:gd name="connsiteY9" fmla="*/ 72185 h 557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187" h="557540">
                  <a:moveTo>
                    <a:pt x="540467" y="72185"/>
                  </a:moveTo>
                  <a:lnTo>
                    <a:pt x="540494" y="72187"/>
                  </a:lnTo>
                  <a:cubicBezTo>
                    <a:pt x="601715" y="216000"/>
                    <a:pt x="568856" y="381766"/>
                    <a:pt x="464192" y="475913"/>
                  </a:cubicBezTo>
                  <a:cubicBezTo>
                    <a:pt x="347489" y="580890"/>
                    <a:pt x="189234" y="580521"/>
                    <a:pt x="88021" y="498241"/>
                  </a:cubicBezTo>
                  <a:cubicBezTo>
                    <a:pt x="-4162" y="423303"/>
                    <a:pt x="-23236" y="303401"/>
                    <a:pt x="27497" y="215469"/>
                  </a:cubicBezTo>
                  <a:cubicBezTo>
                    <a:pt x="78229" y="127538"/>
                    <a:pt x="167943" y="105284"/>
                    <a:pt x="267790" y="162970"/>
                  </a:cubicBezTo>
                  <a:lnTo>
                    <a:pt x="327335" y="59764"/>
                  </a:lnTo>
                  <a:lnTo>
                    <a:pt x="327368" y="59766"/>
                  </a:lnTo>
                  <a:cubicBezTo>
                    <a:pt x="360353" y="2611"/>
                    <a:pt x="433393" y="-16969"/>
                    <a:pt x="490514" y="16032"/>
                  </a:cubicBezTo>
                  <a:cubicBezTo>
                    <a:pt x="513666" y="29408"/>
                    <a:pt x="530650" y="49369"/>
                    <a:pt x="540467" y="72185"/>
                  </a:cubicBezTo>
                  <a:close/>
                </a:path>
              </a:pathLst>
            </a:custGeom>
            <a:solidFill>
              <a:srgbClr val="4ED062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5F16CA5C-3146-4BDC-A475-773C6165404B}"/>
                </a:ext>
              </a:extLst>
            </p:cNvPr>
            <p:cNvSpPr/>
            <p:nvPr/>
          </p:nvSpPr>
          <p:spPr>
            <a:xfrm>
              <a:off x="1699604" y="3020954"/>
              <a:ext cx="406235" cy="430700"/>
            </a:xfrm>
            <a:custGeom>
              <a:avLst/>
              <a:gdLst>
                <a:gd name="connsiteX0" fmla="*/ 267790 w 406235"/>
                <a:gd name="connsiteY0" fmla="*/ 103196 h 430700"/>
                <a:gd name="connsiteX1" fmla="*/ 27497 w 406235"/>
                <a:gd name="connsiteY1" fmla="*/ 155695 h 430700"/>
                <a:gd name="connsiteX2" fmla="*/ 78906 w 406235"/>
                <a:gd name="connsiteY2" fmla="*/ 430700 h 430700"/>
                <a:gd name="connsiteX3" fmla="*/ 138445 w 406235"/>
                <a:gd name="connsiteY3" fmla="*/ 327504 h 430700"/>
                <a:gd name="connsiteX4" fmla="*/ 378739 w 406235"/>
                <a:gd name="connsiteY4" fmla="*/ 275005 h 430700"/>
                <a:gd name="connsiteX5" fmla="*/ 327330 w 406235"/>
                <a:gd name="connsiteY5" fmla="*/ 0 h 430700"/>
                <a:gd name="connsiteX6" fmla="*/ 267790 w 406235"/>
                <a:gd name="connsiteY6" fmla="*/ 103196 h 43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6235" h="430700">
                  <a:moveTo>
                    <a:pt x="267790" y="103196"/>
                  </a:moveTo>
                  <a:cubicBezTo>
                    <a:pt x="167943" y="45510"/>
                    <a:pt x="78229" y="67764"/>
                    <a:pt x="27497" y="155695"/>
                  </a:cubicBezTo>
                  <a:cubicBezTo>
                    <a:pt x="-21518" y="240648"/>
                    <a:pt x="-5374" y="355443"/>
                    <a:pt x="78906" y="430700"/>
                  </a:cubicBezTo>
                  <a:lnTo>
                    <a:pt x="138445" y="327504"/>
                  </a:lnTo>
                  <a:cubicBezTo>
                    <a:pt x="238293" y="385190"/>
                    <a:pt x="328006" y="362937"/>
                    <a:pt x="378739" y="275005"/>
                  </a:cubicBezTo>
                  <a:cubicBezTo>
                    <a:pt x="427753" y="190052"/>
                    <a:pt x="411610" y="75258"/>
                    <a:pt x="327330" y="0"/>
                  </a:cubicBezTo>
                  <a:lnTo>
                    <a:pt x="267790" y="103196"/>
                  </a:lnTo>
                  <a:close/>
                </a:path>
              </a:pathLst>
            </a:custGeom>
            <a:solidFill>
              <a:srgbClr val="088142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900333E3-22CF-42B3-ADEF-F56119AD4091}"/>
                </a:ext>
              </a:extLst>
            </p:cNvPr>
            <p:cNvSpPr/>
            <p:nvPr/>
          </p:nvSpPr>
          <p:spPr>
            <a:xfrm>
              <a:off x="1773304" y="3109853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69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7" y="256203"/>
                    <a:pt x="126622" y="277424"/>
                    <a:pt x="64726" y="241665"/>
                  </a:cubicBezTo>
                  <a:cubicBezTo>
                    <a:pt x="2831" y="205905"/>
                    <a:pt x="-18376" y="126707"/>
                    <a:pt x="17359" y="64769"/>
                  </a:cubicBezTo>
                  <a:cubicBezTo>
                    <a:pt x="53095" y="2833"/>
                    <a:pt x="132239" y="-18389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000000">
                <a:alpha val="24000"/>
              </a:srgbClr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D0A535A-0825-4840-A29D-146F050CB4AC}"/>
                </a:ext>
              </a:extLst>
            </p:cNvPr>
            <p:cNvSpPr/>
            <p:nvPr/>
          </p:nvSpPr>
          <p:spPr>
            <a:xfrm>
              <a:off x="1773304" y="3122125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70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7" y="256203"/>
                    <a:pt x="126622" y="277424"/>
                    <a:pt x="64726" y="241665"/>
                  </a:cubicBezTo>
                  <a:cubicBezTo>
                    <a:pt x="2831" y="205906"/>
                    <a:pt x="-18376" y="126707"/>
                    <a:pt x="17359" y="64770"/>
                  </a:cubicBezTo>
                  <a:cubicBezTo>
                    <a:pt x="53095" y="2832"/>
                    <a:pt x="132239" y="-18388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000000">
                <a:alpha val="32000"/>
              </a:srgbClr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BA28994-7D65-40F1-8727-9B2758792000}"/>
                </a:ext>
              </a:extLst>
            </p:cNvPr>
            <p:cNvSpPr/>
            <p:nvPr/>
          </p:nvSpPr>
          <p:spPr>
            <a:xfrm>
              <a:off x="1773304" y="3106785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70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6" y="256203"/>
                    <a:pt x="126622" y="277424"/>
                    <a:pt x="64726" y="241665"/>
                  </a:cubicBezTo>
                  <a:cubicBezTo>
                    <a:pt x="2831" y="205906"/>
                    <a:pt x="-18376" y="126707"/>
                    <a:pt x="17359" y="64770"/>
                  </a:cubicBezTo>
                  <a:cubicBezTo>
                    <a:pt x="53095" y="2832"/>
                    <a:pt x="132239" y="-18388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66EB6E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7" name="Graphic 148">
            <a:extLst>
              <a:ext uri="{FF2B5EF4-FFF2-40B4-BE49-F238E27FC236}">
                <a16:creationId xmlns:a16="http://schemas.microsoft.com/office/drawing/2014/main" id="{EFC27EBB-41B0-4F73-A87C-2C9B72F72844}"/>
              </a:ext>
            </a:extLst>
          </p:cNvPr>
          <p:cNvGrpSpPr/>
          <p:nvPr/>
        </p:nvGrpSpPr>
        <p:grpSpPr>
          <a:xfrm>
            <a:off x="8137081" y="2772475"/>
            <a:ext cx="576251" cy="784341"/>
            <a:chOff x="9459947" y="2751678"/>
            <a:chExt cx="563503" cy="766990"/>
          </a:xfrm>
          <a:effectLst>
            <a:outerShdw blurRad="63500" dist="889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C753F682-2A84-4AD6-8C5F-5C9D6F824CD6}"/>
                </a:ext>
              </a:extLst>
            </p:cNvPr>
            <p:cNvSpPr/>
            <p:nvPr/>
          </p:nvSpPr>
          <p:spPr>
            <a:xfrm>
              <a:off x="9773004" y="2751678"/>
              <a:ext cx="250446" cy="751338"/>
            </a:xfrm>
            <a:custGeom>
              <a:avLst/>
              <a:gdLst>
                <a:gd name="connsiteX0" fmla="*/ 250446 w 250446"/>
                <a:gd name="connsiteY0" fmla="*/ 0 h 751338"/>
                <a:gd name="connsiteX1" fmla="*/ 250446 w 250446"/>
                <a:gd name="connsiteY1" fmla="*/ 751338 h 751338"/>
                <a:gd name="connsiteX2" fmla="*/ 0 w 250446"/>
                <a:gd name="connsiteY2" fmla="*/ 751338 h 751338"/>
                <a:gd name="connsiteX3" fmla="*/ 0 w 250446"/>
                <a:gd name="connsiteY3" fmla="*/ 0 h 751338"/>
                <a:gd name="connsiteX4" fmla="*/ 250446 w 250446"/>
                <a:gd name="connsiteY4" fmla="*/ 0 h 751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0446" h="751338">
                  <a:moveTo>
                    <a:pt x="250446" y="0"/>
                  </a:moveTo>
                  <a:lnTo>
                    <a:pt x="250446" y="751338"/>
                  </a:lnTo>
                  <a:lnTo>
                    <a:pt x="0" y="751338"/>
                  </a:lnTo>
                  <a:lnTo>
                    <a:pt x="0" y="0"/>
                  </a:lnTo>
                  <a:lnTo>
                    <a:pt x="250446" y="0"/>
                  </a:lnTo>
                  <a:close/>
                </a:path>
              </a:pathLst>
            </a:custGeom>
            <a:solidFill>
              <a:srgbClr val="E6AD10"/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E552E2A2-246D-4D53-8CFD-8031D584AF8E}"/>
                </a:ext>
              </a:extLst>
            </p:cNvPr>
            <p:cNvSpPr/>
            <p:nvPr/>
          </p:nvSpPr>
          <p:spPr>
            <a:xfrm>
              <a:off x="9616476" y="2942643"/>
              <a:ext cx="250446" cy="563503"/>
            </a:xfrm>
            <a:custGeom>
              <a:avLst/>
              <a:gdLst>
                <a:gd name="connsiteX0" fmla="*/ 250446 w 250446"/>
                <a:gd name="connsiteY0" fmla="*/ 31306 h 563503"/>
                <a:gd name="connsiteX1" fmla="*/ 250446 w 250446"/>
                <a:gd name="connsiteY1" fmla="*/ 563504 h 563503"/>
                <a:gd name="connsiteX2" fmla="*/ 0 w 250446"/>
                <a:gd name="connsiteY2" fmla="*/ 563504 h 563503"/>
                <a:gd name="connsiteX3" fmla="*/ 0 w 250446"/>
                <a:gd name="connsiteY3" fmla="*/ 0 h 563503"/>
                <a:gd name="connsiteX4" fmla="*/ 219140 w 250446"/>
                <a:gd name="connsiteY4" fmla="*/ 0 h 563503"/>
                <a:gd name="connsiteX5" fmla="*/ 250446 w 250446"/>
                <a:gd name="connsiteY5" fmla="*/ 31306 h 563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563503">
                  <a:moveTo>
                    <a:pt x="250446" y="31306"/>
                  </a:moveTo>
                  <a:lnTo>
                    <a:pt x="250446" y="563504"/>
                  </a:lnTo>
                  <a:lnTo>
                    <a:pt x="0" y="563504"/>
                  </a:lnTo>
                  <a:lnTo>
                    <a:pt x="0" y="0"/>
                  </a:lnTo>
                  <a:lnTo>
                    <a:pt x="219140" y="0"/>
                  </a:lnTo>
                  <a:cubicBezTo>
                    <a:pt x="236430" y="0"/>
                    <a:pt x="250446" y="14016"/>
                    <a:pt x="250446" y="31306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0A7848B6-CDAC-4F72-8084-CE732CE7C383}"/>
                </a:ext>
              </a:extLst>
            </p:cNvPr>
            <p:cNvSpPr/>
            <p:nvPr/>
          </p:nvSpPr>
          <p:spPr>
            <a:xfrm>
              <a:off x="9616476" y="2955165"/>
              <a:ext cx="250446" cy="563503"/>
            </a:xfrm>
            <a:custGeom>
              <a:avLst/>
              <a:gdLst>
                <a:gd name="connsiteX0" fmla="*/ 250446 w 250446"/>
                <a:gd name="connsiteY0" fmla="*/ 31306 h 563503"/>
                <a:gd name="connsiteX1" fmla="*/ 250446 w 250446"/>
                <a:gd name="connsiteY1" fmla="*/ 563504 h 563503"/>
                <a:gd name="connsiteX2" fmla="*/ 0 w 250446"/>
                <a:gd name="connsiteY2" fmla="*/ 563504 h 563503"/>
                <a:gd name="connsiteX3" fmla="*/ 0 w 250446"/>
                <a:gd name="connsiteY3" fmla="*/ 0 h 563503"/>
                <a:gd name="connsiteX4" fmla="*/ 219140 w 250446"/>
                <a:gd name="connsiteY4" fmla="*/ 0 h 563503"/>
                <a:gd name="connsiteX5" fmla="*/ 250446 w 250446"/>
                <a:gd name="connsiteY5" fmla="*/ 31306 h 563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563503">
                  <a:moveTo>
                    <a:pt x="250446" y="31306"/>
                  </a:moveTo>
                  <a:lnTo>
                    <a:pt x="250446" y="563504"/>
                  </a:lnTo>
                  <a:lnTo>
                    <a:pt x="0" y="563504"/>
                  </a:lnTo>
                  <a:lnTo>
                    <a:pt x="0" y="0"/>
                  </a:lnTo>
                  <a:lnTo>
                    <a:pt x="219140" y="0"/>
                  </a:lnTo>
                  <a:cubicBezTo>
                    <a:pt x="236430" y="0"/>
                    <a:pt x="250446" y="14016"/>
                    <a:pt x="250446" y="31306"/>
                  </a:cubicBezTo>
                  <a:close/>
                </a:path>
              </a:pathLst>
            </a:custGeom>
            <a:solidFill>
              <a:srgbClr val="000000">
                <a:alpha val="18000"/>
              </a:srgbClr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511C8CC2-AE21-4FC4-9779-2DC358E589B1}"/>
                </a:ext>
              </a:extLst>
            </p:cNvPr>
            <p:cNvSpPr/>
            <p:nvPr/>
          </p:nvSpPr>
          <p:spPr>
            <a:xfrm>
              <a:off x="9616476" y="2939512"/>
              <a:ext cx="250446" cy="563503"/>
            </a:xfrm>
            <a:custGeom>
              <a:avLst/>
              <a:gdLst>
                <a:gd name="connsiteX0" fmla="*/ 250446 w 250446"/>
                <a:gd name="connsiteY0" fmla="*/ 31306 h 563503"/>
                <a:gd name="connsiteX1" fmla="*/ 250446 w 250446"/>
                <a:gd name="connsiteY1" fmla="*/ 563504 h 563503"/>
                <a:gd name="connsiteX2" fmla="*/ 0 w 250446"/>
                <a:gd name="connsiteY2" fmla="*/ 563504 h 563503"/>
                <a:gd name="connsiteX3" fmla="*/ 0 w 250446"/>
                <a:gd name="connsiteY3" fmla="*/ 0 h 563503"/>
                <a:gd name="connsiteX4" fmla="*/ 219140 w 250446"/>
                <a:gd name="connsiteY4" fmla="*/ 0 h 563503"/>
                <a:gd name="connsiteX5" fmla="*/ 250446 w 250446"/>
                <a:gd name="connsiteY5" fmla="*/ 31306 h 563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563503">
                  <a:moveTo>
                    <a:pt x="250446" y="31306"/>
                  </a:moveTo>
                  <a:lnTo>
                    <a:pt x="250446" y="563504"/>
                  </a:lnTo>
                  <a:lnTo>
                    <a:pt x="0" y="563504"/>
                  </a:lnTo>
                  <a:lnTo>
                    <a:pt x="0" y="0"/>
                  </a:lnTo>
                  <a:lnTo>
                    <a:pt x="219140" y="0"/>
                  </a:lnTo>
                  <a:cubicBezTo>
                    <a:pt x="236430" y="0"/>
                    <a:pt x="250446" y="14016"/>
                    <a:pt x="250446" y="31306"/>
                  </a:cubicBezTo>
                  <a:close/>
                </a:path>
              </a:pathLst>
            </a:custGeom>
            <a:solidFill>
              <a:srgbClr val="F6D751"/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DB21BB6C-38F3-498D-85C2-E1F0337DA7E9}"/>
                </a:ext>
              </a:extLst>
            </p:cNvPr>
            <p:cNvSpPr/>
            <p:nvPr/>
          </p:nvSpPr>
          <p:spPr>
            <a:xfrm>
              <a:off x="9459947" y="3127347"/>
              <a:ext cx="250446" cy="375669"/>
            </a:xfrm>
            <a:custGeom>
              <a:avLst/>
              <a:gdLst>
                <a:gd name="connsiteX0" fmla="*/ 0 w 250446"/>
                <a:gd name="connsiteY0" fmla="*/ 0 h 375669"/>
                <a:gd name="connsiteX1" fmla="*/ 0 w 250446"/>
                <a:gd name="connsiteY1" fmla="*/ 375669 h 375669"/>
                <a:gd name="connsiteX2" fmla="*/ 250446 w 250446"/>
                <a:gd name="connsiteY2" fmla="*/ 375669 h 375669"/>
                <a:gd name="connsiteX3" fmla="*/ 250446 w 250446"/>
                <a:gd name="connsiteY3" fmla="*/ 31306 h 375669"/>
                <a:gd name="connsiteX4" fmla="*/ 219140 w 250446"/>
                <a:gd name="connsiteY4" fmla="*/ 0 h 375669"/>
                <a:gd name="connsiteX5" fmla="*/ 0 w 250446"/>
                <a:gd name="connsiteY5" fmla="*/ 0 h 375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375669">
                  <a:moveTo>
                    <a:pt x="0" y="0"/>
                  </a:moveTo>
                  <a:lnTo>
                    <a:pt x="0" y="375669"/>
                  </a:lnTo>
                  <a:lnTo>
                    <a:pt x="250446" y="375669"/>
                  </a:lnTo>
                  <a:lnTo>
                    <a:pt x="250446" y="31306"/>
                  </a:lnTo>
                  <a:cubicBezTo>
                    <a:pt x="250446" y="14016"/>
                    <a:pt x="236430" y="0"/>
                    <a:pt x="21914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9E589"/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3" name="Graphic 122">
            <a:extLst>
              <a:ext uri="{FF2B5EF4-FFF2-40B4-BE49-F238E27FC236}">
                <a16:creationId xmlns:a16="http://schemas.microsoft.com/office/drawing/2014/main" id="{4493B484-FAEE-4AF3-8BE4-F72484B74DDF}"/>
              </a:ext>
            </a:extLst>
          </p:cNvPr>
          <p:cNvGrpSpPr/>
          <p:nvPr/>
        </p:nvGrpSpPr>
        <p:grpSpPr>
          <a:xfrm>
            <a:off x="4415514" y="2186718"/>
            <a:ext cx="439774" cy="505336"/>
            <a:chOff x="4356524" y="2186718"/>
            <a:chExt cx="439774" cy="50533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BDC0EFA0-0C6C-4A6F-8D99-6E737787776A}"/>
                </a:ext>
              </a:extLst>
            </p:cNvPr>
            <p:cNvSpPr/>
            <p:nvPr/>
          </p:nvSpPr>
          <p:spPr>
            <a:xfrm>
              <a:off x="4356957" y="2186718"/>
              <a:ext cx="439340" cy="151316"/>
            </a:xfrm>
            <a:custGeom>
              <a:avLst/>
              <a:gdLst>
                <a:gd name="connsiteX0" fmla="*/ 0 w 439340"/>
                <a:gd name="connsiteY0" fmla="*/ 125722 h 151316"/>
                <a:gd name="connsiteX1" fmla="*/ 40295 w 439340"/>
                <a:gd name="connsiteY1" fmla="*/ 151317 h 151316"/>
                <a:gd name="connsiteX2" fmla="*/ 219936 w 439340"/>
                <a:gd name="connsiteY2" fmla="*/ 47301 h 151316"/>
                <a:gd name="connsiteX3" fmla="*/ 398711 w 439340"/>
                <a:gd name="connsiteY3" fmla="*/ 151317 h 151316"/>
                <a:gd name="connsiteX4" fmla="*/ 439341 w 439340"/>
                <a:gd name="connsiteY4" fmla="*/ 126374 h 151316"/>
                <a:gd name="connsiteX5" fmla="*/ 219936 w 439340"/>
                <a:gd name="connsiteY5" fmla="*/ 0 h 151316"/>
                <a:gd name="connsiteX6" fmla="*/ 0 w 439340"/>
                <a:gd name="connsiteY6" fmla="*/ 125722 h 151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9340" h="151316">
                  <a:moveTo>
                    <a:pt x="0" y="125722"/>
                  </a:moveTo>
                  <a:lnTo>
                    <a:pt x="40295" y="151317"/>
                  </a:lnTo>
                  <a:lnTo>
                    <a:pt x="219936" y="47301"/>
                  </a:lnTo>
                  <a:lnTo>
                    <a:pt x="398711" y="151317"/>
                  </a:lnTo>
                  <a:lnTo>
                    <a:pt x="439341" y="126374"/>
                  </a:lnTo>
                  <a:lnTo>
                    <a:pt x="219936" y="0"/>
                  </a:lnTo>
                  <a:lnTo>
                    <a:pt x="0" y="125722"/>
                  </a:lnTo>
                  <a:close/>
                </a:path>
              </a:pathLst>
            </a:custGeom>
            <a:solidFill>
              <a:srgbClr val="025BA1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67AEEFF5-567B-4C9E-8BC8-1A59D69E7832}"/>
                </a:ext>
              </a:extLst>
            </p:cNvPr>
            <p:cNvSpPr/>
            <p:nvPr/>
          </p:nvSpPr>
          <p:spPr>
            <a:xfrm>
              <a:off x="4356524" y="2312440"/>
              <a:ext cx="439774" cy="379614"/>
            </a:xfrm>
            <a:custGeom>
              <a:avLst/>
              <a:gdLst>
                <a:gd name="connsiteX0" fmla="*/ 220370 w 439774"/>
                <a:gd name="connsiteY0" fmla="*/ 379614 h 379614"/>
                <a:gd name="connsiteX1" fmla="*/ 0 w 439774"/>
                <a:gd name="connsiteY1" fmla="*/ 252096 h 379614"/>
                <a:gd name="connsiteX2" fmla="*/ 0 w 439774"/>
                <a:gd name="connsiteY2" fmla="*/ 0 h 379614"/>
                <a:gd name="connsiteX3" fmla="*/ 40728 w 439774"/>
                <a:gd name="connsiteY3" fmla="*/ 25594 h 379614"/>
                <a:gd name="connsiteX4" fmla="*/ 40728 w 439774"/>
                <a:gd name="connsiteY4" fmla="*/ 227824 h 379614"/>
                <a:gd name="connsiteX5" fmla="*/ 220370 w 439774"/>
                <a:gd name="connsiteY5" fmla="*/ 330399 h 379614"/>
                <a:gd name="connsiteX6" fmla="*/ 399263 w 439774"/>
                <a:gd name="connsiteY6" fmla="*/ 227153 h 379614"/>
                <a:gd name="connsiteX7" fmla="*/ 399263 w 439774"/>
                <a:gd name="connsiteY7" fmla="*/ 25594 h 379614"/>
                <a:gd name="connsiteX8" fmla="*/ 439774 w 439774"/>
                <a:gd name="connsiteY8" fmla="*/ 651 h 379614"/>
                <a:gd name="connsiteX9" fmla="*/ 439774 w 439774"/>
                <a:gd name="connsiteY9" fmla="*/ 253399 h 379614"/>
                <a:gd name="connsiteX10" fmla="*/ 220370 w 439774"/>
                <a:gd name="connsiteY10" fmla="*/ 379614 h 379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9774" h="379614">
                  <a:moveTo>
                    <a:pt x="220370" y="379614"/>
                  </a:moveTo>
                  <a:lnTo>
                    <a:pt x="0" y="252096"/>
                  </a:lnTo>
                  <a:lnTo>
                    <a:pt x="0" y="0"/>
                  </a:lnTo>
                  <a:lnTo>
                    <a:pt x="40728" y="25594"/>
                  </a:lnTo>
                  <a:lnTo>
                    <a:pt x="40728" y="227824"/>
                  </a:lnTo>
                  <a:lnTo>
                    <a:pt x="220370" y="330399"/>
                  </a:lnTo>
                  <a:lnTo>
                    <a:pt x="399263" y="227153"/>
                  </a:lnTo>
                  <a:lnTo>
                    <a:pt x="399263" y="25594"/>
                  </a:lnTo>
                  <a:lnTo>
                    <a:pt x="439774" y="651"/>
                  </a:lnTo>
                  <a:lnTo>
                    <a:pt x="439774" y="253399"/>
                  </a:lnTo>
                  <a:lnTo>
                    <a:pt x="220370" y="379614"/>
                  </a:lnTo>
                  <a:close/>
                </a:path>
              </a:pathLst>
            </a:custGeom>
            <a:solidFill>
              <a:srgbClr val="0078D4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366FC9FD-DF75-4C3A-84BB-87923AE9D555}"/>
                </a:ext>
              </a:extLst>
            </p:cNvPr>
            <p:cNvSpPr/>
            <p:nvPr/>
          </p:nvSpPr>
          <p:spPr>
            <a:xfrm>
              <a:off x="4520067" y="2249214"/>
              <a:ext cx="208724" cy="216042"/>
            </a:xfrm>
            <a:custGeom>
              <a:avLst/>
              <a:gdLst>
                <a:gd name="connsiteX0" fmla="*/ 165337 w 208724"/>
                <a:gd name="connsiteY0" fmla="*/ 0 h 216042"/>
                <a:gd name="connsiteX1" fmla="*/ 0 w 208724"/>
                <a:gd name="connsiteY1" fmla="*/ 96418 h 216042"/>
                <a:gd name="connsiteX2" fmla="*/ 10542 w 208724"/>
                <a:gd name="connsiteY2" fmla="*/ 170360 h 216042"/>
                <a:gd name="connsiteX3" fmla="*/ 59999 w 208724"/>
                <a:gd name="connsiteY3" fmla="*/ 183838 h 216042"/>
                <a:gd name="connsiteX4" fmla="*/ 99151 w 208724"/>
                <a:gd name="connsiteY4" fmla="*/ 216043 h 216042"/>
                <a:gd name="connsiteX5" fmla="*/ 132648 w 208724"/>
                <a:gd name="connsiteY5" fmla="*/ 191455 h 216042"/>
                <a:gd name="connsiteX6" fmla="*/ 86639 w 208724"/>
                <a:gd name="connsiteY6" fmla="*/ 150212 h 216042"/>
                <a:gd name="connsiteX7" fmla="*/ 28157 w 208724"/>
                <a:gd name="connsiteY7" fmla="*/ 129867 h 216042"/>
                <a:gd name="connsiteX8" fmla="*/ 208725 w 208724"/>
                <a:gd name="connsiteY8" fmla="*/ 24983 h 216042"/>
                <a:gd name="connsiteX9" fmla="*/ 165376 w 208724"/>
                <a:gd name="connsiteY9" fmla="*/ 39 h 216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8724" h="216042">
                  <a:moveTo>
                    <a:pt x="165337" y="0"/>
                  </a:moveTo>
                  <a:lnTo>
                    <a:pt x="0" y="96418"/>
                  </a:lnTo>
                  <a:lnTo>
                    <a:pt x="10542" y="170360"/>
                  </a:lnTo>
                  <a:cubicBezTo>
                    <a:pt x="27850" y="170934"/>
                    <a:pt x="44785" y="175550"/>
                    <a:pt x="59999" y="183838"/>
                  </a:cubicBezTo>
                  <a:cubicBezTo>
                    <a:pt x="84254" y="197454"/>
                    <a:pt x="96688" y="212175"/>
                    <a:pt x="99151" y="216043"/>
                  </a:cubicBezTo>
                  <a:lnTo>
                    <a:pt x="132648" y="191455"/>
                  </a:lnTo>
                  <a:cubicBezTo>
                    <a:pt x="132648" y="191455"/>
                    <a:pt x="111210" y="163177"/>
                    <a:pt x="86639" y="150212"/>
                  </a:cubicBezTo>
                  <a:cubicBezTo>
                    <a:pt x="62068" y="137247"/>
                    <a:pt x="48314" y="132649"/>
                    <a:pt x="28157" y="129867"/>
                  </a:cubicBezTo>
                  <a:lnTo>
                    <a:pt x="208725" y="24983"/>
                  </a:lnTo>
                  <a:lnTo>
                    <a:pt x="165376" y="39"/>
                  </a:lnTo>
                </a:path>
              </a:pathLst>
            </a:custGeom>
            <a:solidFill>
              <a:srgbClr val="3DCCEA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56F940BB-8C72-4CE3-9F6C-43C139FDAD23}"/>
                </a:ext>
              </a:extLst>
            </p:cNvPr>
            <p:cNvSpPr/>
            <p:nvPr/>
          </p:nvSpPr>
          <p:spPr>
            <a:xfrm>
              <a:off x="4425231" y="2495844"/>
              <a:ext cx="208449" cy="133063"/>
            </a:xfrm>
            <a:custGeom>
              <a:avLst/>
              <a:gdLst>
                <a:gd name="connsiteX0" fmla="*/ 0 w 208449"/>
                <a:gd name="connsiteY0" fmla="*/ 108456 h 133063"/>
                <a:gd name="connsiteX1" fmla="*/ 188371 w 208449"/>
                <a:gd name="connsiteY1" fmla="*/ 0 h 133063"/>
                <a:gd name="connsiteX2" fmla="*/ 208449 w 208449"/>
                <a:gd name="connsiteY2" fmla="*/ 37139 h 133063"/>
                <a:gd name="connsiteX3" fmla="*/ 42541 w 208449"/>
                <a:gd name="connsiteY3" fmla="*/ 133063 h 133063"/>
                <a:gd name="connsiteX4" fmla="*/ 0 w 208449"/>
                <a:gd name="connsiteY4" fmla="*/ 108456 h 133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8449" h="133063">
                  <a:moveTo>
                    <a:pt x="0" y="108456"/>
                  </a:moveTo>
                  <a:lnTo>
                    <a:pt x="188371" y="0"/>
                  </a:lnTo>
                  <a:lnTo>
                    <a:pt x="208449" y="37139"/>
                  </a:lnTo>
                  <a:lnTo>
                    <a:pt x="42541" y="133063"/>
                  </a:lnTo>
                  <a:lnTo>
                    <a:pt x="0" y="108456"/>
                  </a:lnTo>
                </a:path>
              </a:pathLst>
            </a:custGeom>
            <a:solidFill>
              <a:srgbClr val="3DCCEA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02E0BF91-48C6-452A-997F-49D494D3657D}"/>
                </a:ext>
              </a:extLst>
            </p:cNvPr>
            <p:cNvSpPr/>
            <p:nvPr/>
          </p:nvSpPr>
          <p:spPr>
            <a:xfrm>
              <a:off x="4438335" y="2335982"/>
              <a:ext cx="103249" cy="103403"/>
            </a:xfrm>
            <a:custGeom>
              <a:avLst/>
              <a:gdLst>
                <a:gd name="connsiteX0" fmla="*/ 103249 w 103249"/>
                <a:gd name="connsiteY0" fmla="*/ 51702 h 103403"/>
                <a:gd name="connsiteX1" fmla="*/ 51625 w 103249"/>
                <a:gd name="connsiteY1" fmla="*/ 103404 h 103403"/>
                <a:gd name="connsiteX2" fmla="*/ 0 w 103249"/>
                <a:gd name="connsiteY2" fmla="*/ 51702 h 103403"/>
                <a:gd name="connsiteX3" fmla="*/ 51625 w 103249"/>
                <a:gd name="connsiteY3" fmla="*/ 0 h 103403"/>
                <a:gd name="connsiteX4" fmla="*/ 103249 w 103249"/>
                <a:gd name="connsiteY4" fmla="*/ 51702 h 10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249" h="103403">
                  <a:moveTo>
                    <a:pt x="103249" y="51702"/>
                  </a:moveTo>
                  <a:cubicBezTo>
                    <a:pt x="103249" y="80256"/>
                    <a:pt x="80136" y="103404"/>
                    <a:pt x="51625" y="103404"/>
                  </a:cubicBezTo>
                  <a:cubicBezTo>
                    <a:pt x="23113" y="103404"/>
                    <a:pt x="0" y="80256"/>
                    <a:pt x="0" y="51702"/>
                  </a:cubicBezTo>
                  <a:cubicBezTo>
                    <a:pt x="0" y="23148"/>
                    <a:pt x="23113" y="0"/>
                    <a:pt x="51625" y="0"/>
                  </a:cubicBezTo>
                  <a:cubicBezTo>
                    <a:pt x="80136" y="0"/>
                    <a:pt x="103249" y="23148"/>
                    <a:pt x="103249" y="51702"/>
                  </a:cubicBezTo>
                  <a:close/>
                </a:path>
              </a:pathLst>
            </a:custGeom>
            <a:solidFill>
              <a:srgbClr val="198EB8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91E32358-C2E9-41BD-940F-F5FA7E83DC25}"/>
                </a:ext>
              </a:extLst>
            </p:cNvPr>
            <p:cNvSpPr/>
            <p:nvPr/>
          </p:nvSpPr>
          <p:spPr>
            <a:xfrm>
              <a:off x="4612302" y="2439386"/>
              <a:ext cx="103249" cy="103403"/>
            </a:xfrm>
            <a:custGeom>
              <a:avLst/>
              <a:gdLst>
                <a:gd name="connsiteX0" fmla="*/ 103249 w 103249"/>
                <a:gd name="connsiteY0" fmla="*/ 51702 h 103403"/>
                <a:gd name="connsiteX1" fmla="*/ 51625 w 103249"/>
                <a:gd name="connsiteY1" fmla="*/ 103404 h 103403"/>
                <a:gd name="connsiteX2" fmla="*/ 0 w 103249"/>
                <a:gd name="connsiteY2" fmla="*/ 51702 h 103403"/>
                <a:gd name="connsiteX3" fmla="*/ 51625 w 103249"/>
                <a:gd name="connsiteY3" fmla="*/ 0 h 103403"/>
                <a:gd name="connsiteX4" fmla="*/ 103249 w 103249"/>
                <a:gd name="connsiteY4" fmla="*/ 51702 h 10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249" h="103403">
                  <a:moveTo>
                    <a:pt x="103249" y="51702"/>
                  </a:moveTo>
                  <a:cubicBezTo>
                    <a:pt x="103249" y="80256"/>
                    <a:pt x="80136" y="103404"/>
                    <a:pt x="51625" y="103404"/>
                  </a:cubicBezTo>
                  <a:cubicBezTo>
                    <a:pt x="23113" y="103404"/>
                    <a:pt x="0" y="80256"/>
                    <a:pt x="0" y="51702"/>
                  </a:cubicBezTo>
                  <a:cubicBezTo>
                    <a:pt x="0" y="23148"/>
                    <a:pt x="23113" y="0"/>
                    <a:pt x="51625" y="0"/>
                  </a:cubicBezTo>
                  <a:cubicBezTo>
                    <a:pt x="80136" y="0"/>
                    <a:pt x="103249" y="23148"/>
                    <a:pt x="103249" y="51702"/>
                  </a:cubicBezTo>
                  <a:close/>
                </a:path>
              </a:pathLst>
            </a:custGeom>
            <a:solidFill>
              <a:srgbClr val="198EB8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60" name="Rectangle 59">
            <a:extLst>
              <a:ext uri="{FF2B5EF4-FFF2-40B4-BE49-F238E27FC236}">
                <a16:creationId xmlns:a16="http://schemas.microsoft.com/office/drawing/2014/main" id="{D11B606F-B655-466B-959E-C9D332D72CF4}"/>
              </a:ext>
            </a:extLst>
          </p:cNvPr>
          <p:cNvSpPr/>
          <p:nvPr/>
        </p:nvSpPr>
        <p:spPr bwMode="auto">
          <a:xfrm>
            <a:off x="1358732" y="2751678"/>
            <a:ext cx="2476829" cy="914400"/>
          </a:xfrm>
          <a:prstGeom prst="rect">
            <a:avLst/>
          </a:prstGeom>
          <a:solidFill>
            <a:srgbClr val="000000">
              <a:alpha val="25098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A2C3F763-87A1-4A70-A6B2-6A39FA05AF39}"/>
              </a:ext>
            </a:extLst>
          </p:cNvPr>
          <p:cNvSpPr/>
          <p:nvPr/>
        </p:nvSpPr>
        <p:spPr bwMode="auto">
          <a:xfrm>
            <a:off x="4174966" y="2111243"/>
            <a:ext cx="2638412" cy="1625495"/>
          </a:xfrm>
          <a:prstGeom prst="rect">
            <a:avLst/>
          </a:prstGeom>
          <a:solidFill>
            <a:srgbClr val="000000">
              <a:alpha val="25098"/>
            </a:srgbClr>
          </a:solidFill>
          <a:ln w="1587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4CCE08E6-5BA8-44E8-8B2F-197FF0CD86C3}"/>
              </a:ext>
            </a:extLst>
          </p:cNvPr>
          <p:cNvSpPr/>
          <p:nvPr/>
        </p:nvSpPr>
        <p:spPr bwMode="auto">
          <a:xfrm>
            <a:off x="4179944" y="4109456"/>
            <a:ext cx="2633433" cy="1060992"/>
          </a:xfrm>
          <a:prstGeom prst="rect">
            <a:avLst/>
          </a:prstGeom>
          <a:solidFill>
            <a:srgbClr val="000000">
              <a:alpha val="25098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DC20C106-7C83-4016-BE84-846AE1255CD1}"/>
              </a:ext>
            </a:extLst>
          </p:cNvPr>
          <p:cNvSpPr/>
          <p:nvPr/>
        </p:nvSpPr>
        <p:spPr bwMode="auto">
          <a:xfrm>
            <a:off x="7161992" y="2711956"/>
            <a:ext cx="2924396" cy="914400"/>
          </a:xfrm>
          <a:prstGeom prst="rect">
            <a:avLst/>
          </a:prstGeom>
          <a:solidFill>
            <a:srgbClr val="000000">
              <a:alpha val="25098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908867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2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32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32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000"/>
                            </p:stCondLst>
                            <p:childTnLst>
                              <p:par>
                                <p:cTn id="68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7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7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2000"/>
                            </p:stCondLst>
                            <p:childTnLst>
                              <p:par>
                                <p:cTn id="75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32" grpId="0" animBg="1"/>
      <p:bldP spid="60" grpId="0" animBg="1"/>
      <p:bldP spid="60" grpId="1" animBg="1"/>
      <p:bldP spid="60" grpId="2" animBg="1"/>
      <p:bldP spid="61" grpId="0" animBg="1"/>
      <p:bldP spid="61" grpId="1" animBg="1"/>
      <p:bldP spid="61" grpId="2" animBg="1"/>
      <p:bldP spid="62" grpId="0" animBg="1"/>
      <p:bldP spid="62" grpId="1" animBg="1"/>
      <p:bldP spid="62" grpId="2" animBg="1"/>
      <p:bldP spid="63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DCB5F-D107-430F-807E-B4E959701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Azure Synapse Link for Dataverse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680CFB6-754B-4782-9C09-8F680583EC6B}"/>
              </a:ext>
            </a:extLst>
          </p:cNvPr>
          <p:cNvSpPr/>
          <p:nvPr/>
        </p:nvSpPr>
        <p:spPr bwMode="auto">
          <a:xfrm>
            <a:off x="1358732" y="2751678"/>
            <a:ext cx="2476829" cy="914400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4" name="AutoShape 4">
            <a:extLst>
              <a:ext uri="{FF2B5EF4-FFF2-40B4-BE49-F238E27FC236}">
                <a16:creationId xmlns:a16="http://schemas.microsoft.com/office/drawing/2014/main" id="{E304E939-1B40-467E-809F-B85C1ADFEB2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978200" y="3220925"/>
            <a:ext cx="1208366" cy="1208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89C3B69-7629-4A70-B865-9399CEF439B5}"/>
              </a:ext>
            </a:extLst>
          </p:cNvPr>
          <p:cNvSpPr/>
          <p:nvPr/>
        </p:nvSpPr>
        <p:spPr bwMode="auto">
          <a:xfrm>
            <a:off x="4120955" y="2111244"/>
            <a:ext cx="4206240" cy="1625495"/>
          </a:xfrm>
          <a:prstGeom prst="rect">
            <a:avLst/>
          </a:prstGeom>
          <a:solidFill>
            <a:srgbClr val="FFFFFF">
              <a:lumMod val="95000"/>
            </a:srgbClr>
          </a:solidFill>
          <a:ln w="1587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F276706-9B2D-4000-98A5-1B20E9E75220}"/>
              </a:ext>
            </a:extLst>
          </p:cNvPr>
          <p:cNvSpPr/>
          <p:nvPr/>
        </p:nvSpPr>
        <p:spPr bwMode="auto">
          <a:xfrm>
            <a:off x="4120955" y="4109456"/>
            <a:ext cx="4206240" cy="1060992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75C410B-356B-44FA-866E-FF2EACBD3BD5}"/>
              </a:ext>
            </a:extLst>
          </p:cNvPr>
          <p:cNvSpPr/>
          <p:nvPr/>
        </p:nvSpPr>
        <p:spPr bwMode="auto">
          <a:xfrm>
            <a:off x="8630145" y="2751678"/>
            <a:ext cx="2476829" cy="914400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49CC5D9-3982-4638-8FD0-070F9755289F}"/>
              </a:ext>
            </a:extLst>
          </p:cNvPr>
          <p:cNvSpPr/>
          <p:nvPr/>
        </p:nvSpPr>
        <p:spPr bwMode="auto">
          <a:xfrm>
            <a:off x="1332645" y="2751678"/>
            <a:ext cx="5612963" cy="2418770"/>
          </a:xfrm>
          <a:prstGeom prst="rect">
            <a:avLst/>
          </a:prstGeom>
          <a:noFill/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9" name="TextBox 226">
            <a:extLst>
              <a:ext uri="{FF2B5EF4-FFF2-40B4-BE49-F238E27FC236}">
                <a16:creationId xmlns:a16="http://schemas.microsoft.com/office/drawing/2014/main" id="{3FE4F8FD-5260-4362-AFEF-81AECCE699B8}"/>
              </a:ext>
            </a:extLst>
          </p:cNvPr>
          <p:cNvSpPr txBox="1"/>
          <p:nvPr/>
        </p:nvSpPr>
        <p:spPr>
          <a:xfrm>
            <a:off x="5870875" y="4469607"/>
            <a:ext cx="1698318" cy="3877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Azure Data </a:t>
            </a:r>
            <a:b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</a:b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Lake Storage</a:t>
            </a:r>
          </a:p>
        </p:txBody>
      </p:sp>
      <p:sp>
        <p:nvSpPr>
          <p:cNvPr id="10" name="TextBox 238">
            <a:extLst>
              <a:ext uri="{FF2B5EF4-FFF2-40B4-BE49-F238E27FC236}">
                <a16:creationId xmlns:a16="http://schemas.microsoft.com/office/drawing/2014/main" id="{E8282D4D-19D4-4790-A20D-C8707398EB80}"/>
              </a:ext>
            </a:extLst>
          </p:cNvPr>
          <p:cNvSpPr txBox="1"/>
          <p:nvPr/>
        </p:nvSpPr>
        <p:spPr>
          <a:xfrm>
            <a:off x="9967843" y="3144221"/>
            <a:ext cx="869980" cy="2215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Power BI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EB7BD14-09D7-4B9E-960A-485E9392B91E}"/>
              </a:ext>
            </a:extLst>
          </p:cNvPr>
          <p:cNvGrpSpPr/>
          <p:nvPr/>
        </p:nvGrpSpPr>
        <p:grpSpPr>
          <a:xfrm>
            <a:off x="5054376" y="4480009"/>
            <a:ext cx="479602" cy="419822"/>
            <a:chOff x="6560437" y="5493393"/>
            <a:chExt cx="479602" cy="419822"/>
          </a:xfrm>
          <a:effectLst>
            <a:outerShdw blurRad="63500" dist="63500" dir="2700000" algn="tl" rotWithShape="0">
              <a:prstClr val="black">
                <a:alpha val="26000"/>
              </a:prstClr>
            </a:outerShdw>
          </a:effectLst>
        </p:grpSpPr>
        <p:sp>
          <p:nvSpPr>
            <p:cNvPr id="12" name="Freeform 21">
              <a:extLst>
                <a:ext uri="{FF2B5EF4-FFF2-40B4-BE49-F238E27FC236}">
                  <a16:creationId xmlns:a16="http://schemas.microsoft.com/office/drawing/2014/main" id="{66A548DD-3FB1-4D9A-B2A5-0A65F4E5CC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437" y="5493393"/>
              <a:ext cx="0" cy="96464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" name="Freeform 22">
              <a:extLst>
                <a:ext uri="{FF2B5EF4-FFF2-40B4-BE49-F238E27FC236}">
                  <a16:creationId xmlns:a16="http://schemas.microsoft.com/office/drawing/2014/main" id="{8105FAE9-84F8-4AFE-A46D-F05A0B6C292B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1137" y="5493393"/>
              <a:ext cx="0" cy="96464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" name="Freeform 23">
              <a:extLst>
                <a:ext uri="{FF2B5EF4-FFF2-40B4-BE49-F238E27FC236}">
                  <a16:creationId xmlns:a16="http://schemas.microsoft.com/office/drawing/2014/main" id="{A45CD29E-2B44-43F9-9CB4-EC6A1FBD7486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120" y="5493393"/>
              <a:ext cx="0" cy="96464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" name="Freeform 24">
              <a:extLst>
                <a:ext uri="{FF2B5EF4-FFF2-40B4-BE49-F238E27FC236}">
                  <a16:creationId xmlns:a16="http://schemas.microsoft.com/office/drawing/2014/main" id="{20A37BFB-C6F7-4E98-A18F-B005075085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8859" y="5493393"/>
              <a:ext cx="63856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6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6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" name="Freeform 25">
              <a:extLst>
                <a:ext uri="{FF2B5EF4-FFF2-40B4-BE49-F238E27FC236}">
                  <a16:creationId xmlns:a16="http://schemas.microsoft.com/office/drawing/2014/main" id="{8D151D92-DEB6-4B5E-88E2-4EEB824493C1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9559" y="5493393"/>
              <a:ext cx="59780" cy="97823"/>
            </a:xfrm>
            <a:custGeom>
              <a:avLst/>
              <a:gdLst>
                <a:gd name="T0" fmla="*/ 32 w 32"/>
                <a:gd name="T1" fmla="*/ 35 h 52"/>
                <a:gd name="T2" fmla="*/ 32 w 32"/>
                <a:gd name="T3" fmla="*/ 16 h 52"/>
                <a:gd name="T4" fmla="*/ 15 w 32"/>
                <a:gd name="T5" fmla="*/ 0 h 52"/>
                <a:gd name="T6" fmla="*/ 15 w 32"/>
                <a:gd name="T7" fmla="*/ 0 h 52"/>
                <a:gd name="T8" fmla="*/ 0 w 32"/>
                <a:gd name="T9" fmla="*/ 16 h 52"/>
                <a:gd name="T10" fmla="*/ 0 w 32"/>
                <a:gd name="T11" fmla="*/ 35 h 52"/>
                <a:gd name="T12" fmla="*/ 15 w 32"/>
                <a:gd name="T13" fmla="*/ 52 h 52"/>
                <a:gd name="T14" fmla="*/ 15 w 32"/>
                <a:gd name="T15" fmla="*/ 52 h 52"/>
                <a:gd name="T16" fmla="*/ 32 w 32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52">
                  <a:moveTo>
                    <a:pt x="32" y="35"/>
                  </a:moveTo>
                  <a:cubicBezTo>
                    <a:pt x="32" y="16"/>
                    <a:pt x="32" y="16"/>
                    <a:pt x="32" y="16"/>
                  </a:cubicBezTo>
                  <a:cubicBezTo>
                    <a:pt x="32" y="7"/>
                    <a:pt x="2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25" y="52"/>
                    <a:pt x="32" y="43"/>
                    <a:pt x="32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" name="Freeform 26">
              <a:extLst>
                <a:ext uri="{FF2B5EF4-FFF2-40B4-BE49-F238E27FC236}">
                  <a16:creationId xmlns:a16="http://schemas.microsoft.com/office/drawing/2014/main" id="{C57798CB-8A12-485A-BF26-FA16DF4BCC7C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7541" y="5493393"/>
              <a:ext cx="62498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5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5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" name="Freeform 27">
              <a:extLst>
                <a:ext uri="{FF2B5EF4-FFF2-40B4-BE49-F238E27FC236}">
                  <a16:creationId xmlns:a16="http://schemas.microsoft.com/office/drawing/2014/main" id="{6A02EF6F-3513-473F-997A-E287BAEF42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437" y="5815392"/>
              <a:ext cx="0" cy="97823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" name="Freeform 28">
              <a:extLst>
                <a:ext uri="{FF2B5EF4-FFF2-40B4-BE49-F238E27FC236}">
                  <a16:creationId xmlns:a16="http://schemas.microsoft.com/office/drawing/2014/main" id="{A4926FF9-5424-449E-951E-3B06DDEECE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1137" y="5815392"/>
              <a:ext cx="0" cy="97823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" name="Freeform 29">
              <a:extLst>
                <a:ext uri="{FF2B5EF4-FFF2-40B4-BE49-F238E27FC236}">
                  <a16:creationId xmlns:a16="http://schemas.microsoft.com/office/drawing/2014/main" id="{54097ABC-A384-48D4-8EC4-894366BAA90F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120" y="5815392"/>
              <a:ext cx="0" cy="97823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" name="Freeform 30">
              <a:extLst>
                <a:ext uri="{FF2B5EF4-FFF2-40B4-BE49-F238E27FC236}">
                  <a16:creationId xmlns:a16="http://schemas.microsoft.com/office/drawing/2014/main" id="{805BD7DE-50B7-4AF9-9A2E-DCD0383BA37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8859" y="5815392"/>
              <a:ext cx="63856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7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7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7"/>
                    <a:pt x="34" y="17"/>
                    <a:pt x="34" y="17"/>
                  </a:cubicBezTo>
                  <a:cubicBezTo>
                    <a:pt x="34" y="8"/>
                    <a:pt x="26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6" y="52"/>
                    <a:pt x="34" y="45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" name="Freeform 31">
              <a:extLst>
                <a:ext uri="{FF2B5EF4-FFF2-40B4-BE49-F238E27FC236}">
                  <a16:creationId xmlns:a16="http://schemas.microsoft.com/office/drawing/2014/main" id="{083D1152-AFB5-46D8-A910-F985742A7DE4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9559" y="5815392"/>
              <a:ext cx="59780" cy="97823"/>
            </a:xfrm>
            <a:custGeom>
              <a:avLst/>
              <a:gdLst>
                <a:gd name="T0" fmla="*/ 32 w 32"/>
                <a:gd name="T1" fmla="*/ 35 h 52"/>
                <a:gd name="T2" fmla="*/ 32 w 32"/>
                <a:gd name="T3" fmla="*/ 17 h 52"/>
                <a:gd name="T4" fmla="*/ 15 w 32"/>
                <a:gd name="T5" fmla="*/ 0 h 52"/>
                <a:gd name="T6" fmla="*/ 15 w 32"/>
                <a:gd name="T7" fmla="*/ 0 h 52"/>
                <a:gd name="T8" fmla="*/ 0 w 32"/>
                <a:gd name="T9" fmla="*/ 17 h 52"/>
                <a:gd name="T10" fmla="*/ 0 w 32"/>
                <a:gd name="T11" fmla="*/ 35 h 52"/>
                <a:gd name="T12" fmla="*/ 15 w 32"/>
                <a:gd name="T13" fmla="*/ 52 h 52"/>
                <a:gd name="T14" fmla="*/ 15 w 32"/>
                <a:gd name="T15" fmla="*/ 52 h 52"/>
                <a:gd name="T16" fmla="*/ 32 w 32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52">
                  <a:moveTo>
                    <a:pt x="32" y="35"/>
                  </a:moveTo>
                  <a:cubicBezTo>
                    <a:pt x="32" y="17"/>
                    <a:pt x="32" y="17"/>
                    <a:pt x="32" y="17"/>
                  </a:cubicBezTo>
                  <a:cubicBezTo>
                    <a:pt x="32" y="8"/>
                    <a:pt x="2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25" y="52"/>
                    <a:pt x="32" y="45"/>
                    <a:pt x="32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" name="Freeform 32">
              <a:extLst>
                <a:ext uri="{FF2B5EF4-FFF2-40B4-BE49-F238E27FC236}">
                  <a16:creationId xmlns:a16="http://schemas.microsoft.com/office/drawing/2014/main" id="{B20C6632-3F9A-4F89-829C-9C1D8C20A596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7541" y="5815392"/>
              <a:ext cx="62498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7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7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7"/>
                    <a:pt x="34" y="17"/>
                    <a:pt x="34" y="17"/>
                  </a:cubicBezTo>
                  <a:cubicBezTo>
                    <a:pt x="34" y="8"/>
                    <a:pt x="25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5" y="52"/>
                    <a:pt x="34" y="45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4" name="Freeform 33">
              <a:extLst>
                <a:ext uri="{FF2B5EF4-FFF2-40B4-BE49-F238E27FC236}">
                  <a16:creationId xmlns:a16="http://schemas.microsoft.com/office/drawing/2014/main" id="{AFA10845-299E-4DDF-9FE6-09D9216CEF94}"/>
                </a:ext>
              </a:extLst>
            </p:cNvPr>
            <p:cNvSpPr>
              <a:spLocks/>
            </p:cNvSpPr>
            <p:nvPr/>
          </p:nvSpPr>
          <p:spPr bwMode="auto">
            <a:xfrm>
              <a:off x="6682715" y="5659148"/>
              <a:ext cx="0" cy="9238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5" name="Freeform 34">
              <a:extLst>
                <a:ext uri="{FF2B5EF4-FFF2-40B4-BE49-F238E27FC236}">
                  <a16:creationId xmlns:a16="http://schemas.microsoft.com/office/drawing/2014/main" id="{2223D9A5-4EBB-4953-BA7A-E83A0C717B72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9339" y="5659148"/>
              <a:ext cx="0" cy="9238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" name="Freeform 35">
              <a:extLst>
                <a:ext uri="{FF2B5EF4-FFF2-40B4-BE49-F238E27FC236}">
                  <a16:creationId xmlns:a16="http://schemas.microsoft.com/office/drawing/2014/main" id="{8C400416-0E3B-4E10-8844-96174E7EF3C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437" y="5659148"/>
              <a:ext cx="62498" cy="96464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" name="Freeform 36">
              <a:extLst>
                <a:ext uri="{FF2B5EF4-FFF2-40B4-BE49-F238E27FC236}">
                  <a16:creationId xmlns:a16="http://schemas.microsoft.com/office/drawing/2014/main" id="{1D602419-BE09-4E2D-80D9-1F69B0978D5C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1137" y="5659148"/>
              <a:ext cx="61139" cy="96464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" name="Freeform 37">
              <a:extLst>
                <a:ext uri="{FF2B5EF4-FFF2-40B4-BE49-F238E27FC236}">
                  <a16:creationId xmlns:a16="http://schemas.microsoft.com/office/drawing/2014/main" id="{8863A25A-1F03-4687-B946-165637908D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120" y="5659148"/>
              <a:ext cx="61139" cy="96464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" name="Freeform 38">
              <a:extLst>
                <a:ext uri="{FF2B5EF4-FFF2-40B4-BE49-F238E27FC236}">
                  <a16:creationId xmlns:a16="http://schemas.microsoft.com/office/drawing/2014/main" id="{FFBC1683-B25F-4263-9CC5-EC4DEA5E5BE9}"/>
                </a:ext>
              </a:extLst>
            </p:cNvPr>
            <p:cNvSpPr>
              <a:spLocks/>
            </p:cNvSpPr>
            <p:nvPr/>
          </p:nvSpPr>
          <p:spPr bwMode="auto">
            <a:xfrm>
              <a:off x="7040039" y="5659148"/>
              <a:ext cx="0" cy="9238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30" name="TextBox 320">
            <a:extLst>
              <a:ext uri="{FF2B5EF4-FFF2-40B4-BE49-F238E27FC236}">
                <a16:creationId xmlns:a16="http://schemas.microsoft.com/office/drawing/2014/main" id="{A6169B39-2EC3-4D7B-B49E-ECF34786A901}"/>
              </a:ext>
            </a:extLst>
          </p:cNvPr>
          <p:cNvSpPr txBox="1"/>
          <p:nvPr/>
        </p:nvSpPr>
        <p:spPr>
          <a:xfrm>
            <a:off x="2384733" y="3096601"/>
            <a:ext cx="1699224" cy="332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Azure Synapse </a:t>
            </a:r>
            <a:b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</a:b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Link for Dataverse</a:t>
            </a:r>
          </a:p>
        </p:txBody>
      </p:sp>
      <p:sp>
        <p:nvSpPr>
          <p:cNvPr id="31" name="TextBox 109">
            <a:extLst>
              <a:ext uri="{FF2B5EF4-FFF2-40B4-BE49-F238E27FC236}">
                <a16:creationId xmlns:a16="http://schemas.microsoft.com/office/drawing/2014/main" id="{C6DBCA0F-1E51-46BD-9F49-A41E1EB0A8DD}"/>
              </a:ext>
            </a:extLst>
          </p:cNvPr>
          <p:cNvSpPr txBox="1"/>
          <p:nvPr/>
        </p:nvSpPr>
        <p:spPr>
          <a:xfrm>
            <a:off x="5054376" y="2232920"/>
            <a:ext cx="2211926" cy="4431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Azure Synapse Analytics</a:t>
            </a:r>
          </a:p>
        </p:txBody>
      </p:sp>
      <p:sp>
        <p:nvSpPr>
          <p:cNvPr id="32" name="Cylinder 31">
            <a:extLst>
              <a:ext uri="{FF2B5EF4-FFF2-40B4-BE49-F238E27FC236}">
                <a16:creationId xmlns:a16="http://schemas.microsoft.com/office/drawing/2014/main" id="{1F0FC15B-C07E-4256-8D1A-4514D79770D9}"/>
              </a:ext>
            </a:extLst>
          </p:cNvPr>
          <p:cNvSpPr/>
          <p:nvPr/>
        </p:nvSpPr>
        <p:spPr>
          <a:xfrm>
            <a:off x="4884644" y="2815492"/>
            <a:ext cx="811636" cy="810864"/>
          </a:xfrm>
          <a:prstGeom prst="can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Auto-Created Views</a:t>
            </a:r>
          </a:p>
        </p:txBody>
      </p:sp>
      <p:sp>
        <p:nvSpPr>
          <p:cNvPr id="33" name="Cylinder 32">
            <a:extLst>
              <a:ext uri="{FF2B5EF4-FFF2-40B4-BE49-F238E27FC236}">
                <a16:creationId xmlns:a16="http://schemas.microsoft.com/office/drawing/2014/main" id="{B97791AE-CACF-4D70-B813-7E164090FCFD}"/>
              </a:ext>
            </a:extLst>
          </p:cNvPr>
          <p:cNvSpPr/>
          <p:nvPr/>
        </p:nvSpPr>
        <p:spPr>
          <a:xfrm>
            <a:off x="7033840" y="2807611"/>
            <a:ext cx="811636" cy="810864"/>
          </a:xfrm>
          <a:prstGeom prst="can">
            <a:avLst/>
          </a:prstGeom>
          <a:solidFill>
            <a:schemeClr val="accent6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Custom Report</a:t>
            </a:r>
            <a:br>
              <a:rPr lang="en-US" sz="1200" dirty="0"/>
            </a:br>
            <a:r>
              <a:rPr lang="en-US" sz="1200" dirty="0"/>
              <a:t>Views</a:t>
            </a:r>
          </a:p>
        </p:txBody>
      </p: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5AC5D9CA-DE59-40AA-8D4F-C352A6EF5817}"/>
              </a:ext>
            </a:extLst>
          </p:cNvPr>
          <p:cNvCxnSpPr>
            <a:cxnSpLocks/>
          </p:cNvCxnSpPr>
          <p:nvPr/>
        </p:nvCxnSpPr>
        <p:spPr>
          <a:xfrm rot="16200000" flipH="1">
            <a:off x="2861875" y="2645735"/>
            <a:ext cx="1068359" cy="2985765"/>
          </a:xfrm>
          <a:prstGeom prst="bentConnector2">
            <a:avLst/>
          </a:prstGeom>
          <a:ln w="57150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7B41B60-AC69-4338-9C4B-8D8C18EB06AA}"/>
              </a:ext>
            </a:extLst>
          </p:cNvPr>
          <p:cNvCxnSpPr/>
          <p:nvPr/>
        </p:nvCxnSpPr>
        <p:spPr>
          <a:xfrm flipV="1">
            <a:off x="5306674" y="3716269"/>
            <a:ext cx="0" cy="670173"/>
          </a:xfrm>
          <a:prstGeom prst="straightConnector1">
            <a:avLst/>
          </a:prstGeom>
          <a:ln w="57150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3B8A59B1-E2FE-47A4-9E34-05C09444D3E4}"/>
              </a:ext>
            </a:extLst>
          </p:cNvPr>
          <p:cNvCxnSpPr/>
          <p:nvPr/>
        </p:nvCxnSpPr>
        <p:spPr>
          <a:xfrm>
            <a:off x="5863644" y="3233973"/>
            <a:ext cx="1086369" cy="0"/>
          </a:xfrm>
          <a:prstGeom prst="straightConnector1">
            <a:avLst/>
          </a:prstGeom>
          <a:ln w="57150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8731BCA7-6B5E-4C6F-A140-B5EC563B22A0}"/>
              </a:ext>
            </a:extLst>
          </p:cNvPr>
          <p:cNvCxnSpPr>
            <a:cxnSpLocks/>
          </p:cNvCxnSpPr>
          <p:nvPr/>
        </p:nvCxnSpPr>
        <p:spPr>
          <a:xfrm>
            <a:off x="7903936" y="3274701"/>
            <a:ext cx="1064030" cy="0"/>
          </a:xfrm>
          <a:prstGeom prst="straightConnector1">
            <a:avLst/>
          </a:prstGeom>
          <a:ln w="57150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88AD8406-CB83-4F95-87A4-5604163047F4}"/>
              </a:ext>
            </a:extLst>
          </p:cNvPr>
          <p:cNvCxnSpPr>
            <a:cxnSpLocks/>
          </p:cNvCxnSpPr>
          <p:nvPr/>
        </p:nvCxnSpPr>
        <p:spPr>
          <a:xfrm flipV="1">
            <a:off x="7426190" y="3670075"/>
            <a:ext cx="0" cy="1021883"/>
          </a:xfrm>
          <a:prstGeom prst="straightConnector1">
            <a:avLst/>
          </a:prstGeom>
          <a:ln w="57150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798C81B-7975-420F-BFA1-335D6257785F}"/>
              </a:ext>
            </a:extLst>
          </p:cNvPr>
          <p:cNvCxnSpPr>
            <a:cxnSpLocks/>
          </p:cNvCxnSpPr>
          <p:nvPr/>
        </p:nvCxnSpPr>
        <p:spPr>
          <a:xfrm flipV="1">
            <a:off x="3644643" y="3220623"/>
            <a:ext cx="1181585" cy="13350"/>
          </a:xfrm>
          <a:prstGeom prst="straightConnector1">
            <a:avLst/>
          </a:prstGeom>
          <a:ln w="57150">
            <a:prstDash val="sysDot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aphic 8">
            <a:extLst>
              <a:ext uri="{FF2B5EF4-FFF2-40B4-BE49-F238E27FC236}">
                <a16:creationId xmlns:a16="http://schemas.microsoft.com/office/drawing/2014/main" id="{FB22DFB9-9E68-48C6-9A8C-39A9742AE960}"/>
              </a:ext>
            </a:extLst>
          </p:cNvPr>
          <p:cNvGrpSpPr/>
          <p:nvPr/>
        </p:nvGrpSpPr>
        <p:grpSpPr>
          <a:xfrm>
            <a:off x="1534629" y="2904565"/>
            <a:ext cx="761872" cy="614149"/>
            <a:chOff x="1534629" y="2953882"/>
            <a:chExt cx="736133" cy="564832"/>
          </a:xfrm>
          <a:effectLst>
            <a:outerShdw blurRad="76200" dist="635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F1645350-B02C-4A6A-8B87-270C395F073F}"/>
                </a:ext>
              </a:extLst>
            </p:cNvPr>
            <p:cNvSpPr/>
            <p:nvPr/>
          </p:nvSpPr>
          <p:spPr>
            <a:xfrm>
              <a:off x="1534629" y="2953882"/>
              <a:ext cx="571188" cy="557534"/>
            </a:xfrm>
            <a:custGeom>
              <a:avLst/>
              <a:gdLst>
                <a:gd name="connsiteX0" fmla="*/ 303398 w 571188"/>
                <a:gd name="connsiteY0" fmla="*/ 394569 h 557534"/>
                <a:gd name="connsiteX1" fmla="*/ 543691 w 571188"/>
                <a:gd name="connsiteY1" fmla="*/ 342071 h 557534"/>
                <a:gd name="connsiteX2" fmla="*/ 483167 w 571188"/>
                <a:gd name="connsiteY2" fmla="*/ 59299 h 557534"/>
                <a:gd name="connsiteX3" fmla="*/ 106996 w 571188"/>
                <a:gd name="connsiteY3" fmla="*/ 81627 h 557534"/>
                <a:gd name="connsiteX4" fmla="*/ 30990 w 571188"/>
                <a:gd name="connsiteY4" fmla="*/ 486044 h 557534"/>
                <a:gd name="connsiteX5" fmla="*/ 31026 w 571188"/>
                <a:gd name="connsiteY5" fmla="*/ 486046 h 557534"/>
                <a:gd name="connsiteX6" fmla="*/ 80676 w 571188"/>
                <a:gd name="connsiteY6" fmla="*/ 541502 h 557534"/>
                <a:gd name="connsiteX7" fmla="*/ 243791 w 571188"/>
                <a:gd name="connsiteY7" fmla="*/ 497820 h 557534"/>
                <a:gd name="connsiteX8" fmla="*/ 243826 w 571188"/>
                <a:gd name="connsiteY8" fmla="*/ 497822 h 557534"/>
                <a:gd name="connsiteX9" fmla="*/ 303398 w 571188"/>
                <a:gd name="connsiteY9" fmla="*/ 394569 h 557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188" h="557534">
                  <a:moveTo>
                    <a:pt x="303398" y="394569"/>
                  </a:moveTo>
                  <a:cubicBezTo>
                    <a:pt x="403245" y="452255"/>
                    <a:pt x="492959" y="430002"/>
                    <a:pt x="543691" y="342071"/>
                  </a:cubicBezTo>
                  <a:cubicBezTo>
                    <a:pt x="594424" y="254140"/>
                    <a:pt x="575350" y="134238"/>
                    <a:pt x="483167" y="59299"/>
                  </a:cubicBezTo>
                  <a:cubicBezTo>
                    <a:pt x="381954" y="-22981"/>
                    <a:pt x="223699" y="-23349"/>
                    <a:pt x="106996" y="81627"/>
                  </a:cubicBezTo>
                  <a:cubicBezTo>
                    <a:pt x="2164" y="175925"/>
                    <a:pt x="-30632" y="342071"/>
                    <a:pt x="30990" y="486044"/>
                  </a:cubicBezTo>
                  <a:lnTo>
                    <a:pt x="31026" y="486046"/>
                  </a:lnTo>
                  <a:cubicBezTo>
                    <a:pt x="40888" y="508572"/>
                    <a:pt x="57760" y="528263"/>
                    <a:pt x="80676" y="541502"/>
                  </a:cubicBezTo>
                  <a:cubicBezTo>
                    <a:pt x="137780" y="574494"/>
                    <a:pt x="210793" y="554934"/>
                    <a:pt x="243791" y="497820"/>
                  </a:cubicBezTo>
                  <a:lnTo>
                    <a:pt x="243826" y="497822"/>
                  </a:lnTo>
                  <a:lnTo>
                    <a:pt x="303398" y="394569"/>
                  </a:lnTo>
                  <a:close/>
                </a:path>
              </a:pathLst>
            </a:custGeom>
            <a:solidFill>
              <a:srgbClr val="096738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21801B8D-DA01-442C-9F3D-CEEFAC4881F4}"/>
                </a:ext>
              </a:extLst>
            </p:cNvPr>
            <p:cNvSpPr/>
            <p:nvPr/>
          </p:nvSpPr>
          <p:spPr>
            <a:xfrm>
              <a:off x="1699575" y="2961174"/>
              <a:ext cx="571187" cy="557540"/>
            </a:xfrm>
            <a:custGeom>
              <a:avLst/>
              <a:gdLst>
                <a:gd name="connsiteX0" fmla="*/ 540467 w 571187"/>
                <a:gd name="connsiteY0" fmla="*/ 72185 h 557540"/>
                <a:gd name="connsiteX1" fmla="*/ 540494 w 571187"/>
                <a:gd name="connsiteY1" fmla="*/ 72187 h 557540"/>
                <a:gd name="connsiteX2" fmla="*/ 464192 w 571187"/>
                <a:gd name="connsiteY2" fmla="*/ 475913 h 557540"/>
                <a:gd name="connsiteX3" fmla="*/ 88021 w 571187"/>
                <a:gd name="connsiteY3" fmla="*/ 498241 h 557540"/>
                <a:gd name="connsiteX4" fmla="*/ 27497 w 571187"/>
                <a:gd name="connsiteY4" fmla="*/ 215469 h 557540"/>
                <a:gd name="connsiteX5" fmla="*/ 267790 w 571187"/>
                <a:gd name="connsiteY5" fmla="*/ 162970 h 557540"/>
                <a:gd name="connsiteX6" fmla="*/ 327335 w 571187"/>
                <a:gd name="connsiteY6" fmla="*/ 59764 h 557540"/>
                <a:gd name="connsiteX7" fmla="*/ 327368 w 571187"/>
                <a:gd name="connsiteY7" fmla="*/ 59766 h 557540"/>
                <a:gd name="connsiteX8" fmla="*/ 490514 w 571187"/>
                <a:gd name="connsiteY8" fmla="*/ 16032 h 557540"/>
                <a:gd name="connsiteX9" fmla="*/ 540467 w 571187"/>
                <a:gd name="connsiteY9" fmla="*/ 72185 h 557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187" h="557540">
                  <a:moveTo>
                    <a:pt x="540467" y="72185"/>
                  </a:moveTo>
                  <a:lnTo>
                    <a:pt x="540494" y="72187"/>
                  </a:lnTo>
                  <a:cubicBezTo>
                    <a:pt x="601715" y="216000"/>
                    <a:pt x="568856" y="381766"/>
                    <a:pt x="464192" y="475913"/>
                  </a:cubicBezTo>
                  <a:cubicBezTo>
                    <a:pt x="347489" y="580890"/>
                    <a:pt x="189234" y="580521"/>
                    <a:pt x="88021" y="498241"/>
                  </a:cubicBezTo>
                  <a:cubicBezTo>
                    <a:pt x="-4162" y="423303"/>
                    <a:pt x="-23236" y="303401"/>
                    <a:pt x="27497" y="215469"/>
                  </a:cubicBezTo>
                  <a:cubicBezTo>
                    <a:pt x="78229" y="127538"/>
                    <a:pt x="167943" y="105284"/>
                    <a:pt x="267790" y="162970"/>
                  </a:cubicBezTo>
                  <a:lnTo>
                    <a:pt x="327335" y="59764"/>
                  </a:lnTo>
                  <a:lnTo>
                    <a:pt x="327368" y="59766"/>
                  </a:lnTo>
                  <a:cubicBezTo>
                    <a:pt x="360353" y="2611"/>
                    <a:pt x="433393" y="-16969"/>
                    <a:pt x="490514" y="16032"/>
                  </a:cubicBezTo>
                  <a:cubicBezTo>
                    <a:pt x="513666" y="29408"/>
                    <a:pt x="530650" y="49369"/>
                    <a:pt x="540467" y="72185"/>
                  </a:cubicBezTo>
                  <a:close/>
                </a:path>
              </a:pathLst>
            </a:custGeom>
            <a:solidFill>
              <a:srgbClr val="4ED062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5F16CA5C-3146-4BDC-A475-773C6165404B}"/>
                </a:ext>
              </a:extLst>
            </p:cNvPr>
            <p:cNvSpPr/>
            <p:nvPr/>
          </p:nvSpPr>
          <p:spPr>
            <a:xfrm>
              <a:off x="1699604" y="3020954"/>
              <a:ext cx="406235" cy="430700"/>
            </a:xfrm>
            <a:custGeom>
              <a:avLst/>
              <a:gdLst>
                <a:gd name="connsiteX0" fmla="*/ 267790 w 406235"/>
                <a:gd name="connsiteY0" fmla="*/ 103196 h 430700"/>
                <a:gd name="connsiteX1" fmla="*/ 27497 w 406235"/>
                <a:gd name="connsiteY1" fmla="*/ 155695 h 430700"/>
                <a:gd name="connsiteX2" fmla="*/ 78906 w 406235"/>
                <a:gd name="connsiteY2" fmla="*/ 430700 h 430700"/>
                <a:gd name="connsiteX3" fmla="*/ 138445 w 406235"/>
                <a:gd name="connsiteY3" fmla="*/ 327504 h 430700"/>
                <a:gd name="connsiteX4" fmla="*/ 378739 w 406235"/>
                <a:gd name="connsiteY4" fmla="*/ 275005 h 430700"/>
                <a:gd name="connsiteX5" fmla="*/ 327330 w 406235"/>
                <a:gd name="connsiteY5" fmla="*/ 0 h 430700"/>
                <a:gd name="connsiteX6" fmla="*/ 267790 w 406235"/>
                <a:gd name="connsiteY6" fmla="*/ 103196 h 43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6235" h="430700">
                  <a:moveTo>
                    <a:pt x="267790" y="103196"/>
                  </a:moveTo>
                  <a:cubicBezTo>
                    <a:pt x="167943" y="45510"/>
                    <a:pt x="78229" y="67764"/>
                    <a:pt x="27497" y="155695"/>
                  </a:cubicBezTo>
                  <a:cubicBezTo>
                    <a:pt x="-21518" y="240648"/>
                    <a:pt x="-5374" y="355443"/>
                    <a:pt x="78906" y="430700"/>
                  </a:cubicBezTo>
                  <a:lnTo>
                    <a:pt x="138445" y="327504"/>
                  </a:lnTo>
                  <a:cubicBezTo>
                    <a:pt x="238293" y="385190"/>
                    <a:pt x="328006" y="362937"/>
                    <a:pt x="378739" y="275005"/>
                  </a:cubicBezTo>
                  <a:cubicBezTo>
                    <a:pt x="427753" y="190052"/>
                    <a:pt x="411610" y="75258"/>
                    <a:pt x="327330" y="0"/>
                  </a:cubicBezTo>
                  <a:lnTo>
                    <a:pt x="267790" y="103196"/>
                  </a:lnTo>
                  <a:close/>
                </a:path>
              </a:pathLst>
            </a:custGeom>
            <a:solidFill>
              <a:srgbClr val="088142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900333E3-22CF-42B3-ADEF-F56119AD4091}"/>
                </a:ext>
              </a:extLst>
            </p:cNvPr>
            <p:cNvSpPr/>
            <p:nvPr/>
          </p:nvSpPr>
          <p:spPr>
            <a:xfrm>
              <a:off x="1773304" y="3109853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69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7" y="256203"/>
                    <a:pt x="126622" y="277424"/>
                    <a:pt x="64726" y="241665"/>
                  </a:cubicBezTo>
                  <a:cubicBezTo>
                    <a:pt x="2831" y="205905"/>
                    <a:pt x="-18376" y="126707"/>
                    <a:pt x="17359" y="64769"/>
                  </a:cubicBezTo>
                  <a:cubicBezTo>
                    <a:pt x="53095" y="2833"/>
                    <a:pt x="132239" y="-18389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000000">
                <a:alpha val="24000"/>
              </a:srgbClr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D0A535A-0825-4840-A29D-146F050CB4AC}"/>
                </a:ext>
              </a:extLst>
            </p:cNvPr>
            <p:cNvSpPr/>
            <p:nvPr/>
          </p:nvSpPr>
          <p:spPr>
            <a:xfrm>
              <a:off x="1773304" y="3122125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70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7" y="256203"/>
                    <a:pt x="126622" y="277424"/>
                    <a:pt x="64726" y="241665"/>
                  </a:cubicBezTo>
                  <a:cubicBezTo>
                    <a:pt x="2831" y="205906"/>
                    <a:pt x="-18376" y="126707"/>
                    <a:pt x="17359" y="64770"/>
                  </a:cubicBezTo>
                  <a:cubicBezTo>
                    <a:pt x="53095" y="2832"/>
                    <a:pt x="132239" y="-18388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000000">
                <a:alpha val="32000"/>
              </a:srgbClr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BA28994-7D65-40F1-8727-9B2758792000}"/>
                </a:ext>
              </a:extLst>
            </p:cNvPr>
            <p:cNvSpPr/>
            <p:nvPr/>
          </p:nvSpPr>
          <p:spPr>
            <a:xfrm>
              <a:off x="1773304" y="3106785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70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6" y="256203"/>
                    <a:pt x="126622" y="277424"/>
                    <a:pt x="64726" y="241665"/>
                  </a:cubicBezTo>
                  <a:cubicBezTo>
                    <a:pt x="2831" y="205906"/>
                    <a:pt x="-18376" y="126707"/>
                    <a:pt x="17359" y="64770"/>
                  </a:cubicBezTo>
                  <a:cubicBezTo>
                    <a:pt x="53095" y="2832"/>
                    <a:pt x="132239" y="-18388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66EB6E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7" name="Graphic 148">
            <a:extLst>
              <a:ext uri="{FF2B5EF4-FFF2-40B4-BE49-F238E27FC236}">
                <a16:creationId xmlns:a16="http://schemas.microsoft.com/office/drawing/2014/main" id="{EFC27EBB-41B0-4F73-A87C-2C9B72F72844}"/>
              </a:ext>
            </a:extLst>
          </p:cNvPr>
          <p:cNvGrpSpPr/>
          <p:nvPr/>
        </p:nvGrpSpPr>
        <p:grpSpPr>
          <a:xfrm>
            <a:off x="9157667" y="2812197"/>
            <a:ext cx="576251" cy="784341"/>
            <a:chOff x="9459947" y="2751678"/>
            <a:chExt cx="563503" cy="766990"/>
          </a:xfrm>
          <a:effectLst>
            <a:outerShdw blurRad="63500" dist="889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C753F682-2A84-4AD6-8C5F-5C9D6F824CD6}"/>
                </a:ext>
              </a:extLst>
            </p:cNvPr>
            <p:cNvSpPr/>
            <p:nvPr/>
          </p:nvSpPr>
          <p:spPr>
            <a:xfrm>
              <a:off x="9773004" y="2751678"/>
              <a:ext cx="250446" cy="751338"/>
            </a:xfrm>
            <a:custGeom>
              <a:avLst/>
              <a:gdLst>
                <a:gd name="connsiteX0" fmla="*/ 250446 w 250446"/>
                <a:gd name="connsiteY0" fmla="*/ 0 h 751338"/>
                <a:gd name="connsiteX1" fmla="*/ 250446 w 250446"/>
                <a:gd name="connsiteY1" fmla="*/ 751338 h 751338"/>
                <a:gd name="connsiteX2" fmla="*/ 0 w 250446"/>
                <a:gd name="connsiteY2" fmla="*/ 751338 h 751338"/>
                <a:gd name="connsiteX3" fmla="*/ 0 w 250446"/>
                <a:gd name="connsiteY3" fmla="*/ 0 h 751338"/>
                <a:gd name="connsiteX4" fmla="*/ 250446 w 250446"/>
                <a:gd name="connsiteY4" fmla="*/ 0 h 751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0446" h="751338">
                  <a:moveTo>
                    <a:pt x="250446" y="0"/>
                  </a:moveTo>
                  <a:lnTo>
                    <a:pt x="250446" y="751338"/>
                  </a:lnTo>
                  <a:lnTo>
                    <a:pt x="0" y="751338"/>
                  </a:lnTo>
                  <a:lnTo>
                    <a:pt x="0" y="0"/>
                  </a:lnTo>
                  <a:lnTo>
                    <a:pt x="250446" y="0"/>
                  </a:lnTo>
                  <a:close/>
                </a:path>
              </a:pathLst>
            </a:custGeom>
            <a:solidFill>
              <a:srgbClr val="E6AD10"/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E552E2A2-246D-4D53-8CFD-8031D584AF8E}"/>
                </a:ext>
              </a:extLst>
            </p:cNvPr>
            <p:cNvSpPr/>
            <p:nvPr/>
          </p:nvSpPr>
          <p:spPr>
            <a:xfrm>
              <a:off x="9616476" y="2942643"/>
              <a:ext cx="250446" cy="563503"/>
            </a:xfrm>
            <a:custGeom>
              <a:avLst/>
              <a:gdLst>
                <a:gd name="connsiteX0" fmla="*/ 250446 w 250446"/>
                <a:gd name="connsiteY0" fmla="*/ 31306 h 563503"/>
                <a:gd name="connsiteX1" fmla="*/ 250446 w 250446"/>
                <a:gd name="connsiteY1" fmla="*/ 563504 h 563503"/>
                <a:gd name="connsiteX2" fmla="*/ 0 w 250446"/>
                <a:gd name="connsiteY2" fmla="*/ 563504 h 563503"/>
                <a:gd name="connsiteX3" fmla="*/ 0 w 250446"/>
                <a:gd name="connsiteY3" fmla="*/ 0 h 563503"/>
                <a:gd name="connsiteX4" fmla="*/ 219140 w 250446"/>
                <a:gd name="connsiteY4" fmla="*/ 0 h 563503"/>
                <a:gd name="connsiteX5" fmla="*/ 250446 w 250446"/>
                <a:gd name="connsiteY5" fmla="*/ 31306 h 563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563503">
                  <a:moveTo>
                    <a:pt x="250446" y="31306"/>
                  </a:moveTo>
                  <a:lnTo>
                    <a:pt x="250446" y="563504"/>
                  </a:lnTo>
                  <a:lnTo>
                    <a:pt x="0" y="563504"/>
                  </a:lnTo>
                  <a:lnTo>
                    <a:pt x="0" y="0"/>
                  </a:lnTo>
                  <a:lnTo>
                    <a:pt x="219140" y="0"/>
                  </a:lnTo>
                  <a:cubicBezTo>
                    <a:pt x="236430" y="0"/>
                    <a:pt x="250446" y="14016"/>
                    <a:pt x="250446" y="31306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0A7848B6-CDAC-4F72-8084-CE732CE7C383}"/>
                </a:ext>
              </a:extLst>
            </p:cNvPr>
            <p:cNvSpPr/>
            <p:nvPr/>
          </p:nvSpPr>
          <p:spPr>
            <a:xfrm>
              <a:off x="9616476" y="2955165"/>
              <a:ext cx="250446" cy="563503"/>
            </a:xfrm>
            <a:custGeom>
              <a:avLst/>
              <a:gdLst>
                <a:gd name="connsiteX0" fmla="*/ 250446 w 250446"/>
                <a:gd name="connsiteY0" fmla="*/ 31306 h 563503"/>
                <a:gd name="connsiteX1" fmla="*/ 250446 w 250446"/>
                <a:gd name="connsiteY1" fmla="*/ 563504 h 563503"/>
                <a:gd name="connsiteX2" fmla="*/ 0 w 250446"/>
                <a:gd name="connsiteY2" fmla="*/ 563504 h 563503"/>
                <a:gd name="connsiteX3" fmla="*/ 0 w 250446"/>
                <a:gd name="connsiteY3" fmla="*/ 0 h 563503"/>
                <a:gd name="connsiteX4" fmla="*/ 219140 w 250446"/>
                <a:gd name="connsiteY4" fmla="*/ 0 h 563503"/>
                <a:gd name="connsiteX5" fmla="*/ 250446 w 250446"/>
                <a:gd name="connsiteY5" fmla="*/ 31306 h 563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563503">
                  <a:moveTo>
                    <a:pt x="250446" y="31306"/>
                  </a:moveTo>
                  <a:lnTo>
                    <a:pt x="250446" y="563504"/>
                  </a:lnTo>
                  <a:lnTo>
                    <a:pt x="0" y="563504"/>
                  </a:lnTo>
                  <a:lnTo>
                    <a:pt x="0" y="0"/>
                  </a:lnTo>
                  <a:lnTo>
                    <a:pt x="219140" y="0"/>
                  </a:lnTo>
                  <a:cubicBezTo>
                    <a:pt x="236430" y="0"/>
                    <a:pt x="250446" y="14016"/>
                    <a:pt x="250446" y="31306"/>
                  </a:cubicBezTo>
                  <a:close/>
                </a:path>
              </a:pathLst>
            </a:custGeom>
            <a:solidFill>
              <a:srgbClr val="000000">
                <a:alpha val="18000"/>
              </a:srgbClr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511C8CC2-AE21-4FC4-9779-2DC358E589B1}"/>
                </a:ext>
              </a:extLst>
            </p:cNvPr>
            <p:cNvSpPr/>
            <p:nvPr/>
          </p:nvSpPr>
          <p:spPr>
            <a:xfrm>
              <a:off x="9616476" y="2939512"/>
              <a:ext cx="250446" cy="563503"/>
            </a:xfrm>
            <a:custGeom>
              <a:avLst/>
              <a:gdLst>
                <a:gd name="connsiteX0" fmla="*/ 250446 w 250446"/>
                <a:gd name="connsiteY0" fmla="*/ 31306 h 563503"/>
                <a:gd name="connsiteX1" fmla="*/ 250446 w 250446"/>
                <a:gd name="connsiteY1" fmla="*/ 563504 h 563503"/>
                <a:gd name="connsiteX2" fmla="*/ 0 w 250446"/>
                <a:gd name="connsiteY2" fmla="*/ 563504 h 563503"/>
                <a:gd name="connsiteX3" fmla="*/ 0 w 250446"/>
                <a:gd name="connsiteY3" fmla="*/ 0 h 563503"/>
                <a:gd name="connsiteX4" fmla="*/ 219140 w 250446"/>
                <a:gd name="connsiteY4" fmla="*/ 0 h 563503"/>
                <a:gd name="connsiteX5" fmla="*/ 250446 w 250446"/>
                <a:gd name="connsiteY5" fmla="*/ 31306 h 563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563503">
                  <a:moveTo>
                    <a:pt x="250446" y="31306"/>
                  </a:moveTo>
                  <a:lnTo>
                    <a:pt x="250446" y="563504"/>
                  </a:lnTo>
                  <a:lnTo>
                    <a:pt x="0" y="563504"/>
                  </a:lnTo>
                  <a:lnTo>
                    <a:pt x="0" y="0"/>
                  </a:lnTo>
                  <a:lnTo>
                    <a:pt x="219140" y="0"/>
                  </a:lnTo>
                  <a:cubicBezTo>
                    <a:pt x="236430" y="0"/>
                    <a:pt x="250446" y="14016"/>
                    <a:pt x="250446" y="31306"/>
                  </a:cubicBezTo>
                  <a:close/>
                </a:path>
              </a:pathLst>
            </a:custGeom>
            <a:solidFill>
              <a:srgbClr val="F6D751"/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DB21BB6C-38F3-498D-85C2-E1F0337DA7E9}"/>
                </a:ext>
              </a:extLst>
            </p:cNvPr>
            <p:cNvSpPr/>
            <p:nvPr/>
          </p:nvSpPr>
          <p:spPr>
            <a:xfrm>
              <a:off x="9459947" y="3127347"/>
              <a:ext cx="250446" cy="375669"/>
            </a:xfrm>
            <a:custGeom>
              <a:avLst/>
              <a:gdLst>
                <a:gd name="connsiteX0" fmla="*/ 0 w 250446"/>
                <a:gd name="connsiteY0" fmla="*/ 0 h 375669"/>
                <a:gd name="connsiteX1" fmla="*/ 0 w 250446"/>
                <a:gd name="connsiteY1" fmla="*/ 375669 h 375669"/>
                <a:gd name="connsiteX2" fmla="*/ 250446 w 250446"/>
                <a:gd name="connsiteY2" fmla="*/ 375669 h 375669"/>
                <a:gd name="connsiteX3" fmla="*/ 250446 w 250446"/>
                <a:gd name="connsiteY3" fmla="*/ 31306 h 375669"/>
                <a:gd name="connsiteX4" fmla="*/ 219140 w 250446"/>
                <a:gd name="connsiteY4" fmla="*/ 0 h 375669"/>
                <a:gd name="connsiteX5" fmla="*/ 0 w 250446"/>
                <a:gd name="connsiteY5" fmla="*/ 0 h 375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375669">
                  <a:moveTo>
                    <a:pt x="0" y="0"/>
                  </a:moveTo>
                  <a:lnTo>
                    <a:pt x="0" y="375669"/>
                  </a:lnTo>
                  <a:lnTo>
                    <a:pt x="250446" y="375669"/>
                  </a:lnTo>
                  <a:lnTo>
                    <a:pt x="250446" y="31306"/>
                  </a:lnTo>
                  <a:cubicBezTo>
                    <a:pt x="250446" y="14016"/>
                    <a:pt x="236430" y="0"/>
                    <a:pt x="21914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9E589"/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3" name="Graphic 122">
            <a:extLst>
              <a:ext uri="{FF2B5EF4-FFF2-40B4-BE49-F238E27FC236}">
                <a16:creationId xmlns:a16="http://schemas.microsoft.com/office/drawing/2014/main" id="{4493B484-FAEE-4AF3-8BE4-F72484B74DDF}"/>
              </a:ext>
            </a:extLst>
          </p:cNvPr>
          <p:cNvGrpSpPr/>
          <p:nvPr/>
        </p:nvGrpSpPr>
        <p:grpSpPr>
          <a:xfrm>
            <a:off x="4356524" y="2186718"/>
            <a:ext cx="439774" cy="505336"/>
            <a:chOff x="4356524" y="2186718"/>
            <a:chExt cx="439774" cy="50533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BDC0EFA0-0C6C-4A6F-8D99-6E737787776A}"/>
                </a:ext>
              </a:extLst>
            </p:cNvPr>
            <p:cNvSpPr/>
            <p:nvPr/>
          </p:nvSpPr>
          <p:spPr>
            <a:xfrm>
              <a:off x="4356957" y="2186718"/>
              <a:ext cx="439340" cy="151316"/>
            </a:xfrm>
            <a:custGeom>
              <a:avLst/>
              <a:gdLst>
                <a:gd name="connsiteX0" fmla="*/ 0 w 439340"/>
                <a:gd name="connsiteY0" fmla="*/ 125722 h 151316"/>
                <a:gd name="connsiteX1" fmla="*/ 40295 w 439340"/>
                <a:gd name="connsiteY1" fmla="*/ 151317 h 151316"/>
                <a:gd name="connsiteX2" fmla="*/ 219936 w 439340"/>
                <a:gd name="connsiteY2" fmla="*/ 47301 h 151316"/>
                <a:gd name="connsiteX3" fmla="*/ 398711 w 439340"/>
                <a:gd name="connsiteY3" fmla="*/ 151317 h 151316"/>
                <a:gd name="connsiteX4" fmla="*/ 439341 w 439340"/>
                <a:gd name="connsiteY4" fmla="*/ 126374 h 151316"/>
                <a:gd name="connsiteX5" fmla="*/ 219936 w 439340"/>
                <a:gd name="connsiteY5" fmla="*/ 0 h 151316"/>
                <a:gd name="connsiteX6" fmla="*/ 0 w 439340"/>
                <a:gd name="connsiteY6" fmla="*/ 125722 h 151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9340" h="151316">
                  <a:moveTo>
                    <a:pt x="0" y="125722"/>
                  </a:moveTo>
                  <a:lnTo>
                    <a:pt x="40295" y="151317"/>
                  </a:lnTo>
                  <a:lnTo>
                    <a:pt x="219936" y="47301"/>
                  </a:lnTo>
                  <a:lnTo>
                    <a:pt x="398711" y="151317"/>
                  </a:lnTo>
                  <a:lnTo>
                    <a:pt x="439341" y="126374"/>
                  </a:lnTo>
                  <a:lnTo>
                    <a:pt x="219936" y="0"/>
                  </a:lnTo>
                  <a:lnTo>
                    <a:pt x="0" y="125722"/>
                  </a:lnTo>
                  <a:close/>
                </a:path>
              </a:pathLst>
            </a:custGeom>
            <a:solidFill>
              <a:srgbClr val="025BA1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67AEEFF5-567B-4C9E-8BC8-1A59D69E7832}"/>
                </a:ext>
              </a:extLst>
            </p:cNvPr>
            <p:cNvSpPr/>
            <p:nvPr/>
          </p:nvSpPr>
          <p:spPr>
            <a:xfrm>
              <a:off x="4356524" y="2312440"/>
              <a:ext cx="439774" cy="379614"/>
            </a:xfrm>
            <a:custGeom>
              <a:avLst/>
              <a:gdLst>
                <a:gd name="connsiteX0" fmla="*/ 220370 w 439774"/>
                <a:gd name="connsiteY0" fmla="*/ 379614 h 379614"/>
                <a:gd name="connsiteX1" fmla="*/ 0 w 439774"/>
                <a:gd name="connsiteY1" fmla="*/ 252096 h 379614"/>
                <a:gd name="connsiteX2" fmla="*/ 0 w 439774"/>
                <a:gd name="connsiteY2" fmla="*/ 0 h 379614"/>
                <a:gd name="connsiteX3" fmla="*/ 40728 w 439774"/>
                <a:gd name="connsiteY3" fmla="*/ 25594 h 379614"/>
                <a:gd name="connsiteX4" fmla="*/ 40728 w 439774"/>
                <a:gd name="connsiteY4" fmla="*/ 227824 h 379614"/>
                <a:gd name="connsiteX5" fmla="*/ 220370 w 439774"/>
                <a:gd name="connsiteY5" fmla="*/ 330399 h 379614"/>
                <a:gd name="connsiteX6" fmla="*/ 399263 w 439774"/>
                <a:gd name="connsiteY6" fmla="*/ 227153 h 379614"/>
                <a:gd name="connsiteX7" fmla="*/ 399263 w 439774"/>
                <a:gd name="connsiteY7" fmla="*/ 25594 h 379614"/>
                <a:gd name="connsiteX8" fmla="*/ 439774 w 439774"/>
                <a:gd name="connsiteY8" fmla="*/ 651 h 379614"/>
                <a:gd name="connsiteX9" fmla="*/ 439774 w 439774"/>
                <a:gd name="connsiteY9" fmla="*/ 253399 h 379614"/>
                <a:gd name="connsiteX10" fmla="*/ 220370 w 439774"/>
                <a:gd name="connsiteY10" fmla="*/ 379614 h 379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9774" h="379614">
                  <a:moveTo>
                    <a:pt x="220370" y="379614"/>
                  </a:moveTo>
                  <a:lnTo>
                    <a:pt x="0" y="252096"/>
                  </a:lnTo>
                  <a:lnTo>
                    <a:pt x="0" y="0"/>
                  </a:lnTo>
                  <a:lnTo>
                    <a:pt x="40728" y="25594"/>
                  </a:lnTo>
                  <a:lnTo>
                    <a:pt x="40728" y="227824"/>
                  </a:lnTo>
                  <a:lnTo>
                    <a:pt x="220370" y="330399"/>
                  </a:lnTo>
                  <a:lnTo>
                    <a:pt x="399263" y="227153"/>
                  </a:lnTo>
                  <a:lnTo>
                    <a:pt x="399263" y="25594"/>
                  </a:lnTo>
                  <a:lnTo>
                    <a:pt x="439774" y="651"/>
                  </a:lnTo>
                  <a:lnTo>
                    <a:pt x="439774" y="253399"/>
                  </a:lnTo>
                  <a:lnTo>
                    <a:pt x="220370" y="379614"/>
                  </a:lnTo>
                  <a:close/>
                </a:path>
              </a:pathLst>
            </a:custGeom>
            <a:solidFill>
              <a:srgbClr val="0078D4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366FC9FD-DF75-4C3A-84BB-87923AE9D555}"/>
                </a:ext>
              </a:extLst>
            </p:cNvPr>
            <p:cNvSpPr/>
            <p:nvPr/>
          </p:nvSpPr>
          <p:spPr>
            <a:xfrm>
              <a:off x="4520067" y="2249214"/>
              <a:ext cx="208724" cy="216042"/>
            </a:xfrm>
            <a:custGeom>
              <a:avLst/>
              <a:gdLst>
                <a:gd name="connsiteX0" fmla="*/ 165337 w 208724"/>
                <a:gd name="connsiteY0" fmla="*/ 0 h 216042"/>
                <a:gd name="connsiteX1" fmla="*/ 0 w 208724"/>
                <a:gd name="connsiteY1" fmla="*/ 96418 h 216042"/>
                <a:gd name="connsiteX2" fmla="*/ 10542 w 208724"/>
                <a:gd name="connsiteY2" fmla="*/ 170360 h 216042"/>
                <a:gd name="connsiteX3" fmla="*/ 59999 w 208724"/>
                <a:gd name="connsiteY3" fmla="*/ 183838 h 216042"/>
                <a:gd name="connsiteX4" fmla="*/ 99151 w 208724"/>
                <a:gd name="connsiteY4" fmla="*/ 216043 h 216042"/>
                <a:gd name="connsiteX5" fmla="*/ 132648 w 208724"/>
                <a:gd name="connsiteY5" fmla="*/ 191455 h 216042"/>
                <a:gd name="connsiteX6" fmla="*/ 86639 w 208724"/>
                <a:gd name="connsiteY6" fmla="*/ 150212 h 216042"/>
                <a:gd name="connsiteX7" fmla="*/ 28157 w 208724"/>
                <a:gd name="connsiteY7" fmla="*/ 129867 h 216042"/>
                <a:gd name="connsiteX8" fmla="*/ 208725 w 208724"/>
                <a:gd name="connsiteY8" fmla="*/ 24983 h 216042"/>
                <a:gd name="connsiteX9" fmla="*/ 165376 w 208724"/>
                <a:gd name="connsiteY9" fmla="*/ 39 h 216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8724" h="216042">
                  <a:moveTo>
                    <a:pt x="165337" y="0"/>
                  </a:moveTo>
                  <a:lnTo>
                    <a:pt x="0" y="96418"/>
                  </a:lnTo>
                  <a:lnTo>
                    <a:pt x="10542" y="170360"/>
                  </a:lnTo>
                  <a:cubicBezTo>
                    <a:pt x="27850" y="170934"/>
                    <a:pt x="44785" y="175550"/>
                    <a:pt x="59999" y="183838"/>
                  </a:cubicBezTo>
                  <a:cubicBezTo>
                    <a:pt x="84254" y="197454"/>
                    <a:pt x="96688" y="212175"/>
                    <a:pt x="99151" y="216043"/>
                  </a:cubicBezTo>
                  <a:lnTo>
                    <a:pt x="132648" y="191455"/>
                  </a:lnTo>
                  <a:cubicBezTo>
                    <a:pt x="132648" y="191455"/>
                    <a:pt x="111210" y="163177"/>
                    <a:pt x="86639" y="150212"/>
                  </a:cubicBezTo>
                  <a:cubicBezTo>
                    <a:pt x="62068" y="137247"/>
                    <a:pt x="48314" y="132649"/>
                    <a:pt x="28157" y="129867"/>
                  </a:cubicBezTo>
                  <a:lnTo>
                    <a:pt x="208725" y="24983"/>
                  </a:lnTo>
                  <a:lnTo>
                    <a:pt x="165376" y="39"/>
                  </a:lnTo>
                </a:path>
              </a:pathLst>
            </a:custGeom>
            <a:solidFill>
              <a:srgbClr val="3DCCEA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56F940BB-8C72-4CE3-9F6C-43C139FDAD23}"/>
                </a:ext>
              </a:extLst>
            </p:cNvPr>
            <p:cNvSpPr/>
            <p:nvPr/>
          </p:nvSpPr>
          <p:spPr>
            <a:xfrm>
              <a:off x="4425231" y="2495844"/>
              <a:ext cx="208449" cy="133063"/>
            </a:xfrm>
            <a:custGeom>
              <a:avLst/>
              <a:gdLst>
                <a:gd name="connsiteX0" fmla="*/ 0 w 208449"/>
                <a:gd name="connsiteY0" fmla="*/ 108456 h 133063"/>
                <a:gd name="connsiteX1" fmla="*/ 188371 w 208449"/>
                <a:gd name="connsiteY1" fmla="*/ 0 h 133063"/>
                <a:gd name="connsiteX2" fmla="*/ 208449 w 208449"/>
                <a:gd name="connsiteY2" fmla="*/ 37139 h 133063"/>
                <a:gd name="connsiteX3" fmla="*/ 42541 w 208449"/>
                <a:gd name="connsiteY3" fmla="*/ 133063 h 133063"/>
                <a:gd name="connsiteX4" fmla="*/ 0 w 208449"/>
                <a:gd name="connsiteY4" fmla="*/ 108456 h 133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8449" h="133063">
                  <a:moveTo>
                    <a:pt x="0" y="108456"/>
                  </a:moveTo>
                  <a:lnTo>
                    <a:pt x="188371" y="0"/>
                  </a:lnTo>
                  <a:lnTo>
                    <a:pt x="208449" y="37139"/>
                  </a:lnTo>
                  <a:lnTo>
                    <a:pt x="42541" y="133063"/>
                  </a:lnTo>
                  <a:lnTo>
                    <a:pt x="0" y="108456"/>
                  </a:lnTo>
                </a:path>
              </a:pathLst>
            </a:custGeom>
            <a:solidFill>
              <a:srgbClr val="3DCCEA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02E0BF91-48C6-452A-997F-49D494D3657D}"/>
                </a:ext>
              </a:extLst>
            </p:cNvPr>
            <p:cNvSpPr/>
            <p:nvPr/>
          </p:nvSpPr>
          <p:spPr>
            <a:xfrm>
              <a:off x="4438335" y="2335982"/>
              <a:ext cx="103249" cy="103403"/>
            </a:xfrm>
            <a:custGeom>
              <a:avLst/>
              <a:gdLst>
                <a:gd name="connsiteX0" fmla="*/ 103249 w 103249"/>
                <a:gd name="connsiteY0" fmla="*/ 51702 h 103403"/>
                <a:gd name="connsiteX1" fmla="*/ 51625 w 103249"/>
                <a:gd name="connsiteY1" fmla="*/ 103404 h 103403"/>
                <a:gd name="connsiteX2" fmla="*/ 0 w 103249"/>
                <a:gd name="connsiteY2" fmla="*/ 51702 h 103403"/>
                <a:gd name="connsiteX3" fmla="*/ 51625 w 103249"/>
                <a:gd name="connsiteY3" fmla="*/ 0 h 103403"/>
                <a:gd name="connsiteX4" fmla="*/ 103249 w 103249"/>
                <a:gd name="connsiteY4" fmla="*/ 51702 h 10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249" h="103403">
                  <a:moveTo>
                    <a:pt x="103249" y="51702"/>
                  </a:moveTo>
                  <a:cubicBezTo>
                    <a:pt x="103249" y="80256"/>
                    <a:pt x="80136" y="103404"/>
                    <a:pt x="51625" y="103404"/>
                  </a:cubicBezTo>
                  <a:cubicBezTo>
                    <a:pt x="23113" y="103404"/>
                    <a:pt x="0" y="80256"/>
                    <a:pt x="0" y="51702"/>
                  </a:cubicBezTo>
                  <a:cubicBezTo>
                    <a:pt x="0" y="23148"/>
                    <a:pt x="23113" y="0"/>
                    <a:pt x="51625" y="0"/>
                  </a:cubicBezTo>
                  <a:cubicBezTo>
                    <a:pt x="80136" y="0"/>
                    <a:pt x="103249" y="23148"/>
                    <a:pt x="103249" y="51702"/>
                  </a:cubicBezTo>
                  <a:close/>
                </a:path>
              </a:pathLst>
            </a:custGeom>
            <a:solidFill>
              <a:srgbClr val="198EB8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91E32358-C2E9-41BD-940F-F5FA7E83DC25}"/>
                </a:ext>
              </a:extLst>
            </p:cNvPr>
            <p:cNvSpPr/>
            <p:nvPr/>
          </p:nvSpPr>
          <p:spPr>
            <a:xfrm>
              <a:off x="4612302" y="2439386"/>
              <a:ext cx="103249" cy="103403"/>
            </a:xfrm>
            <a:custGeom>
              <a:avLst/>
              <a:gdLst>
                <a:gd name="connsiteX0" fmla="*/ 103249 w 103249"/>
                <a:gd name="connsiteY0" fmla="*/ 51702 h 103403"/>
                <a:gd name="connsiteX1" fmla="*/ 51625 w 103249"/>
                <a:gd name="connsiteY1" fmla="*/ 103404 h 103403"/>
                <a:gd name="connsiteX2" fmla="*/ 0 w 103249"/>
                <a:gd name="connsiteY2" fmla="*/ 51702 h 103403"/>
                <a:gd name="connsiteX3" fmla="*/ 51625 w 103249"/>
                <a:gd name="connsiteY3" fmla="*/ 0 h 103403"/>
                <a:gd name="connsiteX4" fmla="*/ 103249 w 103249"/>
                <a:gd name="connsiteY4" fmla="*/ 51702 h 10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249" h="103403">
                  <a:moveTo>
                    <a:pt x="103249" y="51702"/>
                  </a:moveTo>
                  <a:cubicBezTo>
                    <a:pt x="103249" y="80256"/>
                    <a:pt x="80136" y="103404"/>
                    <a:pt x="51625" y="103404"/>
                  </a:cubicBezTo>
                  <a:cubicBezTo>
                    <a:pt x="23113" y="103404"/>
                    <a:pt x="0" y="80256"/>
                    <a:pt x="0" y="51702"/>
                  </a:cubicBezTo>
                  <a:cubicBezTo>
                    <a:pt x="0" y="23148"/>
                    <a:pt x="23113" y="0"/>
                    <a:pt x="51625" y="0"/>
                  </a:cubicBezTo>
                  <a:cubicBezTo>
                    <a:pt x="80136" y="0"/>
                    <a:pt x="103249" y="23148"/>
                    <a:pt x="103249" y="51702"/>
                  </a:cubicBezTo>
                  <a:close/>
                </a:path>
              </a:pathLst>
            </a:custGeom>
            <a:solidFill>
              <a:srgbClr val="198EB8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13403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DA98073-778D-42F6-AFDE-E7F939681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Setup of Synapse Link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E83E09C-AE86-4C7E-9D09-09B763F6EB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188" y="1737874"/>
            <a:ext cx="6172200" cy="3372726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68FEACF-17B0-4DBB-A006-55BBC600233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Power Apps </a:t>
            </a:r>
            <a:br>
              <a:rPr lang="en-US" sz="2400" dirty="0"/>
            </a:br>
            <a:r>
              <a:rPr lang="en-US" sz="2400" dirty="0"/>
              <a:t>Administration Page</a:t>
            </a:r>
          </a:p>
          <a:p>
            <a:r>
              <a:rPr lang="en-US" sz="2000" dirty="0">
                <a:solidFill>
                  <a:schemeClr val="accent4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Https://make.PowerApps.Com</a:t>
            </a:r>
            <a:r>
              <a:rPr lang="en-US" sz="2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731806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1E181-61EF-44A3-BF81-23C42A033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Create Synapse Link	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C74B04D-3B3A-46A9-87EF-E06C4B1B5E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188" y="1000438"/>
            <a:ext cx="6172200" cy="4847598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863608-5CCA-48AC-B6FB-709F1EEEDBD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Choose the Storage account and Synapse workspace:</a:t>
            </a:r>
          </a:p>
          <a:p>
            <a:r>
              <a:rPr lang="en-US" sz="2400" dirty="0"/>
              <a:t>If you already have a Synapse Workspace, click the checkbox to connect to the existing workspace.</a:t>
            </a:r>
          </a:p>
        </p:txBody>
      </p:sp>
    </p:spTree>
    <p:extLst>
      <p:ext uri="{BB962C8B-B14F-4D97-AF65-F5344CB8AC3E}">
        <p14:creationId xmlns:p14="http://schemas.microsoft.com/office/powerpoint/2010/main" val="35900808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6EEEBE-7D47-4020-BC19-72845AE5A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Choose Tables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DA43F24-883B-41B7-BADB-F7B4890157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188" y="1000438"/>
            <a:ext cx="6172200" cy="4847598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804312-0BC4-4DF6-AB23-AF4F3E0BEBD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Choose the tables you want to sync to the Azure data lake – (you can add more later.)</a:t>
            </a:r>
          </a:p>
        </p:txBody>
      </p:sp>
    </p:spTree>
    <p:extLst>
      <p:ext uri="{BB962C8B-B14F-4D97-AF65-F5344CB8AC3E}">
        <p14:creationId xmlns:p14="http://schemas.microsoft.com/office/powerpoint/2010/main" val="193074985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37E81A-4AB6-4431-950D-8DE731A166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199"/>
            <a:ext cx="7874721" cy="1023063"/>
          </a:xfrm>
        </p:spPr>
        <p:txBody>
          <a:bodyPr>
            <a:noAutofit/>
          </a:bodyPr>
          <a:lstStyle/>
          <a:p>
            <a:r>
              <a:rPr lang="en-US" sz="4400" b="1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Open Synapse Workspace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51C5867-E6BD-4BEF-8D7A-D29C609CA0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6486" y="2037639"/>
            <a:ext cx="5303137" cy="4165043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8BABF0-DE85-4EA6-B040-7DFCCACFD69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5ADA0F-D262-45DF-AB9F-5F2C12A7E9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613" y="2057400"/>
            <a:ext cx="5452570" cy="4145282"/>
          </a:xfrm>
          <a:prstGeom prst="rect">
            <a:avLst/>
          </a:prstGeom>
        </p:spPr>
      </p:pic>
      <p:cxnSp>
        <p:nvCxnSpPr>
          <p:cNvPr id="8" name="Connector: Curved 7">
            <a:extLst>
              <a:ext uri="{FF2B5EF4-FFF2-40B4-BE49-F238E27FC236}">
                <a16:creationId xmlns:a16="http://schemas.microsoft.com/office/drawing/2014/main" id="{40A81AD2-51AD-4162-A1CE-F5BAD32DC954}"/>
              </a:ext>
            </a:extLst>
          </p:cNvPr>
          <p:cNvCxnSpPr>
            <a:cxnSpLocks/>
          </p:cNvCxnSpPr>
          <p:nvPr/>
        </p:nvCxnSpPr>
        <p:spPr>
          <a:xfrm>
            <a:off x="5289578" y="2365959"/>
            <a:ext cx="1450366" cy="828002"/>
          </a:xfrm>
          <a:prstGeom prst="curvedConnector3">
            <a:avLst>
              <a:gd name="adj1" fmla="val 50000"/>
            </a:avLst>
          </a:prstGeom>
          <a:ln w="762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0D684A54-4162-491D-AA3B-67F6CC0DE0F8}"/>
              </a:ext>
            </a:extLst>
          </p:cNvPr>
          <p:cNvSpPr/>
          <p:nvPr/>
        </p:nvSpPr>
        <p:spPr>
          <a:xfrm>
            <a:off x="3763813" y="2140434"/>
            <a:ext cx="1906708" cy="512556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06367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Graphic 148">
            <a:extLst>
              <a:ext uri="{FF2B5EF4-FFF2-40B4-BE49-F238E27FC236}">
                <a16:creationId xmlns:a16="http://schemas.microsoft.com/office/drawing/2014/main" id="{D2586744-3DD3-4C09-8533-5A7EA829C5F3}"/>
              </a:ext>
            </a:extLst>
          </p:cNvPr>
          <p:cNvGrpSpPr/>
          <p:nvPr/>
        </p:nvGrpSpPr>
        <p:grpSpPr>
          <a:xfrm>
            <a:off x="10407649" y="4621596"/>
            <a:ext cx="1060277" cy="1326323"/>
            <a:chOff x="9459947" y="2751678"/>
            <a:chExt cx="563503" cy="766990"/>
          </a:xfrm>
        </p:grpSpPr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1CDF96FF-D027-4666-B10A-574B6250CD1F}"/>
                </a:ext>
              </a:extLst>
            </p:cNvPr>
            <p:cNvSpPr/>
            <p:nvPr/>
          </p:nvSpPr>
          <p:spPr>
            <a:xfrm>
              <a:off x="9773004" y="2751678"/>
              <a:ext cx="250446" cy="751338"/>
            </a:xfrm>
            <a:custGeom>
              <a:avLst/>
              <a:gdLst>
                <a:gd name="connsiteX0" fmla="*/ 250446 w 250446"/>
                <a:gd name="connsiteY0" fmla="*/ 0 h 751338"/>
                <a:gd name="connsiteX1" fmla="*/ 250446 w 250446"/>
                <a:gd name="connsiteY1" fmla="*/ 751338 h 751338"/>
                <a:gd name="connsiteX2" fmla="*/ 0 w 250446"/>
                <a:gd name="connsiteY2" fmla="*/ 751338 h 751338"/>
                <a:gd name="connsiteX3" fmla="*/ 0 w 250446"/>
                <a:gd name="connsiteY3" fmla="*/ 0 h 751338"/>
                <a:gd name="connsiteX4" fmla="*/ 250446 w 250446"/>
                <a:gd name="connsiteY4" fmla="*/ 0 h 751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0446" h="751338">
                  <a:moveTo>
                    <a:pt x="250446" y="0"/>
                  </a:moveTo>
                  <a:lnTo>
                    <a:pt x="250446" y="751338"/>
                  </a:lnTo>
                  <a:lnTo>
                    <a:pt x="0" y="751338"/>
                  </a:lnTo>
                  <a:lnTo>
                    <a:pt x="0" y="0"/>
                  </a:lnTo>
                  <a:lnTo>
                    <a:pt x="250446" y="0"/>
                  </a:lnTo>
                  <a:close/>
                </a:path>
              </a:pathLst>
            </a:custGeom>
            <a:solidFill>
              <a:srgbClr val="E6AD10"/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6878C1D0-866F-45AE-9461-2E6FE600D76F}"/>
                </a:ext>
              </a:extLst>
            </p:cNvPr>
            <p:cNvSpPr/>
            <p:nvPr/>
          </p:nvSpPr>
          <p:spPr>
            <a:xfrm>
              <a:off x="9616476" y="2942643"/>
              <a:ext cx="250446" cy="563503"/>
            </a:xfrm>
            <a:custGeom>
              <a:avLst/>
              <a:gdLst>
                <a:gd name="connsiteX0" fmla="*/ 250446 w 250446"/>
                <a:gd name="connsiteY0" fmla="*/ 31306 h 563503"/>
                <a:gd name="connsiteX1" fmla="*/ 250446 w 250446"/>
                <a:gd name="connsiteY1" fmla="*/ 563504 h 563503"/>
                <a:gd name="connsiteX2" fmla="*/ 0 w 250446"/>
                <a:gd name="connsiteY2" fmla="*/ 563504 h 563503"/>
                <a:gd name="connsiteX3" fmla="*/ 0 w 250446"/>
                <a:gd name="connsiteY3" fmla="*/ 0 h 563503"/>
                <a:gd name="connsiteX4" fmla="*/ 219140 w 250446"/>
                <a:gd name="connsiteY4" fmla="*/ 0 h 563503"/>
                <a:gd name="connsiteX5" fmla="*/ 250446 w 250446"/>
                <a:gd name="connsiteY5" fmla="*/ 31306 h 563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563503">
                  <a:moveTo>
                    <a:pt x="250446" y="31306"/>
                  </a:moveTo>
                  <a:lnTo>
                    <a:pt x="250446" y="563504"/>
                  </a:lnTo>
                  <a:lnTo>
                    <a:pt x="0" y="563504"/>
                  </a:lnTo>
                  <a:lnTo>
                    <a:pt x="0" y="0"/>
                  </a:lnTo>
                  <a:lnTo>
                    <a:pt x="219140" y="0"/>
                  </a:lnTo>
                  <a:cubicBezTo>
                    <a:pt x="236430" y="0"/>
                    <a:pt x="250446" y="14016"/>
                    <a:pt x="250446" y="31306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B1324C9E-FAE3-4F5E-953E-85495CBC218B}"/>
                </a:ext>
              </a:extLst>
            </p:cNvPr>
            <p:cNvSpPr/>
            <p:nvPr/>
          </p:nvSpPr>
          <p:spPr>
            <a:xfrm>
              <a:off x="9616476" y="2955165"/>
              <a:ext cx="250446" cy="563503"/>
            </a:xfrm>
            <a:custGeom>
              <a:avLst/>
              <a:gdLst>
                <a:gd name="connsiteX0" fmla="*/ 250446 w 250446"/>
                <a:gd name="connsiteY0" fmla="*/ 31306 h 563503"/>
                <a:gd name="connsiteX1" fmla="*/ 250446 w 250446"/>
                <a:gd name="connsiteY1" fmla="*/ 563504 h 563503"/>
                <a:gd name="connsiteX2" fmla="*/ 0 w 250446"/>
                <a:gd name="connsiteY2" fmla="*/ 563504 h 563503"/>
                <a:gd name="connsiteX3" fmla="*/ 0 w 250446"/>
                <a:gd name="connsiteY3" fmla="*/ 0 h 563503"/>
                <a:gd name="connsiteX4" fmla="*/ 219140 w 250446"/>
                <a:gd name="connsiteY4" fmla="*/ 0 h 563503"/>
                <a:gd name="connsiteX5" fmla="*/ 250446 w 250446"/>
                <a:gd name="connsiteY5" fmla="*/ 31306 h 563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563503">
                  <a:moveTo>
                    <a:pt x="250446" y="31306"/>
                  </a:moveTo>
                  <a:lnTo>
                    <a:pt x="250446" y="563504"/>
                  </a:lnTo>
                  <a:lnTo>
                    <a:pt x="0" y="563504"/>
                  </a:lnTo>
                  <a:lnTo>
                    <a:pt x="0" y="0"/>
                  </a:lnTo>
                  <a:lnTo>
                    <a:pt x="219140" y="0"/>
                  </a:lnTo>
                  <a:cubicBezTo>
                    <a:pt x="236430" y="0"/>
                    <a:pt x="250446" y="14016"/>
                    <a:pt x="250446" y="31306"/>
                  </a:cubicBezTo>
                  <a:close/>
                </a:path>
              </a:pathLst>
            </a:custGeom>
            <a:solidFill>
              <a:srgbClr val="000000">
                <a:alpha val="18000"/>
              </a:srgbClr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D4A2BD40-F815-4E10-A1CE-EF66BDDC7661}"/>
                </a:ext>
              </a:extLst>
            </p:cNvPr>
            <p:cNvSpPr/>
            <p:nvPr/>
          </p:nvSpPr>
          <p:spPr>
            <a:xfrm>
              <a:off x="9616476" y="2939512"/>
              <a:ext cx="250446" cy="563503"/>
            </a:xfrm>
            <a:custGeom>
              <a:avLst/>
              <a:gdLst>
                <a:gd name="connsiteX0" fmla="*/ 250446 w 250446"/>
                <a:gd name="connsiteY0" fmla="*/ 31306 h 563503"/>
                <a:gd name="connsiteX1" fmla="*/ 250446 w 250446"/>
                <a:gd name="connsiteY1" fmla="*/ 563504 h 563503"/>
                <a:gd name="connsiteX2" fmla="*/ 0 w 250446"/>
                <a:gd name="connsiteY2" fmla="*/ 563504 h 563503"/>
                <a:gd name="connsiteX3" fmla="*/ 0 w 250446"/>
                <a:gd name="connsiteY3" fmla="*/ 0 h 563503"/>
                <a:gd name="connsiteX4" fmla="*/ 219140 w 250446"/>
                <a:gd name="connsiteY4" fmla="*/ 0 h 563503"/>
                <a:gd name="connsiteX5" fmla="*/ 250446 w 250446"/>
                <a:gd name="connsiteY5" fmla="*/ 31306 h 563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563503">
                  <a:moveTo>
                    <a:pt x="250446" y="31306"/>
                  </a:moveTo>
                  <a:lnTo>
                    <a:pt x="250446" y="563504"/>
                  </a:lnTo>
                  <a:lnTo>
                    <a:pt x="0" y="563504"/>
                  </a:lnTo>
                  <a:lnTo>
                    <a:pt x="0" y="0"/>
                  </a:lnTo>
                  <a:lnTo>
                    <a:pt x="219140" y="0"/>
                  </a:lnTo>
                  <a:cubicBezTo>
                    <a:pt x="236430" y="0"/>
                    <a:pt x="250446" y="14016"/>
                    <a:pt x="250446" y="31306"/>
                  </a:cubicBezTo>
                  <a:close/>
                </a:path>
              </a:pathLst>
            </a:custGeom>
            <a:solidFill>
              <a:srgbClr val="F6D751"/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D84446D1-2E1D-4FC7-9AB7-D258C818B911}"/>
                </a:ext>
              </a:extLst>
            </p:cNvPr>
            <p:cNvSpPr/>
            <p:nvPr/>
          </p:nvSpPr>
          <p:spPr>
            <a:xfrm>
              <a:off x="9459947" y="3127347"/>
              <a:ext cx="250446" cy="375669"/>
            </a:xfrm>
            <a:custGeom>
              <a:avLst/>
              <a:gdLst>
                <a:gd name="connsiteX0" fmla="*/ 0 w 250446"/>
                <a:gd name="connsiteY0" fmla="*/ 0 h 375669"/>
                <a:gd name="connsiteX1" fmla="*/ 0 w 250446"/>
                <a:gd name="connsiteY1" fmla="*/ 375669 h 375669"/>
                <a:gd name="connsiteX2" fmla="*/ 250446 w 250446"/>
                <a:gd name="connsiteY2" fmla="*/ 375669 h 375669"/>
                <a:gd name="connsiteX3" fmla="*/ 250446 w 250446"/>
                <a:gd name="connsiteY3" fmla="*/ 31306 h 375669"/>
                <a:gd name="connsiteX4" fmla="*/ 219140 w 250446"/>
                <a:gd name="connsiteY4" fmla="*/ 0 h 375669"/>
                <a:gd name="connsiteX5" fmla="*/ 0 w 250446"/>
                <a:gd name="connsiteY5" fmla="*/ 0 h 375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375669">
                  <a:moveTo>
                    <a:pt x="0" y="0"/>
                  </a:moveTo>
                  <a:lnTo>
                    <a:pt x="0" y="375669"/>
                  </a:lnTo>
                  <a:lnTo>
                    <a:pt x="250446" y="375669"/>
                  </a:lnTo>
                  <a:lnTo>
                    <a:pt x="250446" y="31306"/>
                  </a:lnTo>
                  <a:cubicBezTo>
                    <a:pt x="250446" y="14016"/>
                    <a:pt x="236430" y="0"/>
                    <a:pt x="21914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9E589"/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14F89FE-801A-48AD-BDC3-6D2F826D8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b="1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Create a companion Serverless SQL Database for Views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2D98B1-DE12-4753-9E52-79A12E7B63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2237816"/>
          </a:xfrm>
        </p:spPr>
        <p:txBody>
          <a:bodyPr/>
          <a:lstStyle/>
          <a:p>
            <a:r>
              <a:rPr lang="en-US" dirty="0"/>
              <a:t>The Serverless SQL DB auto-created by the Synapse Link is read-only.</a:t>
            </a:r>
            <a:br>
              <a:rPr lang="en-US" dirty="0"/>
            </a:br>
            <a:endParaRPr lang="en-US" dirty="0"/>
          </a:p>
          <a:p>
            <a:r>
              <a:rPr lang="en-US" dirty="0"/>
              <a:t>Although you could point Power BI directly to it, creating a 2</a:t>
            </a:r>
            <a:r>
              <a:rPr lang="en-US" baseline="30000" dirty="0"/>
              <a:t>nd</a:t>
            </a:r>
            <a:r>
              <a:rPr lang="en-US" dirty="0"/>
              <a:t> Serverless SQL DB to hold your own configured views for reports give you flexibility to create a simpler and ‘cleaner’ data source.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0F0E36F-C581-4405-BC13-6509D0D2C9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2651" y="801044"/>
            <a:ext cx="6218436" cy="284184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BA0AC67-8351-47E0-8D3B-A4C700743FAD}"/>
              </a:ext>
            </a:extLst>
          </p:cNvPr>
          <p:cNvSpPr/>
          <p:nvPr/>
        </p:nvSpPr>
        <p:spPr bwMode="auto">
          <a:xfrm>
            <a:off x="299222" y="4922858"/>
            <a:ext cx="3093666" cy="914400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9F95440-F5B7-426D-B244-B30599D1027A}"/>
              </a:ext>
            </a:extLst>
          </p:cNvPr>
          <p:cNvSpPr/>
          <p:nvPr/>
        </p:nvSpPr>
        <p:spPr bwMode="auto">
          <a:xfrm>
            <a:off x="6631314" y="4563595"/>
            <a:ext cx="3331738" cy="1625495"/>
          </a:xfrm>
          <a:prstGeom prst="rect">
            <a:avLst/>
          </a:prstGeom>
          <a:solidFill>
            <a:srgbClr val="FFFFFF">
              <a:lumMod val="95000"/>
            </a:srgbClr>
          </a:solidFill>
          <a:ln w="1587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1F607DA-4BBE-4F19-ACC5-B043FA0CD8D0}"/>
              </a:ext>
            </a:extLst>
          </p:cNvPr>
          <p:cNvSpPr/>
          <p:nvPr/>
        </p:nvSpPr>
        <p:spPr bwMode="auto">
          <a:xfrm>
            <a:off x="3761017" y="4922858"/>
            <a:ext cx="2393900" cy="914400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16" name="TextBox 226">
            <a:extLst>
              <a:ext uri="{FF2B5EF4-FFF2-40B4-BE49-F238E27FC236}">
                <a16:creationId xmlns:a16="http://schemas.microsoft.com/office/drawing/2014/main" id="{4EAF2438-F80B-4469-8069-9A02AA55F3DC}"/>
              </a:ext>
            </a:extLst>
          </p:cNvPr>
          <p:cNvSpPr txBox="1"/>
          <p:nvPr/>
        </p:nvSpPr>
        <p:spPr>
          <a:xfrm>
            <a:off x="4554032" y="5127044"/>
            <a:ext cx="1482454" cy="4985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Azure Data </a:t>
            </a:r>
            <a:b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</a:b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Lake Storage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BE41C51-3473-48D9-97B2-AB337F587166}"/>
              </a:ext>
            </a:extLst>
          </p:cNvPr>
          <p:cNvGrpSpPr/>
          <p:nvPr/>
        </p:nvGrpSpPr>
        <p:grpSpPr>
          <a:xfrm>
            <a:off x="3953446" y="5166432"/>
            <a:ext cx="479602" cy="419822"/>
            <a:chOff x="6560437" y="5493393"/>
            <a:chExt cx="479602" cy="419822"/>
          </a:xfrm>
        </p:grpSpPr>
        <p:sp>
          <p:nvSpPr>
            <p:cNvPr id="18" name="Freeform 21">
              <a:extLst>
                <a:ext uri="{FF2B5EF4-FFF2-40B4-BE49-F238E27FC236}">
                  <a16:creationId xmlns:a16="http://schemas.microsoft.com/office/drawing/2014/main" id="{F5C48EBB-7B1E-4541-A92F-2A26A0E4A7B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437" y="5493393"/>
              <a:ext cx="0" cy="96464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" name="Freeform 22">
              <a:extLst>
                <a:ext uri="{FF2B5EF4-FFF2-40B4-BE49-F238E27FC236}">
                  <a16:creationId xmlns:a16="http://schemas.microsoft.com/office/drawing/2014/main" id="{33AA51B9-C343-4A05-BD21-F1F7362F12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1137" y="5493393"/>
              <a:ext cx="0" cy="96464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" name="Freeform 23">
              <a:extLst>
                <a:ext uri="{FF2B5EF4-FFF2-40B4-BE49-F238E27FC236}">
                  <a16:creationId xmlns:a16="http://schemas.microsoft.com/office/drawing/2014/main" id="{D587F53D-58CA-4021-A8B9-B7BF082E1289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120" y="5493393"/>
              <a:ext cx="0" cy="96464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" name="Freeform 24">
              <a:extLst>
                <a:ext uri="{FF2B5EF4-FFF2-40B4-BE49-F238E27FC236}">
                  <a16:creationId xmlns:a16="http://schemas.microsoft.com/office/drawing/2014/main" id="{E99FA9C9-2CBF-440B-BDC9-5386D909E5F2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8859" y="5493393"/>
              <a:ext cx="63856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6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6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" name="Freeform 25">
              <a:extLst>
                <a:ext uri="{FF2B5EF4-FFF2-40B4-BE49-F238E27FC236}">
                  <a16:creationId xmlns:a16="http://schemas.microsoft.com/office/drawing/2014/main" id="{DBDE4590-520E-4832-AA62-32EF2E9B538A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9559" y="5493393"/>
              <a:ext cx="59780" cy="97823"/>
            </a:xfrm>
            <a:custGeom>
              <a:avLst/>
              <a:gdLst>
                <a:gd name="T0" fmla="*/ 32 w 32"/>
                <a:gd name="T1" fmla="*/ 35 h 52"/>
                <a:gd name="T2" fmla="*/ 32 w 32"/>
                <a:gd name="T3" fmla="*/ 16 h 52"/>
                <a:gd name="T4" fmla="*/ 15 w 32"/>
                <a:gd name="T5" fmla="*/ 0 h 52"/>
                <a:gd name="T6" fmla="*/ 15 w 32"/>
                <a:gd name="T7" fmla="*/ 0 h 52"/>
                <a:gd name="T8" fmla="*/ 0 w 32"/>
                <a:gd name="T9" fmla="*/ 16 h 52"/>
                <a:gd name="T10" fmla="*/ 0 w 32"/>
                <a:gd name="T11" fmla="*/ 35 h 52"/>
                <a:gd name="T12" fmla="*/ 15 w 32"/>
                <a:gd name="T13" fmla="*/ 52 h 52"/>
                <a:gd name="T14" fmla="*/ 15 w 32"/>
                <a:gd name="T15" fmla="*/ 52 h 52"/>
                <a:gd name="T16" fmla="*/ 32 w 32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52">
                  <a:moveTo>
                    <a:pt x="32" y="35"/>
                  </a:moveTo>
                  <a:cubicBezTo>
                    <a:pt x="32" y="16"/>
                    <a:pt x="32" y="16"/>
                    <a:pt x="32" y="16"/>
                  </a:cubicBezTo>
                  <a:cubicBezTo>
                    <a:pt x="32" y="7"/>
                    <a:pt x="2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25" y="52"/>
                    <a:pt x="32" y="43"/>
                    <a:pt x="32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" name="Freeform 26">
              <a:extLst>
                <a:ext uri="{FF2B5EF4-FFF2-40B4-BE49-F238E27FC236}">
                  <a16:creationId xmlns:a16="http://schemas.microsoft.com/office/drawing/2014/main" id="{B3A53558-3770-487D-A3C1-AA488BD353BB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7541" y="5493393"/>
              <a:ext cx="62498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5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5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4" name="Freeform 27">
              <a:extLst>
                <a:ext uri="{FF2B5EF4-FFF2-40B4-BE49-F238E27FC236}">
                  <a16:creationId xmlns:a16="http://schemas.microsoft.com/office/drawing/2014/main" id="{3E0A39F4-8878-4AA9-8229-C7E0B2758542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437" y="5815392"/>
              <a:ext cx="0" cy="97823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5" name="Freeform 28">
              <a:extLst>
                <a:ext uri="{FF2B5EF4-FFF2-40B4-BE49-F238E27FC236}">
                  <a16:creationId xmlns:a16="http://schemas.microsoft.com/office/drawing/2014/main" id="{3B62412C-4052-4C6D-AB1D-F02D1043E19A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1137" y="5815392"/>
              <a:ext cx="0" cy="97823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" name="Freeform 29">
              <a:extLst>
                <a:ext uri="{FF2B5EF4-FFF2-40B4-BE49-F238E27FC236}">
                  <a16:creationId xmlns:a16="http://schemas.microsoft.com/office/drawing/2014/main" id="{B4E8FCC1-B793-41C9-ADE0-F87CC67B474A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120" y="5815392"/>
              <a:ext cx="0" cy="97823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" name="Freeform 30">
              <a:extLst>
                <a:ext uri="{FF2B5EF4-FFF2-40B4-BE49-F238E27FC236}">
                  <a16:creationId xmlns:a16="http://schemas.microsoft.com/office/drawing/2014/main" id="{BF4BAD7E-47E3-4D2E-93BD-58EF474BA4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8859" y="5815392"/>
              <a:ext cx="63856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7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7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7"/>
                    <a:pt x="34" y="17"/>
                    <a:pt x="34" y="17"/>
                  </a:cubicBezTo>
                  <a:cubicBezTo>
                    <a:pt x="34" y="8"/>
                    <a:pt x="26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6" y="52"/>
                    <a:pt x="34" y="45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" name="Freeform 31">
              <a:extLst>
                <a:ext uri="{FF2B5EF4-FFF2-40B4-BE49-F238E27FC236}">
                  <a16:creationId xmlns:a16="http://schemas.microsoft.com/office/drawing/2014/main" id="{008A9D7A-3D33-49AB-AF1D-B9CB93A7869E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9559" y="5815392"/>
              <a:ext cx="59780" cy="97823"/>
            </a:xfrm>
            <a:custGeom>
              <a:avLst/>
              <a:gdLst>
                <a:gd name="T0" fmla="*/ 32 w 32"/>
                <a:gd name="T1" fmla="*/ 35 h 52"/>
                <a:gd name="T2" fmla="*/ 32 w 32"/>
                <a:gd name="T3" fmla="*/ 17 h 52"/>
                <a:gd name="T4" fmla="*/ 15 w 32"/>
                <a:gd name="T5" fmla="*/ 0 h 52"/>
                <a:gd name="T6" fmla="*/ 15 w 32"/>
                <a:gd name="T7" fmla="*/ 0 h 52"/>
                <a:gd name="T8" fmla="*/ 0 w 32"/>
                <a:gd name="T9" fmla="*/ 17 h 52"/>
                <a:gd name="T10" fmla="*/ 0 w 32"/>
                <a:gd name="T11" fmla="*/ 35 h 52"/>
                <a:gd name="T12" fmla="*/ 15 w 32"/>
                <a:gd name="T13" fmla="*/ 52 h 52"/>
                <a:gd name="T14" fmla="*/ 15 w 32"/>
                <a:gd name="T15" fmla="*/ 52 h 52"/>
                <a:gd name="T16" fmla="*/ 32 w 32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52">
                  <a:moveTo>
                    <a:pt x="32" y="35"/>
                  </a:moveTo>
                  <a:cubicBezTo>
                    <a:pt x="32" y="17"/>
                    <a:pt x="32" y="17"/>
                    <a:pt x="32" y="17"/>
                  </a:cubicBezTo>
                  <a:cubicBezTo>
                    <a:pt x="32" y="8"/>
                    <a:pt x="2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25" y="52"/>
                    <a:pt x="32" y="45"/>
                    <a:pt x="32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" name="Freeform 32">
              <a:extLst>
                <a:ext uri="{FF2B5EF4-FFF2-40B4-BE49-F238E27FC236}">
                  <a16:creationId xmlns:a16="http://schemas.microsoft.com/office/drawing/2014/main" id="{CC47DDE4-4E88-4A20-A698-292402FB8C2A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7541" y="5815392"/>
              <a:ext cx="62498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7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7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7"/>
                    <a:pt x="34" y="17"/>
                    <a:pt x="34" y="17"/>
                  </a:cubicBezTo>
                  <a:cubicBezTo>
                    <a:pt x="34" y="8"/>
                    <a:pt x="25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5" y="52"/>
                    <a:pt x="34" y="45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" name="Freeform 33">
              <a:extLst>
                <a:ext uri="{FF2B5EF4-FFF2-40B4-BE49-F238E27FC236}">
                  <a16:creationId xmlns:a16="http://schemas.microsoft.com/office/drawing/2014/main" id="{08FF3D44-9C9A-4A68-B1AF-DD5CDA4A2A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682715" y="5659148"/>
              <a:ext cx="0" cy="9238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" name="Freeform 34">
              <a:extLst>
                <a:ext uri="{FF2B5EF4-FFF2-40B4-BE49-F238E27FC236}">
                  <a16:creationId xmlns:a16="http://schemas.microsoft.com/office/drawing/2014/main" id="{594D2FCD-88BB-4DF0-88CB-05EF44D695C4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9339" y="5659148"/>
              <a:ext cx="0" cy="9238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" name="Freeform 35">
              <a:extLst>
                <a:ext uri="{FF2B5EF4-FFF2-40B4-BE49-F238E27FC236}">
                  <a16:creationId xmlns:a16="http://schemas.microsoft.com/office/drawing/2014/main" id="{263C36CE-A33C-4DC5-AFB2-2C70A2DC994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437" y="5659148"/>
              <a:ext cx="62498" cy="96464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" name="Freeform 36">
              <a:extLst>
                <a:ext uri="{FF2B5EF4-FFF2-40B4-BE49-F238E27FC236}">
                  <a16:creationId xmlns:a16="http://schemas.microsoft.com/office/drawing/2014/main" id="{917A1BD8-0B97-4C85-BCB2-2F63DF5EF7EF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1137" y="5659148"/>
              <a:ext cx="61139" cy="96464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4" name="Freeform 37">
              <a:extLst>
                <a:ext uri="{FF2B5EF4-FFF2-40B4-BE49-F238E27FC236}">
                  <a16:creationId xmlns:a16="http://schemas.microsoft.com/office/drawing/2014/main" id="{2E7138D6-8CE2-4905-AA90-686E029A9E3B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120" y="5659148"/>
              <a:ext cx="61139" cy="96464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" name="Freeform 38">
              <a:extLst>
                <a:ext uri="{FF2B5EF4-FFF2-40B4-BE49-F238E27FC236}">
                  <a16:creationId xmlns:a16="http://schemas.microsoft.com/office/drawing/2014/main" id="{AB1B64CC-BB21-43C1-BE2A-D68B0C52760F}"/>
                </a:ext>
              </a:extLst>
            </p:cNvPr>
            <p:cNvSpPr>
              <a:spLocks/>
            </p:cNvSpPr>
            <p:nvPr/>
          </p:nvSpPr>
          <p:spPr bwMode="auto">
            <a:xfrm>
              <a:off x="7040039" y="5659148"/>
              <a:ext cx="0" cy="9238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36" name="TextBox 320">
            <a:extLst>
              <a:ext uri="{FF2B5EF4-FFF2-40B4-BE49-F238E27FC236}">
                <a16:creationId xmlns:a16="http://schemas.microsoft.com/office/drawing/2014/main" id="{C6BE35B2-E709-42A1-BAE7-9D926C4CFD47}"/>
              </a:ext>
            </a:extLst>
          </p:cNvPr>
          <p:cNvSpPr txBox="1"/>
          <p:nvPr/>
        </p:nvSpPr>
        <p:spPr>
          <a:xfrm>
            <a:off x="1270856" y="5127044"/>
            <a:ext cx="2152756" cy="4985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Azure Synapse </a:t>
            </a:r>
            <a:b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</a:b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Link for Dataverse</a:t>
            </a:r>
          </a:p>
        </p:txBody>
      </p:sp>
      <p:sp>
        <p:nvSpPr>
          <p:cNvPr id="37" name="TextBox 109">
            <a:extLst>
              <a:ext uri="{FF2B5EF4-FFF2-40B4-BE49-F238E27FC236}">
                <a16:creationId xmlns:a16="http://schemas.microsoft.com/office/drawing/2014/main" id="{15CAEC01-7517-43C5-8FA5-66BE271829AE}"/>
              </a:ext>
            </a:extLst>
          </p:cNvPr>
          <p:cNvSpPr txBox="1"/>
          <p:nvPr/>
        </p:nvSpPr>
        <p:spPr>
          <a:xfrm>
            <a:off x="7326030" y="4667799"/>
            <a:ext cx="2801975" cy="4431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Azure Synapse Analytics –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ServerlessSQL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38" name="Cylinder 37">
            <a:extLst>
              <a:ext uri="{FF2B5EF4-FFF2-40B4-BE49-F238E27FC236}">
                <a16:creationId xmlns:a16="http://schemas.microsoft.com/office/drawing/2014/main" id="{AC790F4A-E70D-4A51-BF27-ED6B97A971DA}"/>
              </a:ext>
            </a:extLst>
          </p:cNvPr>
          <p:cNvSpPr/>
          <p:nvPr/>
        </p:nvSpPr>
        <p:spPr>
          <a:xfrm>
            <a:off x="6914459" y="5271224"/>
            <a:ext cx="1211962" cy="86980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Auto-Created Views</a:t>
            </a:r>
          </a:p>
        </p:txBody>
      </p:sp>
      <p:sp>
        <p:nvSpPr>
          <p:cNvPr id="39" name="Cylinder 38">
            <a:extLst>
              <a:ext uri="{FF2B5EF4-FFF2-40B4-BE49-F238E27FC236}">
                <a16:creationId xmlns:a16="http://schemas.microsoft.com/office/drawing/2014/main" id="{FA1AFEF8-41A2-41ED-AD43-0C447899DB6E}"/>
              </a:ext>
            </a:extLst>
          </p:cNvPr>
          <p:cNvSpPr/>
          <p:nvPr/>
        </p:nvSpPr>
        <p:spPr>
          <a:xfrm>
            <a:off x="8533652" y="5215201"/>
            <a:ext cx="1150098" cy="917942"/>
          </a:xfrm>
          <a:prstGeom prst="can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Custom Report</a:t>
            </a:r>
            <a:br>
              <a:rPr lang="en-US" sz="1200" dirty="0"/>
            </a:br>
            <a:r>
              <a:rPr lang="en-US" sz="1200" dirty="0"/>
              <a:t>Views</a:t>
            </a:r>
          </a:p>
        </p:txBody>
      </p: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4B043273-9E6E-42A5-9B9E-F4C64F833FE6}"/>
              </a:ext>
            </a:extLst>
          </p:cNvPr>
          <p:cNvCxnSpPr>
            <a:cxnSpLocks/>
            <a:stCxn id="36" idx="3"/>
            <a:endCxn id="14" idx="1"/>
          </p:cNvCxnSpPr>
          <p:nvPr/>
        </p:nvCxnSpPr>
        <p:spPr>
          <a:xfrm>
            <a:off x="3423612" y="5376343"/>
            <a:ext cx="337405" cy="3715"/>
          </a:xfrm>
          <a:prstGeom prst="bentConnector3">
            <a:avLst>
              <a:gd name="adj1" fmla="val 50000"/>
            </a:avLst>
          </a:prstGeom>
          <a:ln w="57150">
            <a:solidFill>
              <a:srgbClr val="D83B01"/>
            </a:solidFill>
            <a:tailEnd type="triangl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BB5E5A89-0F09-46DE-AD6C-3E2025CAD992}"/>
              </a:ext>
            </a:extLst>
          </p:cNvPr>
          <p:cNvCxnSpPr>
            <a:cxnSpLocks/>
            <a:stCxn id="14" idx="3"/>
            <a:endCxn id="13" idx="1"/>
          </p:cNvCxnSpPr>
          <p:nvPr/>
        </p:nvCxnSpPr>
        <p:spPr>
          <a:xfrm flipV="1">
            <a:off x="6154917" y="5376343"/>
            <a:ext cx="476397" cy="3715"/>
          </a:xfrm>
          <a:prstGeom prst="straightConnector1">
            <a:avLst/>
          </a:prstGeom>
          <a:ln w="57150">
            <a:solidFill>
              <a:srgbClr val="D83B01"/>
            </a:solidFill>
            <a:tailEnd type="triangl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834C31CC-A1AB-4D07-96C9-C6EA13524DCA}"/>
              </a:ext>
            </a:extLst>
          </p:cNvPr>
          <p:cNvCxnSpPr>
            <a:cxnSpLocks/>
            <a:stCxn id="38" idx="4"/>
            <a:endCxn id="39" idx="2"/>
          </p:cNvCxnSpPr>
          <p:nvPr/>
        </p:nvCxnSpPr>
        <p:spPr>
          <a:xfrm flipV="1">
            <a:off x="8126421" y="5674172"/>
            <a:ext cx="407231" cy="31952"/>
          </a:xfrm>
          <a:prstGeom prst="straightConnector1">
            <a:avLst/>
          </a:prstGeom>
          <a:ln w="57150">
            <a:solidFill>
              <a:srgbClr val="D83B01"/>
            </a:solidFill>
            <a:tailEnd type="triangl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24646141-77A5-488A-8158-FF2B429C6E9D}"/>
              </a:ext>
            </a:extLst>
          </p:cNvPr>
          <p:cNvCxnSpPr>
            <a:cxnSpLocks/>
            <a:stCxn id="39" idx="4"/>
          </p:cNvCxnSpPr>
          <p:nvPr/>
        </p:nvCxnSpPr>
        <p:spPr>
          <a:xfrm>
            <a:off x="9683750" y="5674172"/>
            <a:ext cx="965529" cy="13682"/>
          </a:xfrm>
          <a:prstGeom prst="straightConnector1">
            <a:avLst/>
          </a:prstGeom>
          <a:ln w="57150">
            <a:solidFill>
              <a:srgbClr val="D83B01"/>
            </a:solidFill>
            <a:tailEnd type="triangl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aphic 8">
            <a:extLst>
              <a:ext uri="{FF2B5EF4-FFF2-40B4-BE49-F238E27FC236}">
                <a16:creationId xmlns:a16="http://schemas.microsoft.com/office/drawing/2014/main" id="{689FBBF0-6C7E-447D-BAFC-B891BE48B73D}"/>
              </a:ext>
            </a:extLst>
          </p:cNvPr>
          <p:cNvGrpSpPr/>
          <p:nvPr/>
        </p:nvGrpSpPr>
        <p:grpSpPr>
          <a:xfrm>
            <a:off x="362248" y="5093927"/>
            <a:ext cx="736133" cy="564832"/>
            <a:chOff x="1534629" y="2953882"/>
            <a:chExt cx="736133" cy="564832"/>
          </a:xfrm>
        </p:grpSpPr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692C08C2-0C73-40B6-84D8-7B06700D800A}"/>
                </a:ext>
              </a:extLst>
            </p:cNvPr>
            <p:cNvSpPr/>
            <p:nvPr/>
          </p:nvSpPr>
          <p:spPr>
            <a:xfrm>
              <a:off x="1534629" y="2953882"/>
              <a:ext cx="571188" cy="557534"/>
            </a:xfrm>
            <a:custGeom>
              <a:avLst/>
              <a:gdLst>
                <a:gd name="connsiteX0" fmla="*/ 303398 w 571188"/>
                <a:gd name="connsiteY0" fmla="*/ 394569 h 557534"/>
                <a:gd name="connsiteX1" fmla="*/ 543691 w 571188"/>
                <a:gd name="connsiteY1" fmla="*/ 342071 h 557534"/>
                <a:gd name="connsiteX2" fmla="*/ 483167 w 571188"/>
                <a:gd name="connsiteY2" fmla="*/ 59299 h 557534"/>
                <a:gd name="connsiteX3" fmla="*/ 106996 w 571188"/>
                <a:gd name="connsiteY3" fmla="*/ 81627 h 557534"/>
                <a:gd name="connsiteX4" fmla="*/ 30990 w 571188"/>
                <a:gd name="connsiteY4" fmla="*/ 486044 h 557534"/>
                <a:gd name="connsiteX5" fmla="*/ 31026 w 571188"/>
                <a:gd name="connsiteY5" fmla="*/ 486046 h 557534"/>
                <a:gd name="connsiteX6" fmla="*/ 80676 w 571188"/>
                <a:gd name="connsiteY6" fmla="*/ 541502 h 557534"/>
                <a:gd name="connsiteX7" fmla="*/ 243791 w 571188"/>
                <a:gd name="connsiteY7" fmla="*/ 497820 h 557534"/>
                <a:gd name="connsiteX8" fmla="*/ 243826 w 571188"/>
                <a:gd name="connsiteY8" fmla="*/ 497822 h 557534"/>
                <a:gd name="connsiteX9" fmla="*/ 303398 w 571188"/>
                <a:gd name="connsiteY9" fmla="*/ 394569 h 557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188" h="557534">
                  <a:moveTo>
                    <a:pt x="303398" y="394569"/>
                  </a:moveTo>
                  <a:cubicBezTo>
                    <a:pt x="403245" y="452255"/>
                    <a:pt x="492959" y="430002"/>
                    <a:pt x="543691" y="342071"/>
                  </a:cubicBezTo>
                  <a:cubicBezTo>
                    <a:pt x="594424" y="254140"/>
                    <a:pt x="575350" y="134238"/>
                    <a:pt x="483167" y="59299"/>
                  </a:cubicBezTo>
                  <a:cubicBezTo>
                    <a:pt x="381954" y="-22981"/>
                    <a:pt x="223699" y="-23349"/>
                    <a:pt x="106996" y="81627"/>
                  </a:cubicBezTo>
                  <a:cubicBezTo>
                    <a:pt x="2164" y="175925"/>
                    <a:pt x="-30632" y="342071"/>
                    <a:pt x="30990" y="486044"/>
                  </a:cubicBezTo>
                  <a:lnTo>
                    <a:pt x="31026" y="486046"/>
                  </a:lnTo>
                  <a:cubicBezTo>
                    <a:pt x="40888" y="508572"/>
                    <a:pt x="57760" y="528263"/>
                    <a:pt x="80676" y="541502"/>
                  </a:cubicBezTo>
                  <a:cubicBezTo>
                    <a:pt x="137780" y="574494"/>
                    <a:pt x="210793" y="554934"/>
                    <a:pt x="243791" y="497820"/>
                  </a:cubicBezTo>
                  <a:lnTo>
                    <a:pt x="243826" y="497822"/>
                  </a:lnTo>
                  <a:lnTo>
                    <a:pt x="303398" y="394569"/>
                  </a:lnTo>
                  <a:close/>
                </a:path>
              </a:pathLst>
            </a:custGeom>
            <a:solidFill>
              <a:srgbClr val="096738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277638B9-DBA8-46B7-AC36-DAE9E59ADC7E}"/>
                </a:ext>
              </a:extLst>
            </p:cNvPr>
            <p:cNvSpPr/>
            <p:nvPr/>
          </p:nvSpPr>
          <p:spPr>
            <a:xfrm>
              <a:off x="1699575" y="2961174"/>
              <a:ext cx="571187" cy="557540"/>
            </a:xfrm>
            <a:custGeom>
              <a:avLst/>
              <a:gdLst>
                <a:gd name="connsiteX0" fmla="*/ 540467 w 571187"/>
                <a:gd name="connsiteY0" fmla="*/ 72185 h 557540"/>
                <a:gd name="connsiteX1" fmla="*/ 540494 w 571187"/>
                <a:gd name="connsiteY1" fmla="*/ 72187 h 557540"/>
                <a:gd name="connsiteX2" fmla="*/ 464192 w 571187"/>
                <a:gd name="connsiteY2" fmla="*/ 475913 h 557540"/>
                <a:gd name="connsiteX3" fmla="*/ 88021 w 571187"/>
                <a:gd name="connsiteY3" fmla="*/ 498241 h 557540"/>
                <a:gd name="connsiteX4" fmla="*/ 27497 w 571187"/>
                <a:gd name="connsiteY4" fmla="*/ 215469 h 557540"/>
                <a:gd name="connsiteX5" fmla="*/ 267790 w 571187"/>
                <a:gd name="connsiteY5" fmla="*/ 162970 h 557540"/>
                <a:gd name="connsiteX6" fmla="*/ 327335 w 571187"/>
                <a:gd name="connsiteY6" fmla="*/ 59764 h 557540"/>
                <a:gd name="connsiteX7" fmla="*/ 327368 w 571187"/>
                <a:gd name="connsiteY7" fmla="*/ 59766 h 557540"/>
                <a:gd name="connsiteX8" fmla="*/ 490514 w 571187"/>
                <a:gd name="connsiteY8" fmla="*/ 16032 h 557540"/>
                <a:gd name="connsiteX9" fmla="*/ 540467 w 571187"/>
                <a:gd name="connsiteY9" fmla="*/ 72185 h 557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187" h="557540">
                  <a:moveTo>
                    <a:pt x="540467" y="72185"/>
                  </a:moveTo>
                  <a:lnTo>
                    <a:pt x="540494" y="72187"/>
                  </a:lnTo>
                  <a:cubicBezTo>
                    <a:pt x="601715" y="216000"/>
                    <a:pt x="568856" y="381766"/>
                    <a:pt x="464192" y="475913"/>
                  </a:cubicBezTo>
                  <a:cubicBezTo>
                    <a:pt x="347489" y="580890"/>
                    <a:pt x="189234" y="580521"/>
                    <a:pt x="88021" y="498241"/>
                  </a:cubicBezTo>
                  <a:cubicBezTo>
                    <a:pt x="-4162" y="423303"/>
                    <a:pt x="-23236" y="303401"/>
                    <a:pt x="27497" y="215469"/>
                  </a:cubicBezTo>
                  <a:cubicBezTo>
                    <a:pt x="78229" y="127538"/>
                    <a:pt x="167943" y="105284"/>
                    <a:pt x="267790" y="162970"/>
                  </a:cubicBezTo>
                  <a:lnTo>
                    <a:pt x="327335" y="59764"/>
                  </a:lnTo>
                  <a:lnTo>
                    <a:pt x="327368" y="59766"/>
                  </a:lnTo>
                  <a:cubicBezTo>
                    <a:pt x="360353" y="2611"/>
                    <a:pt x="433393" y="-16969"/>
                    <a:pt x="490514" y="16032"/>
                  </a:cubicBezTo>
                  <a:cubicBezTo>
                    <a:pt x="513666" y="29408"/>
                    <a:pt x="530650" y="49369"/>
                    <a:pt x="540467" y="72185"/>
                  </a:cubicBezTo>
                  <a:close/>
                </a:path>
              </a:pathLst>
            </a:custGeom>
            <a:solidFill>
              <a:srgbClr val="4ED062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B88C388-2A34-468D-B90B-A09F5BA7EACC}"/>
                </a:ext>
              </a:extLst>
            </p:cNvPr>
            <p:cNvSpPr/>
            <p:nvPr/>
          </p:nvSpPr>
          <p:spPr>
            <a:xfrm>
              <a:off x="1699604" y="3020954"/>
              <a:ext cx="406235" cy="430700"/>
            </a:xfrm>
            <a:custGeom>
              <a:avLst/>
              <a:gdLst>
                <a:gd name="connsiteX0" fmla="*/ 267790 w 406235"/>
                <a:gd name="connsiteY0" fmla="*/ 103196 h 430700"/>
                <a:gd name="connsiteX1" fmla="*/ 27497 w 406235"/>
                <a:gd name="connsiteY1" fmla="*/ 155695 h 430700"/>
                <a:gd name="connsiteX2" fmla="*/ 78906 w 406235"/>
                <a:gd name="connsiteY2" fmla="*/ 430700 h 430700"/>
                <a:gd name="connsiteX3" fmla="*/ 138445 w 406235"/>
                <a:gd name="connsiteY3" fmla="*/ 327504 h 430700"/>
                <a:gd name="connsiteX4" fmla="*/ 378739 w 406235"/>
                <a:gd name="connsiteY4" fmla="*/ 275005 h 430700"/>
                <a:gd name="connsiteX5" fmla="*/ 327330 w 406235"/>
                <a:gd name="connsiteY5" fmla="*/ 0 h 430700"/>
                <a:gd name="connsiteX6" fmla="*/ 267790 w 406235"/>
                <a:gd name="connsiteY6" fmla="*/ 103196 h 43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6235" h="430700">
                  <a:moveTo>
                    <a:pt x="267790" y="103196"/>
                  </a:moveTo>
                  <a:cubicBezTo>
                    <a:pt x="167943" y="45510"/>
                    <a:pt x="78229" y="67764"/>
                    <a:pt x="27497" y="155695"/>
                  </a:cubicBezTo>
                  <a:cubicBezTo>
                    <a:pt x="-21518" y="240648"/>
                    <a:pt x="-5374" y="355443"/>
                    <a:pt x="78906" y="430700"/>
                  </a:cubicBezTo>
                  <a:lnTo>
                    <a:pt x="138445" y="327504"/>
                  </a:lnTo>
                  <a:cubicBezTo>
                    <a:pt x="238293" y="385190"/>
                    <a:pt x="328006" y="362937"/>
                    <a:pt x="378739" y="275005"/>
                  </a:cubicBezTo>
                  <a:cubicBezTo>
                    <a:pt x="427753" y="190052"/>
                    <a:pt x="411610" y="75258"/>
                    <a:pt x="327330" y="0"/>
                  </a:cubicBezTo>
                  <a:lnTo>
                    <a:pt x="267790" y="103196"/>
                  </a:lnTo>
                  <a:close/>
                </a:path>
              </a:pathLst>
            </a:custGeom>
            <a:solidFill>
              <a:srgbClr val="088142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65EEBB57-CAE9-476E-AAF4-03941D014678}"/>
                </a:ext>
              </a:extLst>
            </p:cNvPr>
            <p:cNvSpPr/>
            <p:nvPr/>
          </p:nvSpPr>
          <p:spPr>
            <a:xfrm>
              <a:off x="1773304" y="3109853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69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7" y="256203"/>
                    <a:pt x="126622" y="277424"/>
                    <a:pt x="64726" y="241665"/>
                  </a:cubicBezTo>
                  <a:cubicBezTo>
                    <a:pt x="2831" y="205905"/>
                    <a:pt x="-18376" y="126707"/>
                    <a:pt x="17359" y="64769"/>
                  </a:cubicBezTo>
                  <a:cubicBezTo>
                    <a:pt x="53095" y="2833"/>
                    <a:pt x="132239" y="-18389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000000">
                <a:alpha val="24000"/>
              </a:srgbClr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62F7B65E-FF64-421C-9BC0-F71CC9A2E04E}"/>
                </a:ext>
              </a:extLst>
            </p:cNvPr>
            <p:cNvSpPr/>
            <p:nvPr/>
          </p:nvSpPr>
          <p:spPr>
            <a:xfrm>
              <a:off x="1773304" y="3122125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70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7" y="256203"/>
                    <a:pt x="126622" y="277424"/>
                    <a:pt x="64726" y="241665"/>
                  </a:cubicBezTo>
                  <a:cubicBezTo>
                    <a:pt x="2831" y="205906"/>
                    <a:pt x="-18376" y="126707"/>
                    <a:pt x="17359" y="64770"/>
                  </a:cubicBezTo>
                  <a:cubicBezTo>
                    <a:pt x="53095" y="2832"/>
                    <a:pt x="132239" y="-18388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000000">
                <a:alpha val="32000"/>
              </a:srgbClr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929F2D48-514C-4F3E-916C-BF0F21DDC4E8}"/>
                </a:ext>
              </a:extLst>
            </p:cNvPr>
            <p:cNvSpPr/>
            <p:nvPr/>
          </p:nvSpPr>
          <p:spPr>
            <a:xfrm>
              <a:off x="1773304" y="3106785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70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6" y="256203"/>
                    <a:pt x="126622" y="277424"/>
                    <a:pt x="64726" y="241665"/>
                  </a:cubicBezTo>
                  <a:cubicBezTo>
                    <a:pt x="2831" y="205906"/>
                    <a:pt x="-18376" y="126707"/>
                    <a:pt x="17359" y="64770"/>
                  </a:cubicBezTo>
                  <a:cubicBezTo>
                    <a:pt x="53095" y="2832"/>
                    <a:pt x="132239" y="-18388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66EB6E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2" name="Graphic 122">
            <a:extLst>
              <a:ext uri="{FF2B5EF4-FFF2-40B4-BE49-F238E27FC236}">
                <a16:creationId xmlns:a16="http://schemas.microsoft.com/office/drawing/2014/main" id="{4B925962-17D3-4D16-BDA3-699CDF9010B9}"/>
              </a:ext>
            </a:extLst>
          </p:cNvPr>
          <p:cNvGrpSpPr/>
          <p:nvPr/>
        </p:nvGrpSpPr>
        <p:grpSpPr>
          <a:xfrm>
            <a:off x="6727281" y="4602546"/>
            <a:ext cx="534704" cy="644283"/>
            <a:chOff x="4356524" y="2186718"/>
            <a:chExt cx="439774" cy="505336"/>
          </a:xfrm>
        </p:grpSpPr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CCCC4238-B4D2-49EF-AEF4-DDE048760F2D}"/>
                </a:ext>
              </a:extLst>
            </p:cNvPr>
            <p:cNvSpPr/>
            <p:nvPr/>
          </p:nvSpPr>
          <p:spPr>
            <a:xfrm>
              <a:off x="4356957" y="2186718"/>
              <a:ext cx="439340" cy="151316"/>
            </a:xfrm>
            <a:custGeom>
              <a:avLst/>
              <a:gdLst>
                <a:gd name="connsiteX0" fmla="*/ 0 w 439340"/>
                <a:gd name="connsiteY0" fmla="*/ 125722 h 151316"/>
                <a:gd name="connsiteX1" fmla="*/ 40295 w 439340"/>
                <a:gd name="connsiteY1" fmla="*/ 151317 h 151316"/>
                <a:gd name="connsiteX2" fmla="*/ 219936 w 439340"/>
                <a:gd name="connsiteY2" fmla="*/ 47301 h 151316"/>
                <a:gd name="connsiteX3" fmla="*/ 398711 w 439340"/>
                <a:gd name="connsiteY3" fmla="*/ 151317 h 151316"/>
                <a:gd name="connsiteX4" fmla="*/ 439341 w 439340"/>
                <a:gd name="connsiteY4" fmla="*/ 126374 h 151316"/>
                <a:gd name="connsiteX5" fmla="*/ 219936 w 439340"/>
                <a:gd name="connsiteY5" fmla="*/ 0 h 151316"/>
                <a:gd name="connsiteX6" fmla="*/ 0 w 439340"/>
                <a:gd name="connsiteY6" fmla="*/ 125722 h 151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9340" h="151316">
                  <a:moveTo>
                    <a:pt x="0" y="125722"/>
                  </a:moveTo>
                  <a:lnTo>
                    <a:pt x="40295" y="151317"/>
                  </a:lnTo>
                  <a:lnTo>
                    <a:pt x="219936" y="47301"/>
                  </a:lnTo>
                  <a:lnTo>
                    <a:pt x="398711" y="151317"/>
                  </a:lnTo>
                  <a:lnTo>
                    <a:pt x="439341" y="126374"/>
                  </a:lnTo>
                  <a:lnTo>
                    <a:pt x="219936" y="0"/>
                  </a:lnTo>
                  <a:lnTo>
                    <a:pt x="0" y="125722"/>
                  </a:lnTo>
                  <a:close/>
                </a:path>
              </a:pathLst>
            </a:custGeom>
            <a:solidFill>
              <a:srgbClr val="025BA1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D6CB3BE8-6664-4D37-A104-47076051E640}"/>
                </a:ext>
              </a:extLst>
            </p:cNvPr>
            <p:cNvSpPr/>
            <p:nvPr/>
          </p:nvSpPr>
          <p:spPr>
            <a:xfrm>
              <a:off x="4356524" y="2312440"/>
              <a:ext cx="439774" cy="379614"/>
            </a:xfrm>
            <a:custGeom>
              <a:avLst/>
              <a:gdLst>
                <a:gd name="connsiteX0" fmla="*/ 220370 w 439774"/>
                <a:gd name="connsiteY0" fmla="*/ 379614 h 379614"/>
                <a:gd name="connsiteX1" fmla="*/ 0 w 439774"/>
                <a:gd name="connsiteY1" fmla="*/ 252096 h 379614"/>
                <a:gd name="connsiteX2" fmla="*/ 0 w 439774"/>
                <a:gd name="connsiteY2" fmla="*/ 0 h 379614"/>
                <a:gd name="connsiteX3" fmla="*/ 40728 w 439774"/>
                <a:gd name="connsiteY3" fmla="*/ 25594 h 379614"/>
                <a:gd name="connsiteX4" fmla="*/ 40728 w 439774"/>
                <a:gd name="connsiteY4" fmla="*/ 227824 h 379614"/>
                <a:gd name="connsiteX5" fmla="*/ 220370 w 439774"/>
                <a:gd name="connsiteY5" fmla="*/ 330399 h 379614"/>
                <a:gd name="connsiteX6" fmla="*/ 399263 w 439774"/>
                <a:gd name="connsiteY6" fmla="*/ 227153 h 379614"/>
                <a:gd name="connsiteX7" fmla="*/ 399263 w 439774"/>
                <a:gd name="connsiteY7" fmla="*/ 25594 h 379614"/>
                <a:gd name="connsiteX8" fmla="*/ 439774 w 439774"/>
                <a:gd name="connsiteY8" fmla="*/ 651 h 379614"/>
                <a:gd name="connsiteX9" fmla="*/ 439774 w 439774"/>
                <a:gd name="connsiteY9" fmla="*/ 253399 h 379614"/>
                <a:gd name="connsiteX10" fmla="*/ 220370 w 439774"/>
                <a:gd name="connsiteY10" fmla="*/ 379614 h 379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9774" h="379614">
                  <a:moveTo>
                    <a:pt x="220370" y="379614"/>
                  </a:moveTo>
                  <a:lnTo>
                    <a:pt x="0" y="252096"/>
                  </a:lnTo>
                  <a:lnTo>
                    <a:pt x="0" y="0"/>
                  </a:lnTo>
                  <a:lnTo>
                    <a:pt x="40728" y="25594"/>
                  </a:lnTo>
                  <a:lnTo>
                    <a:pt x="40728" y="227824"/>
                  </a:lnTo>
                  <a:lnTo>
                    <a:pt x="220370" y="330399"/>
                  </a:lnTo>
                  <a:lnTo>
                    <a:pt x="399263" y="227153"/>
                  </a:lnTo>
                  <a:lnTo>
                    <a:pt x="399263" y="25594"/>
                  </a:lnTo>
                  <a:lnTo>
                    <a:pt x="439774" y="651"/>
                  </a:lnTo>
                  <a:lnTo>
                    <a:pt x="439774" y="253399"/>
                  </a:lnTo>
                  <a:lnTo>
                    <a:pt x="220370" y="379614"/>
                  </a:lnTo>
                  <a:close/>
                </a:path>
              </a:pathLst>
            </a:custGeom>
            <a:solidFill>
              <a:srgbClr val="0078D4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9A8BDF06-D69A-49F9-9054-AAA4D7DCF137}"/>
                </a:ext>
              </a:extLst>
            </p:cNvPr>
            <p:cNvSpPr/>
            <p:nvPr/>
          </p:nvSpPr>
          <p:spPr>
            <a:xfrm>
              <a:off x="4520067" y="2249214"/>
              <a:ext cx="208724" cy="216042"/>
            </a:xfrm>
            <a:custGeom>
              <a:avLst/>
              <a:gdLst>
                <a:gd name="connsiteX0" fmla="*/ 165337 w 208724"/>
                <a:gd name="connsiteY0" fmla="*/ 0 h 216042"/>
                <a:gd name="connsiteX1" fmla="*/ 0 w 208724"/>
                <a:gd name="connsiteY1" fmla="*/ 96418 h 216042"/>
                <a:gd name="connsiteX2" fmla="*/ 10542 w 208724"/>
                <a:gd name="connsiteY2" fmla="*/ 170360 h 216042"/>
                <a:gd name="connsiteX3" fmla="*/ 59999 w 208724"/>
                <a:gd name="connsiteY3" fmla="*/ 183838 h 216042"/>
                <a:gd name="connsiteX4" fmla="*/ 99151 w 208724"/>
                <a:gd name="connsiteY4" fmla="*/ 216043 h 216042"/>
                <a:gd name="connsiteX5" fmla="*/ 132648 w 208724"/>
                <a:gd name="connsiteY5" fmla="*/ 191455 h 216042"/>
                <a:gd name="connsiteX6" fmla="*/ 86639 w 208724"/>
                <a:gd name="connsiteY6" fmla="*/ 150212 h 216042"/>
                <a:gd name="connsiteX7" fmla="*/ 28157 w 208724"/>
                <a:gd name="connsiteY7" fmla="*/ 129867 h 216042"/>
                <a:gd name="connsiteX8" fmla="*/ 208725 w 208724"/>
                <a:gd name="connsiteY8" fmla="*/ 24983 h 216042"/>
                <a:gd name="connsiteX9" fmla="*/ 165376 w 208724"/>
                <a:gd name="connsiteY9" fmla="*/ 39 h 216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8724" h="216042">
                  <a:moveTo>
                    <a:pt x="165337" y="0"/>
                  </a:moveTo>
                  <a:lnTo>
                    <a:pt x="0" y="96418"/>
                  </a:lnTo>
                  <a:lnTo>
                    <a:pt x="10542" y="170360"/>
                  </a:lnTo>
                  <a:cubicBezTo>
                    <a:pt x="27850" y="170934"/>
                    <a:pt x="44785" y="175550"/>
                    <a:pt x="59999" y="183838"/>
                  </a:cubicBezTo>
                  <a:cubicBezTo>
                    <a:pt x="84254" y="197454"/>
                    <a:pt x="96688" y="212175"/>
                    <a:pt x="99151" y="216043"/>
                  </a:cubicBezTo>
                  <a:lnTo>
                    <a:pt x="132648" y="191455"/>
                  </a:lnTo>
                  <a:cubicBezTo>
                    <a:pt x="132648" y="191455"/>
                    <a:pt x="111210" y="163177"/>
                    <a:pt x="86639" y="150212"/>
                  </a:cubicBezTo>
                  <a:cubicBezTo>
                    <a:pt x="62068" y="137247"/>
                    <a:pt x="48314" y="132649"/>
                    <a:pt x="28157" y="129867"/>
                  </a:cubicBezTo>
                  <a:lnTo>
                    <a:pt x="208725" y="24983"/>
                  </a:lnTo>
                  <a:lnTo>
                    <a:pt x="165376" y="39"/>
                  </a:lnTo>
                </a:path>
              </a:pathLst>
            </a:custGeom>
            <a:solidFill>
              <a:srgbClr val="3DCCEA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9C04CE91-ADF0-42FB-924A-2708B98FB1C7}"/>
                </a:ext>
              </a:extLst>
            </p:cNvPr>
            <p:cNvSpPr/>
            <p:nvPr/>
          </p:nvSpPr>
          <p:spPr>
            <a:xfrm>
              <a:off x="4425231" y="2495844"/>
              <a:ext cx="208449" cy="133063"/>
            </a:xfrm>
            <a:custGeom>
              <a:avLst/>
              <a:gdLst>
                <a:gd name="connsiteX0" fmla="*/ 0 w 208449"/>
                <a:gd name="connsiteY0" fmla="*/ 108456 h 133063"/>
                <a:gd name="connsiteX1" fmla="*/ 188371 w 208449"/>
                <a:gd name="connsiteY1" fmla="*/ 0 h 133063"/>
                <a:gd name="connsiteX2" fmla="*/ 208449 w 208449"/>
                <a:gd name="connsiteY2" fmla="*/ 37139 h 133063"/>
                <a:gd name="connsiteX3" fmla="*/ 42541 w 208449"/>
                <a:gd name="connsiteY3" fmla="*/ 133063 h 133063"/>
                <a:gd name="connsiteX4" fmla="*/ 0 w 208449"/>
                <a:gd name="connsiteY4" fmla="*/ 108456 h 133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8449" h="133063">
                  <a:moveTo>
                    <a:pt x="0" y="108456"/>
                  </a:moveTo>
                  <a:lnTo>
                    <a:pt x="188371" y="0"/>
                  </a:lnTo>
                  <a:lnTo>
                    <a:pt x="208449" y="37139"/>
                  </a:lnTo>
                  <a:lnTo>
                    <a:pt x="42541" y="133063"/>
                  </a:lnTo>
                  <a:lnTo>
                    <a:pt x="0" y="108456"/>
                  </a:lnTo>
                </a:path>
              </a:pathLst>
            </a:custGeom>
            <a:solidFill>
              <a:srgbClr val="3DCCEA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8B6E4FCF-F31D-4F30-B50B-0817D6344232}"/>
                </a:ext>
              </a:extLst>
            </p:cNvPr>
            <p:cNvSpPr/>
            <p:nvPr/>
          </p:nvSpPr>
          <p:spPr>
            <a:xfrm>
              <a:off x="4438335" y="2335982"/>
              <a:ext cx="103249" cy="103403"/>
            </a:xfrm>
            <a:custGeom>
              <a:avLst/>
              <a:gdLst>
                <a:gd name="connsiteX0" fmla="*/ 103249 w 103249"/>
                <a:gd name="connsiteY0" fmla="*/ 51702 h 103403"/>
                <a:gd name="connsiteX1" fmla="*/ 51625 w 103249"/>
                <a:gd name="connsiteY1" fmla="*/ 103404 h 103403"/>
                <a:gd name="connsiteX2" fmla="*/ 0 w 103249"/>
                <a:gd name="connsiteY2" fmla="*/ 51702 h 103403"/>
                <a:gd name="connsiteX3" fmla="*/ 51625 w 103249"/>
                <a:gd name="connsiteY3" fmla="*/ 0 h 103403"/>
                <a:gd name="connsiteX4" fmla="*/ 103249 w 103249"/>
                <a:gd name="connsiteY4" fmla="*/ 51702 h 10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249" h="103403">
                  <a:moveTo>
                    <a:pt x="103249" y="51702"/>
                  </a:moveTo>
                  <a:cubicBezTo>
                    <a:pt x="103249" y="80256"/>
                    <a:pt x="80136" y="103404"/>
                    <a:pt x="51625" y="103404"/>
                  </a:cubicBezTo>
                  <a:cubicBezTo>
                    <a:pt x="23113" y="103404"/>
                    <a:pt x="0" y="80256"/>
                    <a:pt x="0" y="51702"/>
                  </a:cubicBezTo>
                  <a:cubicBezTo>
                    <a:pt x="0" y="23148"/>
                    <a:pt x="23113" y="0"/>
                    <a:pt x="51625" y="0"/>
                  </a:cubicBezTo>
                  <a:cubicBezTo>
                    <a:pt x="80136" y="0"/>
                    <a:pt x="103249" y="23148"/>
                    <a:pt x="103249" y="51702"/>
                  </a:cubicBezTo>
                  <a:close/>
                </a:path>
              </a:pathLst>
            </a:custGeom>
            <a:solidFill>
              <a:srgbClr val="198EB8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9B224B20-BE47-404F-B743-94A75340A044}"/>
                </a:ext>
              </a:extLst>
            </p:cNvPr>
            <p:cNvSpPr/>
            <p:nvPr/>
          </p:nvSpPr>
          <p:spPr>
            <a:xfrm>
              <a:off x="4612302" y="2439386"/>
              <a:ext cx="103249" cy="103403"/>
            </a:xfrm>
            <a:custGeom>
              <a:avLst/>
              <a:gdLst>
                <a:gd name="connsiteX0" fmla="*/ 103249 w 103249"/>
                <a:gd name="connsiteY0" fmla="*/ 51702 h 103403"/>
                <a:gd name="connsiteX1" fmla="*/ 51625 w 103249"/>
                <a:gd name="connsiteY1" fmla="*/ 103404 h 103403"/>
                <a:gd name="connsiteX2" fmla="*/ 0 w 103249"/>
                <a:gd name="connsiteY2" fmla="*/ 51702 h 103403"/>
                <a:gd name="connsiteX3" fmla="*/ 51625 w 103249"/>
                <a:gd name="connsiteY3" fmla="*/ 0 h 103403"/>
                <a:gd name="connsiteX4" fmla="*/ 103249 w 103249"/>
                <a:gd name="connsiteY4" fmla="*/ 51702 h 10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249" h="103403">
                  <a:moveTo>
                    <a:pt x="103249" y="51702"/>
                  </a:moveTo>
                  <a:cubicBezTo>
                    <a:pt x="103249" y="80256"/>
                    <a:pt x="80136" y="103404"/>
                    <a:pt x="51625" y="103404"/>
                  </a:cubicBezTo>
                  <a:cubicBezTo>
                    <a:pt x="23113" y="103404"/>
                    <a:pt x="0" y="80256"/>
                    <a:pt x="0" y="51702"/>
                  </a:cubicBezTo>
                  <a:cubicBezTo>
                    <a:pt x="0" y="23148"/>
                    <a:pt x="23113" y="0"/>
                    <a:pt x="51625" y="0"/>
                  </a:cubicBezTo>
                  <a:cubicBezTo>
                    <a:pt x="80136" y="0"/>
                    <a:pt x="103249" y="23148"/>
                    <a:pt x="103249" y="51702"/>
                  </a:cubicBezTo>
                  <a:close/>
                </a:path>
              </a:pathLst>
            </a:custGeom>
            <a:solidFill>
              <a:srgbClr val="198EB8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92" name="Freeform: Shape 91">
            <a:extLst>
              <a:ext uri="{FF2B5EF4-FFF2-40B4-BE49-F238E27FC236}">
                <a16:creationId xmlns:a16="http://schemas.microsoft.com/office/drawing/2014/main" id="{B6259383-D593-4332-ABFB-11A170FB9628}"/>
              </a:ext>
            </a:extLst>
          </p:cNvPr>
          <p:cNvSpPr/>
          <p:nvPr/>
        </p:nvSpPr>
        <p:spPr>
          <a:xfrm>
            <a:off x="185271" y="4350871"/>
            <a:ext cx="11534588" cy="1996141"/>
          </a:xfrm>
          <a:custGeom>
            <a:avLst/>
            <a:gdLst>
              <a:gd name="connsiteX0" fmla="*/ 0 w 11534588"/>
              <a:gd name="connsiteY0" fmla="*/ 0 h 1996141"/>
              <a:gd name="connsiteX1" fmla="*/ 11534588 w 11534588"/>
              <a:gd name="connsiteY1" fmla="*/ 0 h 1996141"/>
              <a:gd name="connsiteX2" fmla="*/ 11534588 w 11534588"/>
              <a:gd name="connsiteY2" fmla="*/ 1996141 h 1996141"/>
              <a:gd name="connsiteX3" fmla="*/ 9182318 w 11534588"/>
              <a:gd name="connsiteY3" fmla="*/ 1996141 h 1996141"/>
              <a:gd name="connsiteX4" fmla="*/ 9210393 w 11534588"/>
              <a:gd name="connsiteY4" fmla="*/ 1913464 h 1996141"/>
              <a:gd name="connsiteX5" fmla="*/ 9475394 w 11534588"/>
              <a:gd name="connsiteY5" fmla="*/ 1886438 h 1996141"/>
              <a:gd name="connsiteX6" fmla="*/ 9553228 w 11534588"/>
              <a:gd name="connsiteY6" fmla="*/ 1663226 h 1996141"/>
              <a:gd name="connsiteX7" fmla="*/ 9770652 w 11534588"/>
              <a:gd name="connsiteY7" fmla="*/ 1402731 h 1996141"/>
              <a:gd name="connsiteX8" fmla="*/ 9724239 w 11534588"/>
              <a:gd name="connsiteY8" fmla="*/ 1105141 h 1996141"/>
              <a:gd name="connsiteX9" fmla="*/ 9730592 w 11534588"/>
              <a:gd name="connsiteY9" fmla="*/ 910507 h 1996141"/>
              <a:gd name="connsiteX10" fmla="*/ 9636012 w 11534588"/>
              <a:gd name="connsiteY10" fmla="*/ 756963 h 1996141"/>
              <a:gd name="connsiteX11" fmla="*/ 9589241 w 11534588"/>
              <a:gd name="connsiteY11" fmla="*/ 731344 h 1996141"/>
              <a:gd name="connsiteX12" fmla="*/ 9588639 w 11534588"/>
              <a:gd name="connsiteY12" fmla="*/ 731014 h 1996141"/>
              <a:gd name="connsiteX13" fmla="*/ 9478028 w 11534588"/>
              <a:gd name="connsiteY13" fmla="*/ 546071 h 1996141"/>
              <a:gd name="connsiteX14" fmla="*/ 9419408 w 11534588"/>
              <a:gd name="connsiteY14" fmla="*/ 526515 h 1996141"/>
              <a:gd name="connsiteX15" fmla="*/ 9259907 w 11534588"/>
              <a:gd name="connsiteY15" fmla="*/ 613863 h 1996141"/>
              <a:gd name="connsiteX16" fmla="*/ 9258052 w 11534588"/>
              <a:gd name="connsiteY16" fmla="*/ 611394 h 1996141"/>
              <a:gd name="connsiteX17" fmla="*/ 9228047 w 11534588"/>
              <a:gd name="connsiteY17" fmla="*/ 571443 h 1996141"/>
              <a:gd name="connsiteX18" fmla="*/ 9101681 w 11534588"/>
              <a:gd name="connsiteY18" fmla="*/ 527524 h 1996141"/>
              <a:gd name="connsiteX19" fmla="*/ 8996771 w 11534588"/>
              <a:gd name="connsiteY19" fmla="*/ 604274 h 1996141"/>
              <a:gd name="connsiteX20" fmla="*/ 8975562 w 11534588"/>
              <a:gd name="connsiteY20" fmla="*/ 646924 h 1996141"/>
              <a:gd name="connsiteX21" fmla="*/ 8974101 w 11534588"/>
              <a:gd name="connsiteY21" fmla="*/ 649860 h 1996141"/>
              <a:gd name="connsiteX22" fmla="*/ 8675325 w 11534588"/>
              <a:gd name="connsiteY22" fmla="*/ 662030 h 1996141"/>
              <a:gd name="connsiteX23" fmla="*/ 8646749 w 11534588"/>
              <a:gd name="connsiteY23" fmla="*/ 716739 h 1996141"/>
              <a:gd name="connsiteX24" fmla="*/ 8646686 w 11534588"/>
              <a:gd name="connsiteY24" fmla="*/ 716858 h 1996141"/>
              <a:gd name="connsiteX25" fmla="*/ 8321945 w 11534588"/>
              <a:gd name="connsiteY25" fmla="*/ 781395 h 1996141"/>
              <a:gd name="connsiteX26" fmla="*/ 8255191 w 11534588"/>
              <a:gd name="connsiteY26" fmla="*/ 1063882 h 1996141"/>
              <a:gd name="connsiteX27" fmla="*/ 8253757 w 11534588"/>
              <a:gd name="connsiteY27" fmla="*/ 1069068 h 1996141"/>
              <a:gd name="connsiteX28" fmla="*/ 8103901 w 11534588"/>
              <a:gd name="connsiteY28" fmla="*/ 1265783 h 1996141"/>
              <a:gd name="connsiteX29" fmla="*/ 8185958 w 11534588"/>
              <a:gd name="connsiteY29" fmla="*/ 1487102 h 1996141"/>
              <a:gd name="connsiteX30" fmla="*/ 8147099 w 11534588"/>
              <a:gd name="connsiteY30" fmla="*/ 1702819 h 1996141"/>
              <a:gd name="connsiteX31" fmla="*/ 8328957 w 11534588"/>
              <a:gd name="connsiteY31" fmla="*/ 1862629 h 1996141"/>
              <a:gd name="connsiteX32" fmla="*/ 8408556 w 11534588"/>
              <a:gd name="connsiteY32" fmla="*/ 1983143 h 1996141"/>
              <a:gd name="connsiteX33" fmla="*/ 8424579 w 11534588"/>
              <a:gd name="connsiteY33" fmla="*/ 1996141 h 1996141"/>
              <a:gd name="connsiteX34" fmla="*/ 0 w 11534588"/>
              <a:gd name="connsiteY34" fmla="*/ 1996141 h 1996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1534588" h="1996141">
                <a:moveTo>
                  <a:pt x="0" y="0"/>
                </a:moveTo>
                <a:lnTo>
                  <a:pt x="11534588" y="0"/>
                </a:lnTo>
                <a:lnTo>
                  <a:pt x="11534588" y="1996141"/>
                </a:lnTo>
                <a:lnTo>
                  <a:pt x="9182318" y="1996141"/>
                </a:lnTo>
                <a:lnTo>
                  <a:pt x="9210393" y="1913464"/>
                </a:lnTo>
                <a:cubicBezTo>
                  <a:pt x="9293651" y="1982506"/>
                  <a:pt x="9401047" y="1971566"/>
                  <a:pt x="9475394" y="1886438"/>
                </a:cubicBezTo>
                <a:cubicBezTo>
                  <a:pt x="9524326" y="1830417"/>
                  <a:pt x="9552724" y="1749036"/>
                  <a:pt x="9553228" y="1663226"/>
                </a:cubicBezTo>
                <a:cubicBezTo>
                  <a:pt x="9658763" y="1643165"/>
                  <a:pt x="9744695" y="1540208"/>
                  <a:pt x="9770652" y="1402731"/>
                </a:cubicBezTo>
                <a:cubicBezTo>
                  <a:pt x="9790179" y="1299320"/>
                  <a:pt x="9773093" y="1189701"/>
                  <a:pt x="9724239" y="1105141"/>
                </a:cubicBezTo>
                <a:cubicBezTo>
                  <a:pt x="9744113" y="1043480"/>
                  <a:pt x="9746361" y="974250"/>
                  <a:pt x="9730592" y="910507"/>
                </a:cubicBezTo>
                <a:cubicBezTo>
                  <a:pt x="9714320" y="844645"/>
                  <a:pt x="9680265" y="790281"/>
                  <a:pt x="9636012" y="756963"/>
                </a:cubicBezTo>
                <a:lnTo>
                  <a:pt x="9589241" y="731344"/>
                </a:lnTo>
                <a:lnTo>
                  <a:pt x="9588639" y="731014"/>
                </a:lnTo>
                <a:cubicBezTo>
                  <a:pt x="9577481" y="648649"/>
                  <a:pt x="9535949" y="579229"/>
                  <a:pt x="9478028" y="546071"/>
                </a:cubicBezTo>
                <a:cubicBezTo>
                  <a:pt x="9459025" y="535189"/>
                  <a:pt x="9439237" y="528747"/>
                  <a:pt x="9419408" y="526515"/>
                </a:cubicBezTo>
                <a:cubicBezTo>
                  <a:pt x="9359921" y="519818"/>
                  <a:pt x="9300063" y="551011"/>
                  <a:pt x="9259907" y="613863"/>
                </a:cubicBezTo>
                <a:lnTo>
                  <a:pt x="9258052" y="611394"/>
                </a:lnTo>
                <a:lnTo>
                  <a:pt x="9228047" y="571443"/>
                </a:lnTo>
                <a:cubicBezTo>
                  <a:pt x="9192528" y="535373"/>
                  <a:pt x="9147126" y="518950"/>
                  <a:pt x="9101681" y="527524"/>
                </a:cubicBezTo>
                <a:cubicBezTo>
                  <a:pt x="9060391" y="535302"/>
                  <a:pt x="9023242" y="562988"/>
                  <a:pt x="8996771" y="604274"/>
                </a:cubicBezTo>
                <a:lnTo>
                  <a:pt x="8975562" y="646924"/>
                </a:lnTo>
                <a:lnTo>
                  <a:pt x="8974101" y="649860"/>
                </a:lnTo>
                <a:cubicBezTo>
                  <a:pt x="8887928" y="536920"/>
                  <a:pt x="8751506" y="548508"/>
                  <a:pt x="8675325" y="662030"/>
                </a:cubicBezTo>
                <a:lnTo>
                  <a:pt x="8646749" y="716739"/>
                </a:lnTo>
                <a:lnTo>
                  <a:pt x="8646686" y="716858"/>
                </a:lnTo>
                <a:cubicBezTo>
                  <a:pt x="8540492" y="634152"/>
                  <a:pt x="8405319" y="660989"/>
                  <a:pt x="8321945" y="781395"/>
                </a:cubicBezTo>
                <a:cubicBezTo>
                  <a:pt x="8269177" y="857628"/>
                  <a:pt x="8244691" y="961191"/>
                  <a:pt x="8255191" y="1063882"/>
                </a:cubicBezTo>
                <a:cubicBezTo>
                  <a:pt x="8254726" y="1065624"/>
                  <a:pt x="8254222" y="1067327"/>
                  <a:pt x="8253757" y="1069068"/>
                </a:cubicBezTo>
                <a:cubicBezTo>
                  <a:pt x="8175575" y="1079818"/>
                  <a:pt x="8113354" y="1161502"/>
                  <a:pt x="8103901" y="1265783"/>
                </a:cubicBezTo>
                <a:cubicBezTo>
                  <a:pt x="8095842" y="1354848"/>
                  <a:pt x="8128076" y="1441794"/>
                  <a:pt x="8185958" y="1487102"/>
                </a:cubicBezTo>
                <a:cubicBezTo>
                  <a:pt x="8145162" y="1544864"/>
                  <a:pt x="8130401" y="1626851"/>
                  <a:pt x="8147099" y="1702819"/>
                </a:cubicBezTo>
                <a:cubicBezTo>
                  <a:pt x="8170151" y="1807820"/>
                  <a:pt x="8247055" y="1875385"/>
                  <a:pt x="8328957" y="1862629"/>
                </a:cubicBezTo>
                <a:cubicBezTo>
                  <a:pt x="8349800" y="1911146"/>
                  <a:pt x="8377095" y="1951581"/>
                  <a:pt x="8408556" y="1983143"/>
                </a:cubicBezTo>
                <a:lnTo>
                  <a:pt x="8424579" y="1996141"/>
                </a:lnTo>
                <a:lnTo>
                  <a:pt x="0" y="1996141"/>
                </a:lnTo>
                <a:close/>
              </a:path>
            </a:pathLst>
          </a:custGeom>
          <a:solidFill>
            <a:srgbClr val="0D0D0D">
              <a:alpha val="40000"/>
            </a:srgbClr>
          </a:solidFill>
          <a:ln>
            <a:solidFill>
              <a:srgbClr val="2F528F">
                <a:alpha val="14902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6CA1D1AA-8EFF-4D89-A1B2-0A971E50B752}"/>
              </a:ext>
            </a:extLst>
          </p:cNvPr>
          <p:cNvCxnSpPr/>
          <p:nvPr/>
        </p:nvCxnSpPr>
        <p:spPr>
          <a:xfrm>
            <a:off x="9108141" y="2832847"/>
            <a:ext cx="71718" cy="2328152"/>
          </a:xfrm>
          <a:prstGeom prst="straightConnector1">
            <a:avLst/>
          </a:prstGeom>
          <a:ln w="76200">
            <a:solidFill>
              <a:srgbClr val="D83B0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8940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autoRev="1" fill="remove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autoRev="1" fill="remove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500" autoRev="1" fill="remove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500" autoRev="1" fill="remove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46122A-50F4-48F0-BA19-9D734521D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b="1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Use the metadata views to access the “Choice” Labels from Dataverse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F88DD4-D642-4ABC-8B23-6CB26A9281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448658"/>
            <a:ext cx="3579062" cy="3420330"/>
          </a:xfrm>
        </p:spPr>
        <p:txBody>
          <a:bodyPr>
            <a:normAutofit fontScale="92500" lnSpcReduction="10000"/>
          </a:bodyPr>
          <a:lstStyle/>
          <a:p>
            <a:r>
              <a:rPr lang="en-US" sz="2000" dirty="0"/>
              <a:t>The auto-created table views only return the numeric value associated with ‘Choice’ fields, State Code or Status Reason.</a:t>
            </a:r>
          </a:p>
          <a:p>
            <a:r>
              <a:rPr lang="en-US" sz="2000" dirty="0"/>
              <a:t>In a view, join the base table to the appropriate Metadata table to retrieve the needed label.</a:t>
            </a:r>
          </a:p>
          <a:p>
            <a:r>
              <a:rPr lang="en-US" sz="2000" b="0" i="0" dirty="0">
                <a:effectLst/>
              </a:rPr>
              <a:t>Documentation is here: </a:t>
            </a:r>
            <a:r>
              <a:rPr lang="en-US" sz="2400" dirty="0">
                <a:hlinkClick r:id="rId2"/>
              </a:rPr>
              <a:t>Access Dataverse choice labels directly from Azure Synapse Link for Dataverse - Power Apps</a:t>
            </a:r>
            <a:endParaRPr lang="en-US" sz="1800" dirty="0"/>
          </a:p>
        </p:txBody>
      </p:sp>
      <p:pic>
        <p:nvPicPr>
          <p:cNvPr id="1026" name="Picture 2" descr="No alternative text description for this image">
            <a:extLst>
              <a:ext uri="{FF2B5EF4-FFF2-40B4-BE49-F238E27FC236}">
                <a16:creationId xmlns:a16="http://schemas.microsoft.com/office/drawing/2014/main" id="{00A50850-31A7-5644-6C85-F8C307BCF4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6567" y="759147"/>
            <a:ext cx="7349511" cy="5339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2887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46122A-50F4-48F0-BA19-9D734521D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b="1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Create views for use as your report source.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B06D6D9-E23F-4C15-77A6-3DBEFE962E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73352" y="318188"/>
            <a:ext cx="7187142" cy="2982060"/>
          </a:xfrm>
        </p:spPr>
      </p:pic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67A30799-23F7-4BF7-88D9-04139F2511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07980"/>
            <a:ext cx="3932237" cy="3561007"/>
          </a:xfrm>
        </p:spPr>
        <p:txBody>
          <a:bodyPr>
            <a:normAutofit/>
          </a:bodyPr>
          <a:lstStyle/>
          <a:p>
            <a:r>
              <a:rPr lang="en-US" sz="2400" dirty="0"/>
              <a:t>Remove unneeded records and columns.</a:t>
            </a:r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Use the metadata views to resolve the choice labels and make it easier for your builders.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5398F6-3BE2-F1A0-94AA-44523E5955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3352" y="3557753"/>
            <a:ext cx="7187142" cy="3004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7426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3431775-6EE0-F988-4634-D53593935A2B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90500" y="190500"/>
            <a:ext cx="11811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8794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1D2CF-6007-4417-AB2D-98A869E5A1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Connect Power BI to the newly created views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CCCA581-964E-45C6-8612-8D670FDDB5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921A91E-DDC8-476D-8502-A6B001A0E308}"/>
              </a:ext>
            </a:extLst>
          </p:cNvPr>
          <p:cNvGrpSpPr/>
          <p:nvPr/>
        </p:nvGrpSpPr>
        <p:grpSpPr>
          <a:xfrm>
            <a:off x="1159016" y="1604316"/>
            <a:ext cx="10081697" cy="4994507"/>
            <a:chOff x="838200" y="1604315"/>
            <a:chExt cx="10701950" cy="525368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BE1BE1D-7FE4-4D12-98DA-454D4D7865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200" y="1604315"/>
              <a:ext cx="10701950" cy="5253685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ED9ADAF-BA8B-4A83-961D-C559A84176E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272826" y="2634933"/>
              <a:ext cx="8267324" cy="422306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5038752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A47B1-B891-42BC-8F39-7F101150A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Completion of Basic Connectivity</a:t>
            </a:r>
          </a:p>
        </p:txBody>
      </p:sp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4" name="Content Placeholder 3" title="Microsoft Power BI MSIT">
                <a:extLst>
                  <a:ext uri="{FF2B5EF4-FFF2-40B4-BE49-F238E27FC236}">
                    <a16:creationId xmlns:a16="http://schemas.microsoft.com/office/drawing/2014/main" id="{82B7067D-9DC1-4F22-863C-7B6ED1DA07FF}"/>
                  </a:ext>
                </a:extLst>
              </p:cNvPr>
              <p:cNvGraphicFramePr>
                <a:graphicFrameLocks noGrp="1"/>
              </p:cNvGraphicFramePr>
              <p:nvPr>
                <p:ph sz="quarter" idx="10"/>
                <p:extLst>
                  <p:ext uri="{D42A27DB-BD31-4B8C-83A1-F6EECF244321}">
                    <p14:modId xmlns:p14="http://schemas.microsoft.com/office/powerpoint/2010/main" val="3403659691"/>
                  </p:ext>
                </p:extLst>
              </p:nvPr>
            </p:nvGraphicFramePr>
            <p:xfrm>
              <a:off x="4493297" y="1934134"/>
              <a:ext cx="7493964" cy="4489446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4" name="Content Placeholder 3" title="Microsoft Power BI MSIT">
                <a:extLst>
                  <a:ext uri="{FF2B5EF4-FFF2-40B4-BE49-F238E27FC236}">
                    <a16:creationId xmlns:a16="http://schemas.microsoft.com/office/drawing/2014/main" id="{82B7067D-9DC1-4F22-863C-7B6ED1DA07F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493297" y="1934134"/>
                <a:ext cx="7493964" cy="4489446"/>
              </a:xfrm>
              <a:prstGeom prst="rect">
                <a:avLst/>
              </a:prstGeom>
            </p:spPr>
          </p:pic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FF91ABC3-7E55-49E5-897F-A87311B71F41}"/>
              </a:ext>
            </a:extLst>
          </p:cNvPr>
          <p:cNvSpPr/>
          <p:nvPr/>
        </p:nvSpPr>
        <p:spPr bwMode="auto">
          <a:xfrm>
            <a:off x="965800" y="1961161"/>
            <a:ext cx="3093666" cy="906970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9" name="AutoShape 4">
            <a:extLst>
              <a:ext uri="{FF2B5EF4-FFF2-40B4-BE49-F238E27FC236}">
                <a16:creationId xmlns:a16="http://schemas.microsoft.com/office/drawing/2014/main" id="{4E0BC623-7A92-4401-B427-9C4D9FE4BCA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380477" y="4500073"/>
            <a:ext cx="1208366" cy="1208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F0E3B16-C647-4B3D-8DD8-922D061F114D}"/>
              </a:ext>
            </a:extLst>
          </p:cNvPr>
          <p:cNvSpPr/>
          <p:nvPr/>
        </p:nvSpPr>
        <p:spPr bwMode="auto">
          <a:xfrm>
            <a:off x="908624" y="3365611"/>
            <a:ext cx="3150844" cy="1625495"/>
          </a:xfrm>
          <a:prstGeom prst="rect">
            <a:avLst/>
          </a:prstGeom>
          <a:solidFill>
            <a:srgbClr val="FFFFFF">
              <a:lumMod val="95000"/>
            </a:srgbClr>
          </a:solidFill>
          <a:ln w="1587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AD979B9-AB50-4C8E-96C2-A81AEE879F5F}"/>
              </a:ext>
            </a:extLst>
          </p:cNvPr>
          <p:cNvSpPr/>
          <p:nvPr/>
        </p:nvSpPr>
        <p:spPr bwMode="auto">
          <a:xfrm>
            <a:off x="908623" y="5500373"/>
            <a:ext cx="3150843" cy="906970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2E226AE-826A-4C5D-BEDA-3A31A3FDBF12}"/>
              </a:ext>
            </a:extLst>
          </p:cNvPr>
          <p:cNvSpPr/>
          <p:nvPr/>
        </p:nvSpPr>
        <p:spPr bwMode="auto">
          <a:xfrm>
            <a:off x="1332645" y="2751678"/>
            <a:ext cx="5612963" cy="2418770"/>
          </a:xfrm>
          <a:prstGeom prst="rect">
            <a:avLst/>
          </a:prstGeom>
          <a:noFill/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13" name="TextBox 226">
            <a:extLst>
              <a:ext uri="{FF2B5EF4-FFF2-40B4-BE49-F238E27FC236}">
                <a16:creationId xmlns:a16="http://schemas.microsoft.com/office/drawing/2014/main" id="{E1083124-6482-42C6-A233-843A29E44028}"/>
              </a:ext>
            </a:extLst>
          </p:cNvPr>
          <p:cNvSpPr txBox="1"/>
          <p:nvPr/>
        </p:nvSpPr>
        <p:spPr>
          <a:xfrm>
            <a:off x="2310304" y="5708439"/>
            <a:ext cx="1613835" cy="4985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Azure Data </a:t>
            </a:r>
            <a:b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</a:b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Lake Storage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FC4E5C8-468F-4F09-99DB-8AD4B3A14ADD}"/>
              </a:ext>
            </a:extLst>
          </p:cNvPr>
          <p:cNvGrpSpPr/>
          <p:nvPr/>
        </p:nvGrpSpPr>
        <p:grpSpPr>
          <a:xfrm>
            <a:off x="1456653" y="5759157"/>
            <a:ext cx="479602" cy="419822"/>
            <a:chOff x="6560437" y="5493393"/>
            <a:chExt cx="479602" cy="419822"/>
          </a:xfrm>
        </p:grpSpPr>
        <p:sp>
          <p:nvSpPr>
            <p:cNvPr id="15" name="Freeform 21">
              <a:extLst>
                <a:ext uri="{FF2B5EF4-FFF2-40B4-BE49-F238E27FC236}">
                  <a16:creationId xmlns:a16="http://schemas.microsoft.com/office/drawing/2014/main" id="{F55DAA07-EDBA-42F6-A8E4-0593F03A8F2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437" y="5493393"/>
              <a:ext cx="0" cy="96464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" name="Freeform 22">
              <a:extLst>
                <a:ext uri="{FF2B5EF4-FFF2-40B4-BE49-F238E27FC236}">
                  <a16:creationId xmlns:a16="http://schemas.microsoft.com/office/drawing/2014/main" id="{21378E50-C816-462A-B263-76E6CD792B08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1137" y="5493393"/>
              <a:ext cx="0" cy="96464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" name="Freeform 23">
              <a:extLst>
                <a:ext uri="{FF2B5EF4-FFF2-40B4-BE49-F238E27FC236}">
                  <a16:creationId xmlns:a16="http://schemas.microsoft.com/office/drawing/2014/main" id="{B198FF52-DA6C-4E3F-A346-B5D3B38C46D9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120" y="5493393"/>
              <a:ext cx="0" cy="96464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" name="Freeform 24">
              <a:extLst>
                <a:ext uri="{FF2B5EF4-FFF2-40B4-BE49-F238E27FC236}">
                  <a16:creationId xmlns:a16="http://schemas.microsoft.com/office/drawing/2014/main" id="{2630D405-AD84-44FF-9C8F-F70135C991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8859" y="5493393"/>
              <a:ext cx="63856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6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6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" name="Freeform 25">
              <a:extLst>
                <a:ext uri="{FF2B5EF4-FFF2-40B4-BE49-F238E27FC236}">
                  <a16:creationId xmlns:a16="http://schemas.microsoft.com/office/drawing/2014/main" id="{E0EA2258-5238-470B-ADB7-309D4F0AD1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9559" y="5493393"/>
              <a:ext cx="59780" cy="97823"/>
            </a:xfrm>
            <a:custGeom>
              <a:avLst/>
              <a:gdLst>
                <a:gd name="T0" fmla="*/ 32 w 32"/>
                <a:gd name="T1" fmla="*/ 35 h 52"/>
                <a:gd name="T2" fmla="*/ 32 w 32"/>
                <a:gd name="T3" fmla="*/ 16 h 52"/>
                <a:gd name="T4" fmla="*/ 15 w 32"/>
                <a:gd name="T5" fmla="*/ 0 h 52"/>
                <a:gd name="T6" fmla="*/ 15 w 32"/>
                <a:gd name="T7" fmla="*/ 0 h 52"/>
                <a:gd name="T8" fmla="*/ 0 w 32"/>
                <a:gd name="T9" fmla="*/ 16 h 52"/>
                <a:gd name="T10" fmla="*/ 0 w 32"/>
                <a:gd name="T11" fmla="*/ 35 h 52"/>
                <a:gd name="T12" fmla="*/ 15 w 32"/>
                <a:gd name="T13" fmla="*/ 52 h 52"/>
                <a:gd name="T14" fmla="*/ 15 w 32"/>
                <a:gd name="T15" fmla="*/ 52 h 52"/>
                <a:gd name="T16" fmla="*/ 32 w 32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52">
                  <a:moveTo>
                    <a:pt x="32" y="35"/>
                  </a:moveTo>
                  <a:cubicBezTo>
                    <a:pt x="32" y="16"/>
                    <a:pt x="32" y="16"/>
                    <a:pt x="32" y="16"/>
                  </a:cubicBezTo>
                  <a:cubicBezTo>
                    <a:pt x="32" y="7"/>
                    <a:pt x="2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25" y="52"/>
                    <a:pt x="32" y="43"/>
                    <a:pt x="32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" name="Freeform 26">
              <a:extLst>
                <a:ext uri="{FF2B5EF4-FFF2-40B4-BE49-F238E27FC236}">
                  <a16:creationId xmlns:a16="http://schemas.microsoft.com/office/drawing/2014/main" id="{ED8D9A9B-3B58-4DA9-B46F-5B21A83CA8FA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7541" y="5493393"/>
              <a:ext cx="62498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5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5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" name="Freeform 27">
              <a:extLst>
                <a:ext uri="{FF2B5EF4-FFF2-40B4-BE49-F238E27FC236}">
                  <a16:creationId xmlns:a16="http://schemas.microsoft.com/office/drawing/2014/main" id="{6A91CBDA-6902-47ED-BA1F-8E84090308FF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437" y="5815392"/>
              <a:ext cx="0" cy="97823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" name="Freeform 28">
              <a:extLst>
                <a:ext uri="{FF2B5EF4-FFF2-40B4-BE49-F238E27FC236}">
                  <a16:creationId xmlns:a16="http://schemas.microsoft.com/office/drawing/2014/main" id="{D88D139F-F829-4533-8273-459CF082DC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1137" y="5815392"/>
              <a:ext cx="0" cy="97823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" name="Freeform 29">
              <a:extLst>
                <a:ext uri="{FF2B5EF4-FFF2-40B4-BE49-F238E27FC236}">
                  <a16:creationId xmlns:a16="http://schemas.microsoft.com/office/drawing/2014/main" id="{E215A319-1646-4E80-B6E9-8984FA2F2D3F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120" y="5815392"/>
              <a:ext cx="0" cy="97823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4" name="Freeform 30">
              <a:extLst>
                <a:ext uri="{FF2B5EF4-FFF2-40B4-BE49-F238E27FC236}">
                  <a16:creationId xmlns:a16="http://schemas.microsoft.com/office/drawing/2014/main" id="{F63734AA-BB41-4BEF-B7AE-A9D76A352AF2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8859" y="5815392"/>
              <a:ext cx="63856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7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7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7"/>
                    <a:pt x="34" y="17"/>
                    <a:pt x="34" y="17"/>
                  </a:cubicBezTo>
                  <a:cubicBezTo>
                    <a:pt x="34" y="8"/>
                    <a:pt x="26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6" y="52"/>
                    <a:pt x="34" y="45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5" name="Freeform 31">
              <a:extLst>
                <a:ext uri="{FF2B5EF4-FFF2-40B4-BE49-F238E27FC236}">
                  <a16:creationId xmlns:a16="http://schemas.microsoft.com/office/drawing/2014/main" id="{4413D860-6078-4928-BEB1-EF4D6B07B1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9559" y="5815392"/>
              <a:ext cx="59780" cy="97823"/>
            </a:xfrm>
            <a:custGeom>
              <a:avLst/>
              <a:gdLst>
                <a:gd name="T0" fmla="*/ 32 w 32"/>
                <a:gd name="T1" fmla="*/ 35 h 52"/>
                <a:gd name="T2" fmla="*/ 32 w 32"/>
                <a:gd name="T3" fmla="*/ 17 h 52"/>
                <a:gd name="T4" fmla="*/ 15 w 32"/>
                <a:gd name="T5" fmla="*/ 0 h 52"/>
                <a:gd name="T6" fmla="*/ 15 w 32"/>
                <a:gd name="T7" fmla="*/ 0 h 52"/>
                <a:gd name="T8" fmla="*/ 0 w 32"/>
                <a:gd name="T9" fmla="*/ 17 h 52"/>
                <a:gd name="T10" fmla="*/ 0 w 32"/>
                <a:gd name="T11" fmla="*/ 35 h 52"/>
                <a:gd name="T12" fmla="*/ 15 w 32"/>
                <a:gd name="T13" fmla="*/ 52 h 52"/>
                <a:gd name="T14" fmla="*/ 15 w 32"/>
                <a:gd name="T15" fmla="*/ 52 h 52"/>
                <a:gd name="T16" fmla="*/ 32 w 32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52">
                  <a:moveTo>
                    <a:pt x="32" y="35"/>
                  </a:moveTo>
                  <a:cubicBezTo>
                    <a:pt x="32" y="17"/>
                    <a:pt x="32" y="17"/>
                    <a:pt x="32" y="17"/>
                  </a:cubicBezTo>
                  <a:cubicBezTo>
                    <a:pt x="32" y="8"/>
                    <a:pt x="2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25" y="52"/>
                    <a:pt x="32" y="45"/>
                    <a:pt x="32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" name="Freeform 32">
              <a:extLst>
                <a:ext uri="{FF2B5EF4-FFF2-40B4-BE49-F238E27FC236}">
                  <a16:creationId xmlns:a16="http://schemas.microsoft.com/office/drawing/2014/main" id="{46FD0C30-E1B6-41C9-8854-D5906B7A4B44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7541" y="5815392"/>
              <a:ext cx="62498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7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7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7"/>
                    <a:pt x="34" y="17"/>
                    <a:pt x="34" y="17"/>
                  </a:cubicBezTo>
                  <a:cubicBezTo>
                    <a:pt x="34" y="8"/>
                    <a:pt x="25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5" y="52"/>
                    <a:pt x="34" y="45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" name="Freeform 33">
              <a:extLst>
                <a:ext uri="{FF2B5EF4-FFF2-40B4-BE49-F238E27FC236}">
                  <a16:creationId xmlns:a16="http://schemas.microsoft.com/office/drawing/2014/main" id="{4B901116-2A79-4FA0-B504-8F318378E8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682715" y="5659148"/>
              <a:ext cx="0" cy="9238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" name="Freeform 34">
              <a:extLst>
                <a:ext uri="{FF2B5EF4-FFF2-40B4-BE49-F238E27FC236}">
                  <a16:creationId xmlns:a16="http://schemas.microsoft.com/office/drawing/2014/main" id="{B8026161-4195-4151-BDE6-279D89831BA3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9339" y="5659148"/>
              <a:ext cx="0" cy="9238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" name="Freeform 35">
              <a:extLst>
                <a:ext uri="{FF2B5EF4-FFF2-40B4-BE49-F238E27FC236}">
                  <a16:creationId xmlns:a16="http://schemas.microsoft.com/office/drawing/2014/main" id="{A1251B76-EC92-41BC-B367-01241DAB5A4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437" y="5659148"/>
              <a:ext cx="62498" cy="96464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" name="Freeform 36">
              <a:extLst>
                <a:ext uri="{FF2B5EF4-FFF2-40B4-BE49-F238E27FC236}">
                  <a16:creationId xmlns:a16="http://schemas.microsoft.com/office/drawing/2014/main" id="{2BC5AAF9-D9E1-4290-9BBA-4210D4C58839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1137" y="5659148"/>
              <a:ext cx="61139" cy="96464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" name="Freeform 37">
              <a:extLst>
                <a:ext uri="{FF2B5EF4-FFF2-40B4-BE49-F238E27FC236}">
                  <a16:creationId xmlns:a16="http://schemas.microsoft.com/office/drawing/2014/main" id="{2E69A85C-C0A4-4A2E-AF2E-5BB97FFF09B5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120" y="5659148"/>
              <a:ext cx="61139" cy="96464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" name="Freeform 38">
              <a:extLst>
                <a:ext uri="{FF2B5EF4-FFF2-40B4-BE49-F238E27FC236}">
                  <a16:creationId xmlns:a16="http://schemas.microsoft.com/office/drawing/2014/main" id="{5D4F0E98-7E71-4BED-B4D6-51F5B83E5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7040039" y="5659148"/>
              <a:ext cx="0" cy="9238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33" name="TextBox 320">
            <a:extLst>
              <a:ext uri="{FF2B5EF4-FFF2-40B4-BE49-F238E27FC236}">
                <a16:creationId xmlns:a16="http://schemas.microsoft.com/office/drawing/2014/main" id="{ADCFC36A-0EED-4617-BEF7-78F040701FD4}"/>
              </a:ext>
            </a:extLst>
          </p:cNvPr>
          <p:cNvSpPr txBox="1"/>
          <p:nvPr/>
        </p:nvSpPr>
        <p:spPr>
          <a:xfrm>
            <a:off x="1937434" y="2147342"/>
            <a:ext cx="2152756" cy="4985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Azure Synapse </a:t>
            </a:r>
            <a:b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</a:b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Link for Dataverse</a:t>
            </a:r>
          </a:p>
        </p:txBody>
      </p:sp>
      <p:sp>
        <p:nvSpPr>
          <p:cNvPr id="34" name="TextBox 109">
            <a:extLst>
              <a:ext uri="{FF2B5EF4-FFF2-40B4-BE49-F238E27FC236}">
                <a16:creationId xmlns:a16="http://schemas.microsoft.com/office/drawing/2014/main" id="{C760FA40-6501-42A0-9738-E7A86B82C19C}"/>
              </a:ext>
            </a:extLst>
          </p:cNvPr>
          <p:cNvSpPr txBox="1"/>
          <p:nvPr/>
        </p:nvSpPr>
        <p:spPr>
          <a:xfrm>
            <a:off x="1698492" y="3469815"/>
            <a:ext cx="2304519" cy="4431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Azure Synapse Analytics – Serverless SQL</a:t>
            </a:r>
          </a:p>
        </p:txBody>
      </p:sp>
      <p:sp>
        <p:nvSpPr>
          <p:cNvPr id="35" name="Cylinder 34">
            <a:extLst>
              <a:ext uri="{FF2B5EF4-FFF2-40B4-BE49-F238E27FC236}">
                <a16:creationId xmlns:a16="http://schemas.microsoft.com/office/drawing/2014/main" id="{0288D8A4-F585-46B6-8F2A-274F2B463B4D}"/>
              </a:ext>
            </a:extLst>
          </p:cNvPr>
          <p:cNvSpPr/>
          <p:nvPr/>
        </p:nvSpPr>
        <p:spPr>
          <a:xfrm>
            <a:off x="1286921" y="4030576"/>
            <a:ext cx="811636" cy="810864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Auto-Created Views</a:t>
            </a:r>
          </a:p>
        </p:txBody>
      </p:sp>
      <p:sp>
        <p:nvSpPr>
          <p:cNvPr id="36" name="Cylinder 35">
            <a:extLst>
              <a:ext uri="{FF2B5EF4-FFF2-40B4-BE49-F238E27FC236}">
                <a16:creationId xmlns:a16="http://schemas.microsoft.com/office/drawing/2014/main" id="{AF1B5D90-9F91-4A47-A8E7-00CC7E046B7E}"/>
              </a:ext>
            </a:extLst>
          </p:cNvPr>
          <p:cNvSpPr/>
          <p:nvPr/>
        </p:nvSpPr>
        <p:spPr>
          <a:xfrm>
            <a:off x="2906114" y="4022695"/>
            <a:ext cx="811636" cy="810864"/>
          </a:xfrm>
          <a:prstGeom prst="can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Custom Report</a:t>
            </a:r>
            <a:br>
              <a:rPr lang="en-US" sz="1200" dirty="0"/>
            </a:br>
            <a:r>
              <a:rPr lang="en-US" sz="1200" dirty="0"/>
              <a:t>Views</a:t>
            </a:r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FEFA7C46-4ED1-4F30-B4C3-D6482EDB430E}"/>
              </a:ext>
            </a:extLst>
          </p:cNvPr>
          <p:cNvCxnSpPr>
            <a:cxnSpLocks/>
            <a:stCxn id="8" idx="1"/>
            <a:endCxn id="11" idx="1"/>
          </p:cNvCxnSpPr>
          <p:nvPr/>
        </p:nvCxnSpPr>
        <p:spPr>
          <a:xfrm rot="10800000" flipV="1">
            <a:off x="908624" y="2414646"/>
            <a:ext cx="57177" cy="3539212"/>
          </a:xfrm>
          <a:prstGeom prst="bentConnector3">
            <a:avLst>
              <a:gd name="adj1" fmla="val 1088422"/>
            </a:avLst>
          </a:prstGeom>
          <a:ln w="57150">
            <a:solidFill>
              <a:srgbClr val="D83B01"/>
            </a:solidFill>
            <a:tailEnd type="triangl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A34CE1CF-4BC0-4BA9-97A9-4E996E4EFD9C}"/>
              </a:ext>
            </a:extLst>
          </p:cNvPr>
          <p:cNvCxnSpPr/>
          <p:nvPr/>
        </p:nvCxnSpPr>
        <p:spPr>
          <a:xfrm flipV="1">
            <a:off x="1708951" y="4995417"/>
            <a:ext cx="0" cy="670173"/>
          </a:xfrm>
          <a:prstGeom prst="straightConnector1">
            <a:avLst/>
          </a:prstGeom>
          <a:ln w="57150">
            <a:solidFill>
              <a:srgbClr val="D83B01"/>
            </a:solidFill>
            <a:tailEnd type="triangl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9D5ACA48-B806-4AA8-9593-6EB089224686}"/>
              </a:ext>
            </a:extLst>
          </p:cNvPr>
          <p:cNvCxnSpPr>
            <a:cxnSpLocks/>
            <a:stCxn id="35" idx="4"/>
            <a:endCxn id="36" idx="2"/>
          </p:cNvCxnSpPr>
          <p:nvPr/>
        </p:nvCxnSpPr>
        <p:spPr>
          <a:xfrm flipV="1">
            <a:off x="2098557" y="4428127"/>
            <a:ext cx="807557" cy="7881"/>
          </a:xfrm>
          <a:prstGeom prst="straightConnector1">
            <a:avLst/>
          </a:prstGeom>
          <a:ln w="57150">
            <a:solidFill>
              <a:srgbClr val="D83B01"/>
            </a:solidFill>
            <a:tailEnd type="triangl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8AFF94B3-1FDE-49AA-83AA-FAA49181449F}"/>
              </a:ext>
            </a:extLst>
          </p:cNvPr>
          <p:cNvCxnSpPr>
            <a:cxnSpLocks/>
            <a:stCxn id="36" idx="4"/>
          </p:cNvCxnSpPr>
          <p:nvPr/>
        </p:nvCxnSpPr>
        <p:spPr>
          <a:xfrm flipV="1">
            <a:off x="3717750" y="4422280"/>
            <a:ext cx="807557" cy="5847"/>
          </a:xfrm>
          <a:prstGeom prst="straightConnector1">
            <a:avLst/>
          </a:prstGeom>
          <a:ln w="57150">
            <a:solidFill>
              <a:srgbClr val="D83B01"/>
            </a:solidFill>
            <a:tailEnd type="triangl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Graphic 8">
            <a:extLst>
              <a:ext uri="{FF2B5EF4-FFF2-40B4-BE49-F238E27FC236}">
                <a16:creationId xmlns:a16="http://schemas.microsoft.com/office/drawing/2014/main" id="{83437E27-F346-43BC-B432-9549981BA566}"/>
              </a:ext>
            </a:extLst>
          </p:cNvPr>
          <p:cNvGrpSpPr/>
          <p:nvPr/>
        </p:nvGrpSpPr>
        <p:grpSpPr>
          <a:xfrm>
            <a:off x="1028826" y="2100017"/>
            <a:ext cx="736133" cy="564832"/>
            <a:chOff x="1534629" y="2953882"/>
            <a:chExt cx="736133" cy="564832"/>
          </a:xfrm>
        </p:grpSpPr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C381FAA0-37D7-4FC9-86A3-7AC0973B067F}"/>
                </a:ext>
              </a:extLst>
            </p:cNvPr>
            <p:cNvSpPr/>
            <p:nvPr/>
          </p:nvSpPr>
          <p:spPr>
            <a:xfrm>
              <a:off x="1534629" y="2953882"/>
              <a:ext cx="571188" cy="557534"/>
            </a:xfrm>
            <a:custGeom>
              <a:avLst/>
              <a:gdLst>
                <a:gd name="connsiteX0" fmla="*/ 303398 w 571188"/>
                <a:gd name="connsiteY0" fmla="*/ 394569 h 557534"/>
                <a:gd name="connsiteX1" fmla="*/ 543691 w 571188"/>
                <a:gd name="connsiteY1" fmla="*/ 342071 h 557534"/>
                <a:gd name="connsiteX2" fmla="*/ 483167 w 571188"/>
                <a:gd name="connsiteY2" fmla="*/ 59299 h 557534"/>
                <a:gd name="connsiteX3" fmla="*/ 106996 w 571188"/>
                <a:gd name="connsiteY3" fmla="*/ 81627 h 557534"/>
                <a:gd name="connsiteX4" fmla="*/ 30990 w 571188"/>
                <a:gd name="connsiteY4" fmla="*/ 486044 h 557534"/>
                <a:gd name="connsiteX5" fmla="*/ 31026 w 571188"/>
                <a:gd name="connsiteY5" fmla="*/ 486046 h 557534"/>
                <a:gd name="connsiteX6" fmla="*/ 80676 w 571188"/>
                <a:gd name="connsiteY6" fmla="*/ 541502 h 557534"/>
                <a:gd name="connsiteX7" fmla="*/ 243791 w 571188"/>
                <a:gd name="connsiteY7" fmla="*/ 497820 h 557534"/>
                <a:gd name="connsiteX8" fmla="*/ 243826 w 571188"/>
                <a:gd name="connsiteY8" fmla="*/ 497822 h 557534"/>
                <a:gd name="connsiteX9" fmla="*/ 303398 w 571188"/>
                <a:gd name="connsiteY9" fmla="*/ 394569 h 557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188" h="557534">
                  <a:moveTo>
                    <a:pt x="303398" y="394569"/>
                  </a:moveTo>
                  <a:cubicBezTo>
                    <a:pt x="403245" y="452255"/>
                    <a:pt x="492959" y="430002"/>
                    <a:pt x="543691" y="342071"/>
                  </a:cubicBezTo>
                  <a:cubicBezTo>
                    <a:pt x="594424" y="254140"/>
                    <a:pt x="575350" y="134238"/>
                    <a:pt x="483167" y="59299"/>
                  </a:cubicBezTo>
                  <a:cubicBezTo>
                    <a:pt x="381954" y="-22981"/>
                    <a:pt x="223699" y="-23349"/>
                    <a:pt x="106996" y="81627"/>
                  </a:cubicBezTo>
                  <a:cubicBezTo>
                    <a:pt x="2164" y="175925"/>
                    <a:pt x="-30632" y="342071"/>
                    <a:pt x="30990" y="486044"/>
                  </a:cubicBezTo>
                  <a:lnTo>
                    <a:pt x="31026" y="486046"/>
                  </a:lnTo>
                  <a:cubicBezTo>
                    <a:pt x="40888" y="508572"/>
                    <a:pt x="57760" y="528263"/>
                    <a:pt x="80676" y="541502"/>
                  </a:cubicBezTo>
                  <a:cubicBezTo>
                    <a:pt x="137780" y="574494"/>
                    <a:pt x="210793" y="554934"/>
                    <a:pt x="243791" y="497820"/>
                  </a:cubicBezTo>
                  <a:lnTo>
                    <a:pt x="243826" y="497822"/>
                  </a:lnTo>
                  <a:lnTo>
                    <a:pt x="303398" y="394569"/>
                  </a:lnTo>
                  <a:close/>
                </a:path>
              </a:pathLst>
            </a:custGeom>
            <a:solidFill>
              <a:srgbClr val="096738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801187CC-8CB9-4789-9708-738B51532B7D}"/>
                </a:ext>
              </a:extLst>
            </p:cNvPr>
            <p:cNvSpPr/>
            <p:nvPr/>
          </p:nvSpPr>
          <p:spPr>
            <a:xfrm>
              <a:off x="1699575" y="2961174"/>
              <a:ext cx="571187" cy="557540"/>
            </a:xfrm>
            <a:custGeom>
              <a:avLst/>
              <a:gdLst>
                <a:gd name="connsiteX0" fmla="*/ 540467 w 571187"/>
                <a:gd name="connsiteY0" fmla="*/ 72185 h 557540"/>
                <a:gd name="connsiteX1" fmla="*/ 540494 w 571187"/>
                <a:gd name="connsiteY1" fmla="*/ 72187 h 557540"/>
                <a:gd name="connsiteX2" fmla="*/ 464192 w 571187"/>
                <a:gd name="connsiteY2" fmla="*/ 475913 h 557540"/>
                <a:gd name="connsiteX3" fmla="*/ 88021 w 571187"/>
                <a:gd name="connsiteY3" fmla="*/ 498241 h 557540"/>
                <a:gd name="connsiteX4" fmla="*/ 27497 w 571187"/>
                <a:gd name="connsiteY4" fmla="*/ 215469 h 557540"/>
                <a:gd name="connsiteX5" fmla="*/ 267790 w 571187"/>
                <a:gd name="connsiteY5" fmla="*/ 162970 h 557540"/>
                <a:gd name="connsiteX6" fmla="*/ 327335 w 571187"/>
                <a:gd name="connsiteY6" fmla="*/ 59764 h 557540"/>
                <a:gd name="connsiteX7" fmla="*/ 327368 w 571187"/>
                <a:gd name="connsiteY7" fmla="*/ 59766 h 557540"/>
                <a:gd name="connsiteX8" fmla="*/ 490514 w 571187"/>
                <a:gd name="connsiteY8" fmla="*/ 16032 h 557540"/>
                <a:gd name="connsiteX9" fmla="*/ 540467 w 571187"/>
                <a:gd name="connsiteY9" fmla="*/ 72185 h 557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187" h="557540">
                  <a:moveTo>
                    <a:pt x="540467" y="72185"/>
                  </a:moveTo>
                  <a:lnTo>
                    <a:pt x="540494" y="72187"/>
                  </a:lnTo>
                  <a:cubicBezTo>
                    <a:pt x="601715" y="216000"/>
                    <a:pt x="568856" y="381766"/>
                    <a:pt x="464192" y="475913"/>
                  </a:cubicBezTo>
                  <a:cubicBezTo>
                    <a:pt x="347489" y="580890"/>
                    <a:pt x="189234" y="580521"/>
                    <a:pt x="88021" y="498241"/>
                  </a:cubicBezTo>
                  <a:cubicBezTo>
                    <a:pt x="-4162" y="423303"/>
                    <a:pt x="-23236" y="303401"/>
                    <a:pt x="27497" y="215469"/>
                  </a:cubicBezTo>
                  <a:cubicBezTo>
                    <a:pt x="78229" y="127538"/>
                    <a:pt x="167943" y="105284"/>
                    <a:pt x="267790" y="162970"/>
                  </a:cubicBezTo>
                  <a:lnTo>
                    <a:pt x="327335" y="59764"/>
                  </a:lnTo>
                  <a:lnTo>
                    <a:pt x="327368" y="59766"/>
                  </a:lnTo>
                  <a:cubicBezTo>
                    <a:pt x="360353" y="2611"/>
                    <a:pt x="433393" y="-16969"/>
                    <a:pt x="490514" y="16032"/>
                  </a:cubicBezTo>
                  <a:cubicBezTo>
                    <a:pt x="513666" y="29408"/>
                    <a:pt x="530650" y="49369"/>
                    <a:pt x="540467" y="72185"/>
                  </a:cubicBezTo>
                  <a:close/>
                </a:path>
              </a:pathLst>
            </a:custGeom>
            <a:solidFill>
              <a:srgbClr val="4ED062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96D9AF4D-454F-492D-9077-5587E7FE25CB}"/>
                </a:ext>
              </a:extLst>
            </p:cNvPr>
            <p:cNvSpPr/>
            <p:nvPr/>
          </p:nvSpPr>
          <p:spPr>
            <a:xfrm>
              <a:off x="1699604" y="3020954"/>
              <a:ext cx="406235" cy="430700"/>
            </a:xfrm>
            <a:custGeom>
              <a:avLst/>
              <a:gdLst>
                <a:gd name="connsiteX0" fmla="*/ 267790 w 406235"/>
                <a:gd name="connsiteY0" fmla="*/ 103196 h 430700"/>
                <a:gd name="connsiteX1" fmla="*/ 27497 w 406235"/>
                <a:gd name="connsiteY1" fmla="*/ 155695 h 430700"/>
                <a:gd name="connsiteX2" fmla="*/ 78906 w 406235"/>
                <a:gd name="connsiteY2" fmla="*/ 430700 h 430700"/>
                <a:gd name="connsiteX3" fmla="*/ 138445 w 406235"/>
                <a:gd name="connsiteY3" fmla="*/ 327504 h 430700"/>
                <a:gd name="connsiteX4" fmla="*/ 378739 w 406235"/>
                <a:gd name="connsiteY4" fmla="*/ 275005 h 430700"/>
                <a:gd name="connsiteX5" fmla="*/ 327330 w 406235"/>
                <a:gd name="connsiteY5" fmla="*/ 0 h 430700"/>
                <a:gd name="connsiteX6" fmla="*/ 267790 w 406235"/>
                <a:gd name="connsiteY6" fmla="*/ 103196 h 43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6235" h="430700">
                  <a:moveTo>
                    <a:pt x="267790" y="103196"/>
                  </a:moveTo>
                  <a:cubicBezTo>
                    <a:pt x="167943" y="45510"/>
                    <a:pt x="78229" y="67764"/>
                    <a:pt x="27497" y="155695"/>
                  </a:cubicBezTo>
                  <a:cubicBezTo>
                    <a:pt x="-21518" y="240648"/>
                    <a:pt x="-5374" y="355443"/>
                    <a:pt x="78906" y="430700"/>
                  </a:cubicBezTo>
                  <a:lnTo>
                    <a:pt x="138445" y="327504"/>
                  </a:lnTo>
                  <a:cubicBezTo>
                    <a:pt x="238293" y="385190"/>
                    <a:pt x="328006" y="362937"/>
                    <a:pt x="378739" y="275005"/>
                  </a:cubicBezTo>
                  <a:cubicBezTo>
                    <a:pt x="427753" y="190052"/>
                    <a:pt x="411610" y="75258"/>
                    <a:pt x="327330" y="0"/>
                  </a:cubicBezTo>
                  <a:lnTo>
                    <a:pt x="267790" y="103196"/>
                  </a:lnTo>
                  <a:close/>
                </a:path>
              </a:pathLst>
            </a:custGeom>
            <a:solidFill>
              <a:srgbClr val="088142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DD087C22-D427-40C7-926A-A6766733A41C}"/>
                </a:ext>
              </a:extLst>
            </p:cNvPr>
            <p:cNvSpPr/>
            <p:nvPr/>
          </p:nvSpPr>
          <p:spPr>
            <a:xfrm>
              <a:off x="1773304" y="3109853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69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7" y="256203"/>
                    <a:pt x="126622" y="277424"/>
                    <a:pt x="64726" y="241665"/>
                  </a:cubicBezTo>
                  <a:cubicBezTo>
                    <a:pt x="2831" y="205905"/>
                    <a:pt x="-18376" y="126707"/>
                    <a:pt x="17359" y="64769"/>
                  </a:cubicBezTo>
                  <a:cubicBezTo>
                    <a:pt x="53095" y="2833"/>
                    <a:pt x="132239" y="-18389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000000">
                <a:alpha val="24000"/>
              </a:srgbClr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B90A1181-510A-4D37-BA75-0E0ED2FA6578}"/>
                </a:ext>
              </a:extLst>
            </p:cNvPr>
            <p:cNvSpPr/>
            <p:nvPr/>
          </p:nvSpPr>
          <p:spPr>
            <a:xfrm>
              <a:off x="1773304" y="3122125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70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7" y="256203"/>
                    <a:pt x="126622" y="277424"/>
                    <a:pt x="64726" y="241665"/>
                  </a:cubicBezTo>
                  <a:cubicBezTo>
                    <a:pt x="2831" y="205906"/>
                    <a:pt x="-18376" y="126707"/>
                    <a:pt x="17359" y="64770"/>
                  </a:cubicBezTo>
                  <a:cubicBezTo>
                    <a:pt x="53095" y="2832"/>
                    <a:pt x="132239" y="-18388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000000">
                <a:alpha val="32000"/>
              </a:srgbClr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610FA667-3FEA-451C-9DD1-2910889E2E87}"/>
                </a:ext>
              </a:extLst>
            </p:cNvPr>
            <p:cNvSpPr/>
            <p:nvPr/>
          </p:nvSpPr>
          <p:spPr>
            <a:xfrm>
              <a:off x="1773304" y="3106785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70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6" y="256203"/>
                    <a:pt x="126622" y="277424"/>
                    <a:pt x="64726" y="241665"/>
                  </a:cubicBezTo>
                  <a:cubicBezTo>
                    <a:pt x="2831" y="205906"/>
                    <a:pt x="-18376" y="126707"/>
                    <a:pt x="17359" y="64770"/>
                  </a:cubicBezTo>
                  <a:cubicBezTo>
                    <a:pt x="53095" y="2832"/>
                    <a:pt x="132239" y="-18388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66EB6E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9" name="Graphic 122">
            <a:extLst>
              <a:ext uri="{FF2B5EF4-FFF2-40B4-BE49-F238E27FC236}">
                <a16:creationId xmlns:a16="http://schemas.microsoft.com/office/drawing/2014/main" id="{44277D03-ECEB-4202-B36C-48A2F9F8ACA3}"/>
              </a:ext>
            </a:extLst>
          </p:cNvPr>
          <p:cNvGrpSpPr/>
          <p:nvPr/>
        </p:nvGrpSpPr>
        <p:grpSpPr>
          <a:xfrm>
            <a:off x="1144193" y="3423613"/>
            <a:ext cx="439774" cy="505336"/>
            <a:chOff x="4356524" y="2186718"/>
            <a:chExt cx="439774" cy="505336"/>
          </a:xfrm>
        </p:grpSpPr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5FE14017-9215-4EAA-A806-E69E09C6D7E1}"/>
                </a:ext>
              </a:extLst>
            </p:cNvPr>
            <p:cNvSpPr/>
            <p:nvPr/>
          </p:nvSpPr>
          <p:spPr>
            <a:xfrm>
              <a:off x="4356957" y="2186718"/>
              <a:ext cx="439340" cy="151316"/>
            </a:xfrm>
            <a:custGeom>
              <a:avLst/>
              <a:gdLst>
                <a:gd name="connsiteX0" fmla="*/ 0 w 439340"/>
                <a:gd name="connsiteY0" fmla="*/ 125722 h 151316"/>
                <a:gd name="connsiteX1" fmla="*/ 40295 w 439340"/>
                <a:gd name="connsiteY1" fmla="*/ 151317 h 151316"/>
                <a:gd name="connsiteX2" fmla="*/ 219936 w 439340"/>
                <a:gd name="connsiteY2" fmla="*/ 47301 h 151316"/>
                <a:gd name="connsiteX3" fmla="*/ 398711 w 439340"/>
                <a:gd name="connsiteY3" fmla="*/ 151317 h 151316"/>
                <a:gd name="connsiteX4" fmla="*/ 439341 w 439340"/>
                <a:gd name="connsiteY4" fmla="*/ 126374 h 151316"/>
                <a:gd name="connsiteX5" fmla="*/ 219936 w 439340"/>
                <a:gd name="connsiteY5" fmla="*/ 0 h 151316"/>
                <a:gd name="connsiteX6" fmla="*/ 0 w 439340"/>
                <a:gd name="connsiteY6" fmla="*/ 125722 h 151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9340" h="151316">
                  <a:moveTo>
                    <a:pt x="0" y="125722"/>
                  </a:moveTo>
                  <a:lnTo>
                    <a:pt x="40295" y="151317"/>
                  </a:lnTo>
                  <a:lnTo>
                    <a:pt x="219936" y="47301"/>
                  </a:lnTo>
                  <a:lnTo>
                    <a:pt x="398711" y="151317"/>
                  </a:lnTo>
                  <a:lnTo>
                    <a:pt x="439341" y="126374"/>
                  </a:lnTo>
                  <a:lnTo>
                    <a:pt x="219936" y="0"/>
                  </a:lnTo>
                  <a:lnTo>
                    <a:pt x="0" y="125722"/>
                  </a:lnTo>
                  <a:close/>
                </a:path>
              </a:pathLst>
            </a:custGeom>
            <a:solidFill>
              <a:srgbClr val="025BA1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354C3768-17C4-4818-9289-A8674E518CA2}"/>
                </a:ext>
              </a:extLst>
            </p:cNvPr>
            <p:cNvSpPr/>
            <p:nvPr/>
          </p:nvSpPr>
          <p:spPr>
            <a:xfrm>
              <a:off x="4356524" y="2312440"/>
              <a:ext cx="439774" cy="379614"/>
            </a:xfrm>
            <a:custGeom>
              <a:avLst/>
              <a:gdLst>
                <a:gd name="connsiteX0" fmla="*/ 220370 w 439774"/>
                <a:gd name="connsiteY0" fmla="*/ 379614 h 379614"/>
                <a:gd name="connsiteX1" fmla="*/ 0 w 439774"/>
                <a:gd name="connsiteY1" fmla="*/ 252096 h 379614"/>
                <a:gd name="connsiteX2" fmla="*/ 0 w 439774"/>
                <a:gd name="connsiteY2" fmla="*/ 0 h 379614"/>
                <a:gd name="connsiteX3" fmla="*/ 40728 w 439774"/>
                <a:gd name="connsiteY3" fmla="*/ 25594 h 379614"/>
                <a:gd name="connsiteX4" fmla="*/ 40728 w 439774"/>
                <a:gd name="connsiteY4" fmla="*/ 227824 h 379614"/>
                <a:gd name="connsiteX5" fmla="*/ 220370 w 439774"/>
                <a:gd name="connsiteY5" fmla="*/ 330399 h 379614"/>
                <a:gd name="connsiteX6" fmla="*/ 399263 w 439774"/>
                <a:gd name="connsiteY6" fmla="*/ 227153 h 379614"/>
                <a:gd name="connsiteX7" fmla="*/ 399263 w 439774"/>
                <a:gd name="connsiteY7" fmla="*/ 25594 h 379614"/>
                <a:gd name="connsiteX8" fmla="*/ 439774 w 439774"/>
                <a:gd name="connsiteY8" fmla="*/ 651 h 379614"/>
                <a:gd name="connsiteX9" fmla="*/ 439774 w 439774"/>
                <a:gd name="connsiteY9" fmla="*/ 253399 h 379614"/>
                <a:gd name="connsiteX10" fmla="*/ 220370 w 439774"/>
                <a:gd name="connsiteY10" fmla="*/ 379614 h 379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9774" h="379614">
                  <a:moveTo>
                    <a:pt x="220370" y="379614"/>
                  </a:moveTo>
                  <a:lnTo>
                    <a:pt x="0" y="252096"/>
                  </a:lnTo>
                  <a:lnTo>
                    <a:pt x="0" y="0"/>
                  </a:lnTo>
                  <a:lnTo>
                    <a:pt x="40728" y="25594"/>
                  </a:lnTo>
                  <a:lnTo>
                    <a:pt x="40728" y="227824"/>
                  </a:lnTo>
                  <a:lnTo>
                    <a:pt x="220370" y="330399"/>
                  </a:lnTo>
                  <a:lnTo>
                    <a:pt x="399263" y="227153"/>
                  </a:lnTo>
                  <a:lnTo>
                    <a:pt x="399263" y="25594"/>
                  </a:lnTo>
                  <a:lnTo>
                    <a:pt x="439774" y="651"/>
                  </a:lnTo>
                  <a:lnTo>
                    <a:pt x="439774" y="253399"/>
                  </a:lnTo>
                  <a:lnTo>
                    <a:pt x="220370" y="379614"/>
                  </a:lnTo>
                  <a:close/>
                </a:path>
              </a:pathLst>
            </a:custGeom>
            <a:solidFill>
              <a:srgbClr val="0078D4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C8F3FB44-6779-4C1D-8C69-E53EA998C1A7}"/>
                </a:ext>
              </a:extLst>
            </p:cNvPr>
            <p:cNvSpPr/>
            <p:nvPr/>
          </p:nvSpPr>
          <p:spPr>
            <a:xfrm>
              <a:off x="4520067" y="2249214"/>
              <a:ext cx="208724" cy="216042"/>
            </a:xfrm>
            <a:custGeom>
              <a:avLst/>
              <a:gdLst>
                <a:gd name="connsiteX0" fmla="*/ 165337 w 208724"/>
                <a:gd name="connsiteY0" fmla="*/ 0 h 216042"/>
                <a:gd name="connsiteX1" fmla="*/ 0 w 208724"/>
                <a:gd name="connsiteY1" fmla="*/ 96418 h 216042"/>
                <a:gd name="connsiteX2" fmla="*/ 10542 w 208724"/>
                <a:gd name="connsiteY2" fmla="*/ 170360 h 216042"/>
                <a:gd name="connsiteX3" fmla="*/ 59999 w 208724"/>
                <a:gd name="connsiteY3" fmla="*/ 183838 h 216042"/>
                <a:gd name="connsiteX4" fmla="*/ 99151 w 208724"/>
                <a:gd name="connsiteY4" fmla="*/ 216043 h 216042"/>
                <a:gd name="connsiteX5" fmla="*/ 132648 w 208724"/>
                <a:gd name="connsiteY5" fmla="*/ 191455 h 216042"/>
                <a:gd name="connsiteX6" fmla="*/ 86639 w 208724"/>
                <a:gd name="connsiteY6" fmla="*/ 150212 h 216042"/>
                <a:gd name="connsiteX7" fmla="*/ 28157 w 208724"/>
                <a:gd name="connsiteY7" fmla="*/ 129867 h 216042"/>
                <a:gd name="connsiteX8" fmla="*/ 208725 w 208724"/>
                <a:gd name="connsiteY8" fmla="*/ 24983 h 216042"/>
                <a:gd name="connsiteX9" fmla="*/ 165376 w 208724"/>
                <a:gd name="connsiteY9" fmla="*/ 39 h 216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8724" h="216042">
                  <a:moveTo>
                    <a:pt x="165337" y="0"/>
                  </a:moveTo>
                  <a:lnTo>
                    <a:pt x="0" y="96418"/>
                  </a:lnTo>
                  <a:lnTo>
                    <a:pt x="10542" y="170360"/>
                  </a:lnTo>
                  <a:cubicBezTo>
                    <a:pt x="27850" y="170934"/>
                    <a:pt x="44785" y="175550"/>
                    <a:pt x="59999" y="183838"/>
                  </a:cubicBezTo>
                  <a:cubicBezTo>
                    <a:pt x="84254" y="197454"/>
                    <a:pt x="96688" y="212175"/>
                    <a:pt x="99151" y="216043"/>
                  </a:cubicBezTo>
                  <a:lnTo>
                    <a:pt x="132648" y="191455"/>
                  </a:lnTo>
                  <a:cubicBezTo>
                    <a:pt x="132648" y="191455"/>
                    <a:pt x="111210" y="163177"/>
                    <a:pt x="86639" y="150212"/>
                  </a:cubicBezTo>
                  <a:cubicBezTo>
                    <a:pt x="62068" y="137247"/>
                    <a:pt x="48314" y="132649"/>
                    <a:pt x="28157" y="129867"/>
                  </a:cubicBezTo>
                  <a:lnTo>
                    <a:pt x="208725" y="24983"/>
                  </a:lnTo>
                  <a:lnTo>
                    <a:pt x="165376" y="39"/>
                  </a:lnTo>
                </a:path>
              </a:pathLst>
            </a:custGeom>
            <a:solidFill>
              <a:srgbClr val="3DCCEA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ABE02DE3-6F96-4723-9655-027831FE06B5}"/>
                </a:ext>
              </a:extLst>
            </p:cNvPr>
            <p:cNvSpPr/>
            <p:nvPr/>
          </p:nvSpPr>
          <p:spPr>
            <a:xfrm>
              <a:off x="4425231" y="2495844"/>
              <a:ext cx="208449" cy="133063"/>
            </a:xfrm>
            <a:custGeom>
              <a:avLst/>
              <a:gdLst>
                <a:gd name="connsiteX0" fmla="*/ 0 w 208449"/>
                <a:gd name="connsiteY0" fmla="*/ 108456 h 133063"/>
                <a:gd name="connsiteX1" fmla="*/ 188371 w 208449"/>
                <a:gd name="connsiteY1" fmla="*/ 0 h 133063"/>
                <a:gd name="connsiteX2" fmla="*/ 208449 w 208449"/>
                <a:gd name="connsiteY2" fmla="*/ 37139 h 133063"/>
                <a:gd name="connsiteX3" fmla="*/ 42541 w 208449"/>
                <a:gd name="connsiteY3" fmla="*/ 133063 h 133063"/>
                <a:gd name="connsiteX4" fmla="*/ 0 w 208449"/>
                <a:gd name="connsiteY4" fmla="*/ 108456 h 133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8449" h="133063">
                  <a:moveTo>
                    <a:pt x="0" y="108456"/>
                  </a:moveTo>
                  <a:lnTo>
                    <a:pt x="188371" y="0"/>
                  </a:lnTo>
                  <a:lnTo>
                    <a:pt x="208449" y="37139"/>
                  </a:lnTo>
                  <a:lnTo>
                    <a:pt x="42541" y="133063"/>
                  </a:lnTo>
                  <a:lnTo>
                    <a:pt x="0" y="108456"/>
                  </a:lnTo>
                </a:path>
              </a:pathLst>
            </a:custGeom>
            <a:solidFill>
              <a:srgbClr val="3DCCEA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66E634F8-C6B5-4D2E-A0A2-81EB21D681F8}"/>
                </a:ext>
              </a:extLst>
            </p:cNvPr>
            <p:cNvSpPr/>
            <p:nvPr/>
          </p:nvSpPr>
          <p:spPr>
            <a:xfrm>
              <a:off x="4438335" y="2335982"/>
              <a:ext cx="103249" cy="103403"/>
            </a:xfrm>
            <a:custGeom>
              <a:avLst/>
              <a:gdLst>
                <a:gd name="connsiteX0" fmla="*/ 103249 w 103249"/>
                <a:gd name="connsiteY0" fmla="*/ 51702 h 103403"/>
                <a:gd name="connsiteX1" fmla="*/ 51625 w 103249"/>
                <a:gd name="connsiteY1" fmla="*/ 103404 h 103403"/>
                <a:gd name="connsiteX2" fmla="*/ 0 w 103249"/>
                <a:gd name="connsiteY2" fmla="*/ 51702 h 103403"/>
                <a:gd name="connsiteX3" fmla="*/ 51625 w 103249"/>
                <a:gd name="connsiteY3" fmla="*/ 0 h 103403"/>
                <a:gd name="connsiteX4" fmla="*/ 103249 w 103249"/>
                <a:gd name="connsiteY4" fmla="*/ 51702 h 10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249" h="103403">
                  <a:moveTo>
                    <a:pt x="103249" y="51702"/>
                  </a:moveTo>
                  <a:cubicBezTo>
                    <a:pt x="103249" y="80256"/>
                    <a:pt x="80136" y="103404"/>
                    <a:pt x="51625" y="103404"/>
                  </a:cubicBezTo>
                  <a:cubicBezTo>
                    <a:pt x="23113" y="103404"/>
                    <a:pt x="0" y="80256"/>
                    <a:pt x="0" y="51702"/>
                  </a:cubicBezTo>
                  <a:cubicBezTo>
                    <a:pt x="0" y="23148"/>
                    <a:pt x="23113" y="0"/>
                    <a:pt x="51625" y="0"/>
                  </a:cubicBezTo>
                  <a:cubicBezTo>
                    <a:pt x="80136" y="0"/>
                    <a:pt x="103249" y="23148"/>
                    <a:pt x="103249" y="51702"/>
                  </a:cubicBezTo>
                  <a:close/>
                </a:path>
              </a:pathLst>
            </a:custGeom>
            <a:solidFill>
              <a:srgbClr val="198EB8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599D09C3-31F1-411C-BDF6-CBAEBB3CDDD2}"/>
                </a:ext>
              </a:extLst>
            </p:cNvPr>
            <p:cNvSpPr/>
            <p:nvPr/>
          </p:nvSpPr>
          <p:spPr>
            <a:xfrm>
              <a:off x="4612302" y="2439386"/>
              <a:ext cx="103249" cy="103403"/>
            </a:xfrm>
            <a:custGeom>
              <a:avLst/>
              <a:gdLst>
                <a:gd name="connsiteX0" fmla="*/ 103249 w 103249"/>
                <a:gd name="connsiteY0" fmla="*/ 51702 h 103403"/>
                <a:gd name="connsiteX1" fmla="*/ 51625 w 103249"/>
                <a:gd name="connsiteY1" fmla="*/ 103404 h 103403"/>
                <a:gd name="connsiteX2" fmla="*/ 0 w 103249"/>
                <a:gd name="connsiteY2" fmla="*/ 51702 h 103403"/>
                <a:gd name="connsiteX3" fmla="*/ 51625 w 103249"/>
                <a:gd name="connsiteY3" fmla="*/ 0 h 103403"/>
                <a:gd name="connsiteX4" fmla="*/ 103249 w 103249"/>
                <a:gd name="connsiteY4" fmla="*/ 51702 h 10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249" h="103403">
                  <a:moveTo>
                    <a:pt x="103249" y="51702"/>
                  </a:moveTo>
                  <a:cubicBezTo>
                    <a:pt x="103249" y="80256"/>
                    <a:pt x="80136" y="103404"/>
                    <a:pt x="51625" y="103404"/>
                  </a:cubicBezTo>
                  <a:cubicBezTo>
                    <a:pt x="23113" y="103404"/>
                    <a:pt x="0" y="80256"/>
                    <a:pt x="0" y="51702"/>
                  </a:cubicBezTo>
                  <a:cubicBezTo>
                    <a:pt x="0" y="23148"/>
                    <a:pt x="23113" y="0"/>
                    <a:pt x="51625" y="0"/>
                  </a:cubicBezTo>
                  <a:cubicBezTo>
                    <a:pt x="80136" y="0"/>
                    <a:pt x="103249" y="23148"/>
                    <a:pt x="103249" y="51702"/>
                  </a:cubicBezTo>
                  <a:close/>
                </a:path>
              </a:pathLst>
            </a:custGeom>
            <a:solidFill>
              <a:srgbClr val="198EB8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63812821"/>
      </p:ext>
    </p:extLst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FE4AE-BCA3-40AB-965B-B0E06B3A0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Azure Synapse Link for Dataverse </a:t>
            </a:r>
          </a:p>
        </p:txBody>
      </p:sp>
      <p:graphicFrame>
        <p:nvGraphicFramePr>
          <p:cNvPr id="13" name="Content Placeholder 2">
            <a:extLst>
              <a:ext uri="{FF2B5EF4-FFF2-40B4-BE49-F238E27FC236}">
                <a16:creationId xmlns:a16="http://schemas.microsoft.com/office/drawing/2014/main" id="{41370CFD-6E4B-430E-9824-C4A58F4CB93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24097666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Graphic 2">
            <a:extLst>
              <a:ext uri="{FF2B5EF4-FFF2-40B4-BE49-F238E27FC236}">
                <a16:creationId xmlns:a16="http://schemas.microsoft.com/office/drawing/2014/main" id="{6FC73A2C-9F9E-4973-BB9C-84E2EE5FA91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813221" y="217577"/>
            <a:ext cx="1540579" cy="1540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53819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23E1A551-0626-4814-98F9-8F53201F6A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8878680"/>
              </p:ext>
            </p:extLst>
          </p:nvPr>
        </p:nvGraphicFramePr>
        <p:xfrm>
          <a:off x="586739" y="1793040"/>
          <a:ext cx="11161507" cy="4464284"/>
        </p:xfrm>
        <a:graphic>
          <a:graphicData uri="http://schemas.openxmlformats.org/drawingml/2006/table">
            <a:tbl>
              <a:tblPr firstRow="1" firstCol="1" bandRow="1">
                <a:tableStyleId>{125E5076-3810-47DD-B79F-674D7AD40C01}</a:tableStyleId>
              </a:tblPr>
              <a:tblGrid>
                <a:gridCol w="4025602">
                  <a:extLst>
                    <a:ext uri="{9D8B030D-6E8A-4147-A177-3AD203B41FA5}">
                      <a16:colId xmlns:a16="http://schemas.microsoft.com/office/drawing/2014/main" val="1800266707"/>
                    </a:ext>
                  </a:extLst>
                </a:gridCol>
                <a:gridCol w="3464858">
                  <a:extLst>
                    <a:ext uri="{9D8B030D-6E8A-4147-A177-3AD203B41FA5}">
                      <a16:colId xmlns:a16="http://schemas.microsoft.com/office/drawing/2014/main" val="571006498"/>
                    </a:ext>
                  </a:extLst>
                </a:gridCol>
                <a:gridCol w="3671047">
                  <a:extLst>
                    <a:ext uri="{9D8B030D-6E8A-4147-A177-3AD203B41FA5}">
                      <a16:colId xmlns:a16="http://schemas.microsoft.com/office/drawing/2014/main" val="3036031208"/>
                    </a:ext>
                  </a:extLst>
                </a:gridCol>
              </a:tblGrid>
              <a:tr h="981536"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1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Criteria/Complexity</a:t>
                      </a:r>
                      <a:endParaRPr lang="en-US" sz="2800" b="1" i="0" u="none" strike="noStrike" noProof="0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b="0" i="0" u="none" strike="noStrike" noProof="0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b="0" i="0" u="none" strike="noStrike" noProof="0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64387105"/>
                  </a:ext>
                </a:extLst>
              </a:tr>
              <a:tr h="693556">
                <a:tc>
                  <a:txBody>
                    <a:bodyPr/>
                    <a:lstStyle/>
                    <a:p>
                      <a:pPr marL="0" algn="l" defTabSz="932742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u="none" strike="noStrike" kern="1200" noProof="0" dirty="0">
                          <a:solidFill>
                            <a:schemeClr val="bg1"/>
                          </a:solidFill>
                          <a:effectLst/>
                        </a:rPr>
                        <a:t>Dataset query result size</a:t>
                      </a:r>
                      <a:endParaRPr lang="en-US" sz="2000" b="1" u="none" strike="noStrike" kern="1200" noProof="0" dirty="0">
                        <a:solidFill>
                          <a:schemeClr val="bg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Dataverse – 80mb per Query</a:t>
                      </a:r>
                      <a:endParaRPr lang="en-US" sz="2000" b="0" i="0" u="none" strike="noStrike" noProof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Azure Synapse – Massive</a:t>
                      </a:r>
                      <a:endParaRPr lang="en-US" sz="2000" b="0" i="0" u="none" strike="noStrike" noProof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8452136"/>
                  </a:ext>
                </a:extLst>
              </a:tr>
              <a:tr h="693556">
                <a:tc>
                  <a:txBody>
                    <a:bodyPr/>
                    <a:lstStyle/>
                    <a:p>
                      <a:pPr marL="0" algn="l" defTabSz="932742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u="none" strike="noStrike" kern="1200" noProof="0" dirty="0">
                          <a:solidFill>
                            <a:schemeClr val="bg1"/>
                          </a:solidFill>
                          <a:effectLst/>
                        </a:rPr>
                        <a:t>Query complexity</a:t>
                      </a:r>
                      <a:endParaRPr lang="en-US" sz="2000" b="1" u="none" strike="noStrike" kern="1200" noProof="0" dirty="0">
                        <a:solidFill>
                          <a:schemeClr val="bg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u="none" strike="noStrike" kern="1200" noProof="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Dataverse – Power Query / SQL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u="none" strike="noStrike" kern="1200" noProof="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Azure Synapse – Spark, SQL etc.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11429347"/>
                  </a:ext>
                </a:extLst>
              </a:tr>
              <a:tr h="693556">
                <a:tc>
                  <a:txBody>
                    <a:bodyPr/>
                    <a:lstStyle/>
                    <a:p>
                      <a:pPr marL="0" algn="l" defTabSz="932742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u="none" strike="noStrike" kern="1200" noProof="0" dirty="0">
                          <a:solidFill>
                            <a:schemeClr val="bg1"/>
                          </a:solidFill>
                          <a:effectLst/>
                        </a:rPr>
                        <a:t>Data mash-up flexibility</a:t>
                      </a:r>
                      <a:endParaRPr lang="en-US" sz="2000" b="1" u="none" strike="noStrike" kern="1200" noProof="0" dirty="0">
                        <a:solidFill>
                          <a:schemeClr val="bg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Dataverse + Power Query</a:t>
                      </a:r>
                      <a:endParaRPr lang="en-US" sz="2000" b="0" i="0" u="none" strike="noStrike" noProof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Azure Synapse Data Warehouse</a:t>
                      </a:r>
                      <a:endParaRPr lang="en-US" sz="2000" b="0" i="0" u="none" strike="noStrike" noProof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2539431"/>
                  </a:ext>
                </a:extLst>
              </a:tr>
              <a:tr h="693556">
                <a:tc>
                  <a:txBody>
                    <a:bodyPr/>
                    <a:lstStyle/>
                    <a:p>
                      <a:pPr marL="0" algn="l" defTabSz="932742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u="none" strike="noStrike" kern="1200" noProof="0" dirty="0">
                          <a:solidFill>
                            <a:schemeClr val="bg1"/>
                          </a:solidFill>
                          <a:effectLst/>
                        </a:rPr>
                        <a:t>Latency / Delay of data availability</a:t>
                      </a:r>
                      <a:endParaRPr lang="en-US" sz="2000" b="1" u="none" strike="noStrike" kern="1200" noProof="0" dirty="0">
                        <a:solidFill>
                          <a:schemeClr val="bg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Dataverse + DirectQuery</a:t>
                      </a:r>
                      <a:br>
                        <a:rPr lang="en-US" sz="20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</a:br>
                      <a:r>
                        <a:rPr lang="en-US" sz="20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Real time results</a:t>
                      </a:r>
                      <a:endParaRPr lang="en-US" sz="2000" b="0" i="0" u="none" strike="noStrike" noProof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Azure Synapse</a:t>
                      </a:r>
                      <a:br>
                        <a:rPr lang="en-US" sz="20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</a:br>
                      <a:r>
                        <a:rPr lang="en-US" sz="18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Near Real-time or Hourly Snapshots</a:t>
                      </a:r>
                      <a:endParaRPr lang="en-US" sz="2000" b="0" i="0" u="none" strike="noStrike" noProof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43811736"/>
                  </a:ext>
                </a:extLst>
              </a:tr>
              <a:tr h="693556">
                <a:tc>
                  <a:txBody>
                    <a:bodyPr/>
                    <a:lstStyle/>
                    <a:p>
                      <a:pPr marL="0" algn="l" defTabSz="932742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u="none" strike="noStrike" kern="1200" noProof="0" dirty="0">
                          <a:solidFill>
                            <a:schemeClr val="bg1"/>
                          </a:solidFill>
                          <a:effectLst/>
                        </a:rPr>
                        <a:t>Effort to implement user context</a:t>
                      </a:r>
                      <a:endParaRPr lang="en-US" sz="2000" b="1" u="none" strike="noStrike" kern="1200" noProof="0" dirty="0">
                        <a:solidFill>
                          <a:schemeClr val="bg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Dataverse + DirectQuery</a:t>
                      </a:r>
                      <a:br>
                        <a:rPr lang="en-US" sz="20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</a:br>
                      <a:r>
                        <a:rPr lang="en-US" sz="20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Inherits Existing Security</a:t>
                      </a:r>
                      <a:endParaRPr lang="en-US" sz="2000" b="0" i="0" u="none" strike="noStrike" noProof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Azure Synapse</a:t>
                      </a:r>
                    </a:p>
                    <a:p>
                      <a:pPr marL="0" marR="0" lvl="0" indent="0" algn="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Row-Level Security in Power BI</a:t>
                      </a:r>
                      <a:endParaRPr lang="en-US" sz="2000" b="0" i="0" u="none" strike="noStrike" noProof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4714103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B56D90B3-AD23-4F30-90FD-0447B31E5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Q: Which connection is ‘right’ for my use case? </a:t>
            </a:r>
            <a:br>
              <a:rPr lang="en-US" sz="3600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</a:br>
            <a:r>
              <a:rPr lang="en-US" sz="3600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A: It depends.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67226FC-A176-4AE6-B48B-D65EC5C76A9C}"/>
              </a:ext>
            </a:extLst>
          </p:cNvPr>
          <p:cNvSpPr/>
          <p:nvPr/>
        </p:nvSpPr>
        <p:spPr>
          <a:xfrm>
            <a:off x="586739" y="3503594"/>
            <a:ext cx="11161507" cy="7147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F6B3712-62CC-499E-9D59-6C71AA58C656}"/>
              </a:ext>
            </a:extLst>
          </p:cNvPr>
          <p:cNvSpPr/>
          <p:nvPr/>
        </p:nvSpPr>
        <p:spPr>
          <a:xfrm>
            <a:off x="586739" y="4906358"/>
            <a:ext cx="11161507" cy="6707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02D2BE3-9A5D-42BB-BCCE-719A16481B14}"/>
              </a:ext>
            </a:extLst>
          </p:cNvPr>
          <p:cNvSpPr/>
          <p:nvPr/>
        </p:nvSpPr>
        <p:spPr>
          <a:xfrm>
            <a:off x="586739" y="2804175"/>
            <a:ext cx="11161507" cy="69942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DE1069C-1188-4E23-99F9-701A749FE5F0}"/>
              </a:ext>
            </a:extLst>
          </p:cNvPr>
          <p:cNvSpPr/>
          <p:nvPr/>
        </p:nvSpPr>
        <p:spPr>
          <a:xfrm>
            <a:off x="586739" y="4218336"/>
            <a:ext cx="11161507" cy="688022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C8167FF-D4E1-4F20-A2BC-F31A2656669C}"/>
              </a:ext>
            </a:extLst>
          </p:cNvPr>
          <p:cNvSpPr/>
          <p:nvPr/>
        </p:nvSpPr>
        <p:spPr>
          <a:xfrm>
            <a:off x="586739" y="5577062"/>
            <a:ext cx="11161507" cy="688022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7AFC556-52DD-44A6-AD29-09C81B91DEB4}"/>
              </a:ext>
            </a:extLst>
          </p:cNvPr>
          <p:cNvSpPr/>
          <p:nvPr/>
        </p:nvSpPr>
        <p:spPr>
          <a:xfrm>
            <a:off x="1483673" y="994811"/>
            <a:ext cx="3037184" cy="656198"/>
          </a:xfrm>
          <a:prstGeom prst="rect">
            <a:avLst/>
          </a:prstGeom>
          <a:solidFill>
            <a:srgbClr val="2C46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Left-Right 7">
            <a:extLst>
              <a:ext uri="{FF2B5EF4-FFF2-40B4-BE49-F238E27FC236}">
                <a16:creationId xmlns:a16="http://schemas.microsoft.com/office/drawing/2014/main" id="{A19870D3-2EEA-453B-8DC3-4C9649A7DA2F}"/>
              </a:ext>
            </a:extLst>
          </p:cNvPr>
          <p:cNvSpPr/>
          <p:nvPr/>
        </p:nvSpPr>
        <p:spPr bwMode="auto">
          <a:xfrm>
            <a:off x="5015752" y="1859423"/>
            <a:ext cx="6252883" cy="850496"/>
          </a:xfrm>
          <a:prstGeom prst="leftRightArrow">
            <a:avLst>
              <a:gd name="adj1" fmla="val 61268"/>
              <a:gd name="adj2" fmla="val 50000"/>
            </a:avLst>
          </a:prstGeom>
          <a:gradFill>
            <a:gsLst>
              <a:gs pos="0">
                <a:schemeClr val="accent1">
                  <a:lumMod val="50000"/>
                </a:schemeClr>
              </a:gs>
              <a:gs pos="52000">
                <a:srgbClr val="492A4A"/>
              </a:gs>
              <a:gs pos="100000">
                <a:srgbClr val="C00000"/>
              </a:gs>
            </a:gsLst>
            <a:lin ang="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41F489A-139D-44F3-8FF3-B17C2B106E7A}"/>
              </a:ext>
            </a:extLst>
          </p:cNvPr>
          <p:cNvSpPr txBox="1"/>
          <p:nvPr/>
        </p:nvSpPr>
        <p:spPr>
          <a:xfrm>
            <a:off x="5374247" y="2058439"/>
            <a:ext cx="86944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i="0" u="none" strike="noStrike" noProof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Lower</a:t>
            </a:r>
            <a:endParaRPr 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1D0446-268F-4555-B6FB-474C3B48F128}"/>
              </a:ext>
            </a:extLst>
          </p:cNvPr>
          <p:cNvSpPr txBox="1"/>
          <p:nvPr/>
        </p:nvSpPr>
        <p:spPr>
          <a:xfrm>
            <a:off x="10066198" y="2060703"/>
            <a:ext cx="96149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i="0" u="none" strike="noStrike" noProof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Higher</a:t>
            </a:r>
            <a:endParaRPr 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62252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11" grpId="0" animBg="1"/>
      <p:bldP spid="10" grpId="0" animBg="1"/>
      <p:bldP spid="8" grpId="0" animBg="1"/>
      <p:bldP spid="20" grpId="0"/>
      <p:bldP spid="16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0AAC4-51BA-0C61-92F2-2C4BA4C6F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136B2E-41C1-48D3-5575-B06194EFC3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66561"/>
          </a:xfrm>
        </p:spPr>
        <p:txBody>
          <a:bodyPr>
            <a:normAutofit fontScale="92500" lnSpcReduction="20000"/>
          </a:bodyPr>
          <a:lstStyle/>
          <a:p>
            <a:pPr>
              <a:spcAft>
                <a:spcPts val="1800"/>
              </a:spcAft>
            </a:pPr>
            <a:r>
              <a:rPr lang="en-US" dirty="0"/>
              <a:t>Power BI on Microsoft Learn </a:t>
            </a:r>
            <a:br>
              <a:rPr lang="en-US" dirty="0"/>
            </a:br>
            <a:r>
              <a:rPr lang="en-US" dirty="0">
                <a:hlinkClick r:id="rId2"/>
              </a:rPr>
              <a:t>https://aka.ms/</a:t>
            </a:r>
            <a:r>
              <a:rPr lang="en-US" b="1" dirty="0">
                <a:hlinkClick r:id="rId2"/>
              </a:rPr>
              <a:t>PBIGuidedLearning</a:t>
            </a:r>
            <a:endParaRPr lang="en-US" b="1" dirty="0"/>
          </a:p>
          <a:p>
            <a:pPr>
              <a:spcAft>
                <a:spcPts val="1800"/>
              </a:spcAft>
            </a:pPr>
            <a:r>
              <a:rPr lang="en-US" dirty="0"/>
              <a:t>Power BI guidance documentation </a:t>
            </a:r>
            <a:br>
              <a:rPr lang="en-US" dirty="0"/>
            </a:br>
            <a:r>
              <a:rPr lang="en-US" b="0" i="0" u="none" strike="noStrike" dirty="0">
                <a:solidFill>
                  <a:srgbClr val="0062AF"/>
                </a:solidFill>
                <a:effectLst/>
                <a:latin typeface="Segoe UI" panose="020B0502040204020203" pitchFamily="34" charset="0"/>
                <a:hlinkClick r:id="rId3"/>
              </a:rPr>
              <a:t>https://aka.ms/</a:t>
            </a:r>
            <a:r>
              <a:rPr lang="en-US" b="1" i="0" u="none" strike="noStrike" dirty="0">
                <a:solidFill>
                  <a:srgbClr val="0062AF"/>
                </a:solidFill>
                <a:effectLst/>
                <a:latin typeface="Segoe UI" panose="020B0502040204020203" pitchFamily="34" charset="0"/>
                <a:hlinkClick r:id="rId3"/>
              </a:rPr>
              <a:t>PBIGuidance</a:t>
            </a:r>
            <a:endParaRPr lang="en-US" b="1" i="0" u="none" strike="noStrike" dirty="0">
              <a:solidFill>
                <a:srgbClr val="0062AF"/>
              </a:solidFill>
              <a:effectLst/>
              <a:latin typeface="Segoe UI" panose="020B0502040204020203" pitchFamily="34" charset="0"/>
            </a:endParaRPr>
          </a:p>
          <a:p>
            <a:pPr>
              <a:spcAft>
                <a:spcPts val="1800"/>
              </a:spcAft>
            </a:pPr>
            <a:r>
              <a:rPr lang="en-US" dirty="0"/>
              <a:t>New: Power BI modeling guidance for Power Platform</a:t>
            </a:r>
            <a:br>
              <a:rPr lang="en-US" dirty="0"/>
            </a:br>
            <a:r>
              <a:rPr lang="en-US" dirty="0">
                <a:hlinkClick r:id="rId4"/>
              </a:rPr>
              <a:t>https://aka.ms/</a:t>
            </a:r>
            <a:r>
              <a:rPr lang="en-US" b="1" dirty="0">
                <a:hlinkClick r:id="rId4"/>
              </a:rPr>
              <a:t>D365PBI</a:t>
            </a:r>
            <a:r>
              <a:rPr lang="en-US" b="1" dirty="0"/>
              <a:t> </a:t>
            </a:r>
          </a:p>
          <a:p>
            <a:pPr>
              <a:spcAft>
                <a:spcPts val="1800"/>
              </a:spcAft>
            </a:pPr>
            <a:r>
              <a:rPr lang="en-US" dirty="0"/>
              <a:t>New: Report and Solution Templates for Power BI with D365 Sales</a:t>
            </a:r>
            <a:br>
              <a:rPr lang="en-US" dirty="0"/>
            </a:br>
            <a:r>
              <a:rPr lang="en-US" dirty="0">
                <a:hlinkClick r:id="rId5"/>
              </a:rPr>
              <a:t>https://github.com/MScottSewell/</a:t>
            </a:r>
            <a:r>
              <a:rPr lang="en-US" b="1" dirty="0">
                <a:hlinkClick r:id="rId5"/>
              </a:rPr>
              <a:t>Power-BI-D365-Sales</a:t>
            </a:r>
            <a:endParaRPr lang="en-US" b="1" dirty="0"/>
          </a:p>
          <a:p>
            <a:pPr>
              <a:spcAft>
                <a:spcPts val="1800"/>
              </a:spcAft>
            </a:pPr>
            <a:r>
              <a:rPr lang="en-US" dirty="0"/>
              <a:t>This presentation (and others)</a:t>
            </a:r>
            <a:br>
              <a:rPr lang="en-US" dirty="0"/>
            </a:br>
            <a:r>
              <a:rPr lang="en-US" dirty="0">
                <a:hlinkClick r:id="rId6"/>
              </a:rPr>
              <a:t>https://github.com/mscottsewell/</a:t>
            </a:r>
            <a:r>
              <a:rPr lang="en-US" b="1" dirty="0">
                <a:hlinkClick r:id="rId6"/>
              </a:rPr>
              <a:t>PowerBI-Dataverse</a:t>
            </a:r>
            <a:r>
              <a:rPr lang="en-US" dirty="0">
                <a:hlinkClick r:id="rId6"/>
              </a:rPr>
              <a:t> 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603309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8C790BE2-4E4F-4AAF-81A2-4A6F4885E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28B54C3-B57B-472A-B96E-1FCB67093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1999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00000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DB3C429-F8DA-49B9-AF84-21996FCF7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4"/>
            <a:ext cx="12192000" cy="6402581"/>
          </a:xfrm>
          <a:prstGeom prst="rect">
            <a:avLst/>
          </a:prstGeom>
          <a:gradFill>
            <a:gsLst>
              <a:gs pos="1000">
                <a:schemeClr val="accent1">
                  <a:lumMod val="75000"/>
                  <a:alpha val="59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12088DD-B1AD-40E0-8B86-1D87A2CCD9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63054" y="-2653923"/>
            <a:ext cx="6858001" cy="12165846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rgbClr val="000000">
                  <a:alpha val="28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4C9F2B0-1044-46EB-8AEB-C3BFFDE6C2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94763" y="0"/>
            <a:ext cx="6096001" cy="6858000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chemeClr val="accent1">
                  <a:lumMod val="75000"/>
                  <a:alpha val="50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C395952-4E26-45A2-8756-2ADFD6E53C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-3"/>
            <a:ext cx="12182871" cy="6871922"/>
          </a:xfrm>
          <a:prstGeom prst="rect">
            <a:avLst/>
          </a:prstGeom>
          <a:gradFill>
            <a:gsLst>
              <a:gs pos="13000">
                <a:srgbClr val="000000">
                  <a:alpha val="35000"/>
                </a:srgbClr>
              </a:gs>
              <a:gs pos="99000">
                <a:schemeClr val="accent1">
                  <a:lumMod val="75000"/>
                  <a:alpha val="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4734BADF-9461-4621-B112-2D7BABEA7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713" y="4049"/>
            <a:ext cx="10216576" cy="4729040"/>
          </a:xfrm>
          <a:custGeom>
            <a:avLst/>
            <a:gdLst>
              <a:gd name="connsiteX0" fmla="*/ 0 w 10216576"/>
              <a:gd name="connsiteY0" fmla="*/ 0 h 4729040"/>
              <a:gd name="connsiteX1" fmla="*/ 10216576 w 10216576"/>
              <a:gd name="connsiteY1" fmla="*/ 0 h 4729040"/>
              <a:gd name="connsiteX2" fmla="*/ 10210268 w 10216576"/>
              <a:gd name="connsiteY2" fmla="*/ 124944 h 4729040"/>
              <a:gd name="connsiteX3" fmla="*/ 5108288 w 10216576"/>
              <a:gd name="connsiteY3" fmla="*/ 4729040 h 4729040"/>
              <a:gd name="connsiteX4" fmla="*/ 6309 w 10216576"/>
              <a:gd name="connsiteY4" fmla="*/ 124944 h 472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16576" h="4729040">
                <a:moveTo>
                  <a:pt x="0" y="0"/>
                </a:moveTo>
                <a:lnTo>
                  <a:pt x="10216576" y="0"/>
                </a:lnTo>
                <a:lnTo>
                  <a:pt x="10210268" y="124944"/>
                </a:lnTo>
                <a:cubicBezTo>
                  <a:pt x="9947637" y="2710997"/>
                  <a:pt x="7763635" y="4729040"/>
                  <a:pt x="5108288" y="4729040"/>
                </a:cubicBezTo>
                <a:cubicBezTo>
                  <a:pt x="2452942" y="4729040"/>
                  <a:pt x="268937" y="2710997"/>
                  <a:pt x="6309" y="124944"/>
                </a:cubicBezTo>
                <a:close/>
              </a:path>
            </a:pathLst>
          </a:custGeom>
          <a:gradFill>
            <a:gsLst>
              <a:gs pos="7000">
                <a:schemeClr val="accent1">
                  <a:lumMod val="50000"/>
                  <a:alpha val="4000"/>
                </a:schemeClr>
              </a:gs>
              <a:gs pos="99000">
                <a:schemeClr val="accent1">
                  <a:alpha val="24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57D902D-1333-463E-BB5A-2BE7D4FBA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9137" y="1516596"/>
            <a:ext cx="11995598" cy="2993380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 defTabSz="914400"/>
            <a:r>
              <a:rPr lang="en-US" sz="9600" b="1" spc="-48" dirty="0">
                <a:gradFill flip="none" rotWithShape="1">
                  <a:gsLst>
                    <a:gs pos="0">
                      <a:srgbClr val="FFC000">
                        <a:lumMod val="26000"/>
                      </a:srgbClr>
                    </a:gs>
                    <a:gs pos="100000">
                      <a:srgbClr val="FFC000">
                        <a:lumMod val="94000"/>
                        <a:lumOff val="6000"/>
                      </a:srgbClr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</a:rPr>
              <a:t>Thank you!</a:t>
            </a:r>
            <a:br>
              <a:rPr lang="en-US" sz="9600" b="1" spc="-48" dirty="0">
                <a:gradFill flip="none" rotWithShape="1">
                  <a:gsLst>
                    <a:gs pos="0">
                      <a:srgbClr val="FFC000">
                        <a:lumMod val="26000"/>
                      </a:srgbClr>
                    </a:gs>
                    <a:gs pos="100000">
                      <a:srgbClr val="FFC000">
                        <a:lumMod val="94000"/>
                        <a:lumOff val="6000"/>
                      </a:srgbClr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</a:rPr>
            </a:br>
            <a:br>
              <a:rPr 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</a:br>
            <a:r>
              <a:rPr lang="en-US" sz="67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https://aka.ms/D365PBI</a:t>
            </a:r>
            <a:br>
              <a:rPr 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</a:br>
            <a:br>
              <a:rPr 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</a:br>
            <a:r>
              <a:rPr 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https://github.com/mscottsewell/PowerBI-Dataverse</a:t>
            </a:r>
            <a:r>
              <a:rPr 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 </a:t>
            </a:r>
            <a:endParaRPr lang="en-US" sz="48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295636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1EA62-C87D-0DDD-B8FC-F241F7A9E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Dataverse + Power BI</a:t>
            </a:r>
            <a:br>
              <a:rPr lang="en-US" sz="4000" dirty="0"/>
            </a:br>
            <a:r>
              <a:rPr lang="en-US" sz="1400" dirty="0"/>
              <a:t>Create real-time and contextualized analytics and reports in your apps</a:t>
            </a:r>
          </a:p>
        </p:txBody>
      </p:sp>
      <mc:AlternateContent xmlns:mc="http://schemas.openxmlformats.org/markup-compatibility/2006">
        <mc:Choice xmlns:psuz="http://schemas.microsoft.com/office/powerpoint/2016/summaryzoom" Requires="psuz">
          <p:graphicFrame>
            <p:nvGraphicFramePr>
              <p:cNvPr id="5" name="Summary Zoom 4">
                <a:extLst>
                  <a:ext uri="{FF2B5EF4-FFF2-40B4-BE49-F238E27FC236}">
                    <a16:creationId xmlns:a16="http://schemas.microsoft.com/office/drawing/2014/main" id="{AAFDD030-237A-F893-7A87-A9760FFB9D8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03782981"/>
                  </p:ext>
                </p:extLst>
              </p:nvPr>
            </p:nvGraphicFramePr>
            <p:xfrm>
              <a:off x="838200" y="1825625"/>
              <a:ext cx="10515600" cy="4351338"/>
            </p:xfrm>
            <a:graphic>
              <a:graphicData uri="http://schemas.microsoft.com/office/powerpoint/2016/summaryzoom">
                <psuz:summaryZm>
                  <psuz:summaryZmObj sectionId="{3D2F48CA-BEB3-491E-A067-4FBF3F78FE76}">
                    <psuz:zmPr id="{620A4197-42F4-436A-90C7-107FB76526D8}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407479" y="342010"/>
                          <a:ext cx="3154680" cy="177450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7F3F45DE-A302-4889-8ABE-AEF269A08FDC}">
                    <psuz:zmPr id="{3EE27532-86D2-4232-A390-2592603C6CBF}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3680460" y="342010"/>
                          <a:ext cx="3154680" cy="177450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DB06723B-EE1C-4F38-8C1D-D6CDF774A6F9}">
                    <psuz:zmPr id="{AF12A528-6FF5-4354-935F-8805A65BF564}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6953441" y="342010"/>
                          <a:ext cx="3154680" cy="177450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C42D230E-8CF0-49A9-97D8-447504B614C8}">
                    <psuz:zmPr id="{4C0F230A-A14B-4FF1-AE5A-E8F744B8278B}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407479" y="2234819"/>
                          <a:ext cx="3154680" cy="177450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F5281555-1687-4728-84EF-1754846638A9}">
                    <psuz:zmPr id="{32E9E301-E028-4CDA-9212-BF4660E5B1A9}" transitionDur="1000">
                      <p166:blipFill xmlns:p166="http://schemas.microsoft.com/office/powerpoint/2016/6/main">
                        <a:blip r:embed="rId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3680460" y="2234819"/>
                          <a:ext cx="3154680" cy="177450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BD578AF3-496E-4792-A998-9396B21A18DB}">
                    <psuz:zmPr id="{F6512E5B-AA59-4A98-A490-0563279D0098}" transitionDur="1000">
                      <p166:blipFill xmlns:p166="http://schemas.microsoft.com/office/powerpoint/2016/6/main">
                        <a:blip r:embed="rId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6953441" y="2234819"/>
                          <a:ext cx="3154680" cy="177450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gridLayout/>
                </psuz:summaryZm>
              </a:graphicData>
            </a:graphic>
          </p:graphicFrame>
        </mc:Choice>
        <mc:Fallback>
          <p:grpSp>
            <p:nvGrpSpPr>
              <p:cNvPr id="5" name="Summary Zoom 4">
                <a:extLst>
                  <a:ext uri="{FF2B5EF4-FFF2-40B4-BE49-F238E27FC236}">
                    <a16:creationId xmlns:a16="http://schemas.microsoft.com/office/drawing/2014/main" id="{AAFDD030-237A-F893-7A87-A9760FFB9D80}"/>
                  </a:ext>
                </a:extLst>
              </p:cNvPr>
              <p:cNvGrpSpPr>
                <a:grpSpLocks noGrp="1" noUngrp="1" noRot="1" noChangeAspect="1" noMove="1" noResize="1"/>
              </p:cNvGrpSpPr>
              <p:nvPr/>
            </p:nvGrpSpPr>
            <p:grpSpPr>
              <a:xfrm>
                <a:off x="838200" y="1825625"/>
                <a:ext cx="10515600" cy="4351338"/>
                <a:chOff x="838200" y="1825625"/>
                <a:chExt cx="10515600" cy="4351338"/>
              </a:xfrm>
            </p:grpSpPr>
            <p:pic>
              <p:nvPicPr>
                <p:cNvPr id="3" name="Picture 3">
                  <a:hlinkClick r:id="rId9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245679" y="2167635"/>
                  <a:ext cx="3154680" cy="1774508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4" name="Picture 4">
                  <a:hlinkClick r:id="rId10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518660" y="2167635"/>
                  <a:ext cx="3154680" cy="1774508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6" name="Picture 6">
                  <a:hlinkClick r:id="rId11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791641" y="2167635"/>
                  <a:ext cx="3154680" cy="1774508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7" name="Picture 7">
                  <a:hlinkClick r:id="rId12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245679" y="4060444"/>
                  <a:ext cx="3154680" cy="1774508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8" name="Picture 8">
                  <a:hlinkClick r:id="rId13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518660" y="4060444"/>
                  <a:ext cx="3154680" cy="1774508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9" name="Picture 9">
                  <a:hlinkClick r:id="rId14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791641" y="4060444"/>
                  <a:ext cx="3154680" cy="1774508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p:grpSp>
        </mc:Fallback>
      </mc:AlternateContent>
    </p:spTree>
    <p:extLst>
      <p:ext uri="{BB962C8B-B14F-4D97-AF65-F5344CB8AC3E}">
        <p14:creationId xmlns:p14="http://schemas.microsoft.com/office/powerpoint/2010/main" val="1091359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0E30439A-8A5B-46EC-8283-9B6B031D40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27"/>
            <a:ext cx="12192001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55521" y="-1720"/>
            <a:ext cx="11750040" cy="6840685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61000"/>
                </a:schemeClr>
              </a:gs>
              <a:gs pos="100000">
                <a:schemeClr val="accent1">
                  <a:alpha val="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6054" y="-1291"/>
            <a:ext cx="3608179" cy="6858864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274173">
            <a:off x="6059728" y="779270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79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9F1EDB7-7667-4B5B-81E0-C23953556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047" y="818984"/>
            <a:ext cx="10312044" cy="3268520"/>
          </a:xfrm>
        </p:spPr>
        <p:txBody>
          <a:bodyPr vert="horz" lIns="91440" tIns="45720" rIns="91440" bIns="45720" rtlCol="0" anchor="b">
            <a:noAutofit/>
          </a:bodyPr>
          <a:lstStyle/>
          <a:p>
            <a:pPr marL="457112" lvl="1" algn="r" defTabSz="914225" rtl="0">
              <a:lnSpc>
                <a:spcPct val="90000"/>
              </a:lnSpc>
              <a:spcBef>
                <a:spcPct val="0"/>
              </a:spcBef>
            </a:pPr>
            <a:r>
              <a:rPr lang="en-US" sz="5400" b="1" kern="1200" spc="-48" dirty="0">
                <a:ln w="3175">
                  <a:noFill/>
                </a:ln>
                <a:gradFill flip="none" rotWithShape="1">
                  <a:gsLst>
                    <a:gs pos="0">
                      <a:srgbClr val="FFC000">
                        <a:lumMod val="26000"/>
                      </a:srgbClr>
                    </a:gs>
                    <a:gs pos="100000">
                      <a:srgbClr val="FFC000">
                        <a:lumMod val="94000"/>
                        <a:lumOff val="6000"/>
                      </a:srgbClr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Power BI integration in </a:t>
            </a:r>
            <a:br>
              <a:rPr lang="en-US" sz="5400" b="1" kern="1200" spc="-48" dirty="0">
                <a:ln w="3175">
                  <a:noFill/>
                </a:ln>
                <a:gradFill flip="none" rotWithShape="1">
                  <a:gsLst>
                    <a:gs pos="0">
                      <a:srgbClr val="FFC000">
                        <a:lumMod val="26000"/>
                      </a:srgbClr>
                    </a:gs>
                    <a:gs pos="100000">
                      <a:srgbClr val="FFC000">
                        <a:lumMod val="94000"/>
                        <a:lumOff val="6000"/>
                      </a:srgbClr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</a:br>
            <a:r>
              <a:rPr lang="en-US" sz="5400" b="1" kern="1200" spc="-48" dirty="0">
                <a:ln w="3175">
                  <a:noFill/>
                </a:ln>
                <a:gradFill flip="none" rotWithShape="1">
                  <a:gsLst>
                    <a:gs pos="0">
                      <a:srgbClr val="FFC000">
                        <a:lumMod val="26000"/>
                      </a:srgbClr>
                    </a:gs>
                    <a:gs pos="100000">
                      <a:srgbClr val="FFC000">
                        <a:lumMod val="94000"/>
                        <a:lumOff val="6000"/>
                      </a:srgbClr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Power Apps &amp; Dynamics 365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314" y="4480038"/>
            <a:ext cx="12179371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D93E9C2-10DC-49E4-821B-A5B10FD50D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31874" y="4797188"/>
            <a:ext cx="6051236" cy="1241828"/>
          </a:xfrm>
        </p:spPr>
        <p:txBody>
          <a:bodyPr vert="horz" lIns="91440" tIns="45720" rIns="91440" bIns="45720" rtlCol="0">
            <a:normAutofit/>
          </a:bodyPr>
          <a:lstStyle/>
          <a:p>
            <a:pPr algn="r"/>
            <a:endParaRPr lang="en-US" sz="2400" kern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53947E58-F088-49F1-A3D1-DEA690192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6967085" y="1632660"/>
            <a:ext cx="6857572" cy="3592258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2698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5FEDB41-97E3-B688-1FFC-F6F3D7780753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90500" y="190500"/>
            <a:ext cx="11811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3952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641490A-933F-48B9-A443-873853659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457200"/>
            <a:ext cx="11358580" cy="554038"/>
          </a:xfrm>
        </p:spPr>
        <p:txBody>
          <a:bodyPr>
            <a:noAutofit/>
          </a:bodyPr>
          <a:lstStyle/>
          <a:p>
            <a:r>
              <a:rPr lang="en-US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Displaying a Power BI report in a dashboard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4AAF2DE-A981-4584-A6EF-E1B20E538A7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8963" y="1706343"/>
            <a:ext cx="4114800" cy="4114800"/>
          </a:xfrm>
        </p:spPr>
        <p:txBody>
          <a:bodyPr/>
          <a:lstStyle/>
          <a:p>
            <a:r>
              <a:rPr lang="en-US" dirty="0"/>
              <a:t>Welcome your app users with advanced insights.</a:t>
            </a:r>
          </a:p>
          <a:p>
            <a:endParaRPr lang="en-US" dirty="0"/>
          </a:p>
          <a:p>
            <a:r>
              <a:rPr lang="en-US" dirty="0"/>
              <a:t>Act on the insights in the report as you navigate to drive results.</a:t>
            </a:r>
          </a:p>
        </p:txBody>
      </p:sp>
      <p:pic>
        <p:nvPicPr>
          <p:cNvPr id="5" name="Picture 4" descr="Power BI Report Shown in a Dashboard">
            <a:extLst>
              <a:ext uri="{FF2B5EF4-FFF2-40B4-BE49-F238E27FC236}">
                <a16:creationId xmlns:a16="http://schemas.microsoft.com/office/drawing/2014/main" id="{8C4AC1AE-6DF1-C218-E129-6BE3B52C84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9530" y="1432715"/>
            <a:ext cx="7056672" cy="46620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79343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POLL_EMBED_ID" val="d3a8ac43-5483-4873-8685-a0eff14cfa1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POLL_EMBED_ID" val="7a57484a-2527-46ae-9cc7-952d3b565a2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POLL_EMBED_ID" val="33548d52-e45f-421d-bb6e-1a1718d140df"/>
</p:tagLst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FFC000"/>
      </a:hlink>
      <a:folHlink>
        <a:srgbClr val="BF90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Custom 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FFC000"/>
      </a:hlink>
      <a:folHlink>
        <a:srgbClr val="BF90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</a:theme>
</file>

<file path=ppt/webextensions/_rels/webextension1.xml.rels><?xml version="1.0" encoding="UTF-8" standalone="yes"?>
<Relationships xmlns="http://schemas.openxmlformats.org/package/2006/relationships"><Relationship Id="rId1" Type="http://schemas.openxmlformats.org/officeDocument/2006/relationships/image" Target="../media/image67.png"/></Relationships>
</file>

<file path=ppt/webextensions/webextension1.xml><?xml version="1.0" encoding="utf-8"?>
<we:webextension xmlns:we="http://schemas.microsoft.com/office/webextensions/webextension/2010/11" id="{45EF7AF9-1B6F-4F83-82BF-73FA73ED6741}">
  <we:reference id="wa200003251" version="2.0.0.1" store="en-US" storeType="OMEX"/>
  <we:alternateReferences>
    <we:reference id="wa200003251" version="2.0.0.1" store="wa200003251" storeType="OMEX"/>
  </we:alternateReferences>
  <we:properties>
    <we:property name="backgroundColor" value="&quot;rgb(230,230,230)&quot;"/>
    <we:property name="bookmark" value="&quot;H4sIAAAAAAAAA+1cbXPbNhL+KxrN3PRuRu3g/SXfEqe5u7mm8cRpe52bfFgAS5sNTeooyomb8X+/JSnFtixZChM5ai8fnIggsVgsdh88C4B8P075bFrA5Y9wjuNH4ydV9eYc6jcjO56My9tlmAnPPEYntWTMggLu6alq2uRVORs/ej9uoD7F5ud8NoeiFUiF/3k9GUNRHMNpe5VBMcPJeIr1rCqhyH/H/mG61dRzvJqM8d20qGpoRZ400GAr9oIep2tShX/HOTUJsckv8ARj0xe/xGlVN8vryTjLi4bqtHXD5ffvpjXp8X7ZnWfdzSi4lw6i1QqtCkIbnlHN5nLaPnNELZ9WdR6hGHc61TjrVXg/PqqK+Xn36/tb5SfVvI74ErPuVtnkzSVJeoV1nTdVfTm+ot4d1xX1vbtxDDWWzej2/bPq7VGN1HgaP+JXr6lk1neq68vtbraG6Yx3VJUN5OWiwyJaY8EKG0OgvyQ9yrZ8lpenxcLc13Vf9f2dnQH9T2MZfiPprZyrVh2hhTDBeieMw2hEcsltlTWlof4RLvJToG7dlYnORXQqeQ3IAzoLKLbKzM9J6F1ZkocUoxNKkcQYFDjht8qCznxP5k3T+cqKyJBxozAliFwYa71lEj5RpETAEKUJqIX0AkPisRWx3ks/uwe+mLZeMy/bqxUfPIECZyOKMzLuqvuxq8kHZR6nCygjla5q8hxhNq9xV1X69haVZqvavMQLLOc4ejHFcvTXx0UxekqqzP62RrUuMu4bkWxelljcHgu6qBPWTy47Oz/N62Ug8cmK9nsy8NXrJXTRI7/dCOzFYPeK7anx1717SxcDly6DzBghZciY2+yLtxDTM60Cj1owxhRn6K02h4aYkz3Ez9F81lTnWN8xbzs9jap6RGUXOYXHAYTQtTfk9FQbSAeg1K24/nb0OP1GFqVGB4R1N089h+ldkI0CpJEJNNNJW6eF19lW3G7wXROqd2tmAUJ9iEK7qBILoBM5/I5hQiTJWJ441wk9aSMcsOsweYkFtADQItsn+mUnYsXUH8r2Hxbrmv8VoR49JzpydkBu90u1Lgi2utqbaX7XLxIRFyaJwWjuhUdHPmd29AsmjfM+ZtEAoW8CEbU+HL94mCE5KqoZjv5yr3N8QQ8d5hMWojfGJgMWg8qStNEOJdyKRUiyJYzojbICaKodKsvpzGZapaR0NBmlBdpuJ8cbZCUdlIzSSStBUhqAxm7XawNpFyoT0iQtAqSAiSg8H5wAMEiYMQLqgIEFlmnP9VBZoGyWZdYFhtahpQ7bT2X+gietkQlHKZQXCY3Sg4cgRnAodVTegwvciQiDXcMyksaTVyEyRWTOmzhYlhSacEMDiyygDAykS4NlOU8waUMEZAyTVAEG20sj5fQGgqUJWCnDeJJmqCzmiTaT17qknPNWJK0G59TeAIOMaLdB24aAFna7+2+yl3aCA2c2Rpl0KzIMloU2aW5EJg1xHS9scG5wH13GRRIhJsrwrWJcaT4YEl1koB2LAQWJcgAacagsEX0ESRGZBDkYsOT1YFmMaB5qrgktgBvjLNfb4WLTOAKCtC6KoLRxTBFxDINlZUr5GMgZBDl9jEGLwX4veSDITyy2UCFcIN8fjBPKaYJ88qzIAaWJTtjtUL0phpJK3vgYkXGCMsJEE4fK4iZamQzROROF9JiCHqwXgapKUUbraa5lwSjKkgfbK8noEyOsCdqo5AJh4lBZWaB0hmlCCbSS0Q/rB/t91mqTKKaReQY2cIOD/T6RoYg9McNQJwhSJzZ47giZ96nrZVKKpWgSDLaX48hBEUBrSZM28z7g4BhS0XMvDdOmndCYdZ4PtpdWxpHpCSKQsodoGLjt67GbxlFaxlv4SoJpJbxjcrDtnbE+0B9zQgFTQuk0GL+0zRzxVtIuES8h3sl2WHPeFI+Og/aKFLME+9YmiIN9QmIWE8fMk71oGhHExgZjYYbEyQPExCCQuHadYbBebTjyqAksoiFIFMLCYF91FjPHjJE0udFM5KOSw1MGmWliJSIBRsGJpWjHB2O016RLktpobQVhvt6Bmm/kJgIdtn7hJBKKEd8fLCskIieWZo6giX4Jy5gdPI6BXME4AmqVLLEJQn4x2L8MBXfwaJE8n/zDJK4Hy/IZgSkLoUV7SrKw3cQYHkMiWPCe0pjkSDEV1WCcQKIlRMajRySUIKh2w/e5Mg8iEuUVjnthuKVhHGwvTul/RtNZMFxEphlLw/GLBYDAI3dEdFg0WkQ1PFew3BqWGXBM++SFiHKwLGEIHBKlCkFZY1MEgrChsiAZoymhpZCmudvTv3Ew5nDuGTGmzDtjMCbKidLgePQhSRml4SCJehlQjg2WxSjzTxmFD4DilPQx54dzTIWIlLsoIiakU2CUXG2VFRZb+Pfsy7ZeS1kRgX9QGeFsoK5/DrmG2RAQgDgUS+i5lHb7wvyGJRpuKaeJXieVxUw5k8Ud8HbT3jGZTkf0Nss8BQYyl23Hjw2yXEa+QhOvMFKIFIh7Zp3t7t3hfdhV8GdVjRFmzQEszO+yCvwwmjy+wJoGdHT/VsFBrE3vQ4kXb8u725rPoSST1KPuQNAX1KMrfEgthu87P7A+D63IEZxPIT8t78TxonzUgeOB6LLBYV4Twb7sQXx1Y46LLGRSKqsEY5STIaUE1xtz37+LxTy1mH9ToNphqzpCQ9KPzqBuVs+hfPZDIDsEMlng353oPWF5a5Dpg/Zosgec2Sto7AcB9hbO+4rNhSeW86Kgnyf573h99ev1z+MCLpdXrW9BTdWXdOqWa2HHrD5W3Wc5Fum4lfpo9IKIwEWOb0cnWJADV3e95MMDRR4XTpSXCd8RuEzGBZanNGs/Ml0ULE7Uto2dV6nFgrM8pe4oTptrOsudkYQ20jptRbsudSBc8XCI2a6E7OAOJh7u2ar/H279x6W1D89SpvlF1byCUOAqR9lwVlasnpXdY9xvPC/7sno7++OQijXM6A/Wgcn4Zyjm3esc7XQ8WfPP3Sn6Qx8PZnoW3VCQOlDOlu+X9CrWVdH96pV+3Va5wKK/99851pekXXe/s8t3t0xOT+c0u7dq/wsv9zWsbSuz47ws28Du35VZq9qNgeuqkCYFTGfLWvvRddVbVjSlkrqqmlbOsvWlP7Wu051Nn4xZtN6LEDNH2AY8837N2cr+NaX3y5d4AiI3IYvKcu1C8ix1VW6/6bPuoS988LLd7/nCC4KHxxgenin8GVY2vjKorwuDOywMbmWCRV4izYjxDaZenaPqPFRrl6/28xoVdSTNY7PByIu7y3FvDbv/pvfZ5i4x9gAt3oqmz9vex8TNA7W8vyZ3nUoeuNXlwG7KpPa96Px1UfjrovCui8K/3kwv/0xLvj5zXGbKZUJ4zZPxcYc3XjYdJ7VoZESWAZioAjBhwp0saTWz+Hzc41MsOPowggPoyawfhJv2GJ9jfdrlHqdI4dpWoi5P+/ZznF2b5favn5efkxCT8bO6Ou+qLb5/0X4DYsfOTsa9at2y3S9nWOMC0sqULz/Q8M8Vw35Ext1fdCrtbtabKzXU0A9509vlfV9Mlb/poO2b9tn2jfD2r62VoIE15uud+Trc1gl8ArM8tgKvFon82onmg1pfyuP699+Tj5oHp0TItJTKMREeMnx2XiI4nIhINyNisUqy3fGfYPMWcY1dPs7300Zj/VC9pRykmpfdofW2+GQKa+S2dx6ndPfGj9XbDlMn48fnJKYZP/qWU/df5ef4U5k37Wrh1Z3Ln6bTz9/q/Y1uD9J6sYT1EsrTrdH6A8yab/ppaVnvGOu8StsqHgFNeWl5Qmm2IuPpvP9mzxYpXDzt6+0CLMuluSW2dAZY9vKOFfKy2wJ5VaV+Hr5HcrsouTe8uifEewhyzisPkUvthUTmuI6fsAE8+GshH04ELpYAz4mZruq96ZHDRKrqJlJt6+kuIHZUEUet89nq1b/yNv6JBP6AWfPxoFbtauaX+elZs8GHvxXs6XgXdCjnZOo8njTtQs79cbGUuVt4nnRDvr+J/7P4amecyeqHsv5eV/Nppx1zwhlkQkGyzjutkXcdz2f/6An8YtcknuVFqvsJjRED5ypYZ4PwVI27/o3B6zrdZ86oWam84CGjp5lWFOpKB7vuyatey3XhUc2b2RQiHkO5DvW6zayE29C7a+aGu/wPGba12vdNAAA=&quot;"/>
    <we:property name="creatorSessionId" value="&quot;6ed1415e-fcf8-461a-970f-f0612fa35136&quot;"/>
    <we:property name="creatorUserId" value="&quot;1003BFFDA75784B6&quot;"/>
    <we:property name="datasetId" value="&quot;cdb9456d-e713-4b1c-a73e-13b31229bab2&quot;"/>
    <we:property name="embedUrl" value="&quot;/reportEmbed?reportId=0268a05b-249a-42f5-8abd-deee3de58e03&amp;groupId=ab9cd3aa-de85-4b21-8ed4-deb7c00b43c4&amp;w=2&amp;config=eyJjbHVzdGVyVXJsIjoiaHR0cHM6Ly9ERi1NU0lULVNDVVMtcmVkaXJlY3QuYW5hbHlzaXMud2luZG93cy5uZXQiLCJlbWJlZEZlYXR1cmVzIjp7Im1vZGVybkVtYmVkIjp0cnVlLCJ1c2FnZU1ldHJpY3NWTmV4dCI6dHJ1ZX19&amp;disableSensitivityBanner=true&quot;"/>
    <we:property name="initialStateBookmark" value="&quot;H4sIAAAAAAAAA+1cbW/bOBL+K4aBw94B3gXfX/otTdu7Q7dtkHR3b3EoDnwZJtoqlk+W02aL/PcbSnaTOHbsqnXq3euHtBYlDofDmYfPkJQ+DGMxnZTu8qU7h+Gj4eOqenvu6rcDPRwNx/OyV6+evzg4fv6flwcvnmJxNWmKajwdPvowbFx9Cs3PxXTmyiwBC//9ZjR0ZXnkTvNVcuUURsMJ1NNq7Mrid+gexltNPYOr0RDeT8qqdlnkSeMayGIv8HG8xrbpD5Riky40xQWcQGi64mOYVHWzuB4NU1E2WCfX9ZdP309q1OPDQv9n7c3AqOXGBS0FaOGZVDRhzeZykp85xJZPq7oIrhy2OtUw7VT4MDysytl5++vprfKTalYHOIbU3ho3RXOJkl5DXRdNVV8Or7B3R3WFfW9vHLkaxs3g9v2z6t1hDdh4HD6iV2+wZNp1qu3L7W5mw7TGO6zGjSvG8w6zoJV2mungPf5FboHn8mkxPi3n5r6u+7rr7/TM4f84lv43lJ7lXGV1mGRMeW0NUwaCYtFEs1HWBIf6pbsoTh12665MMCaAEdFKB9SD0Q7YRpnFOQq9K4tTH0MwTAiUGLxwhtmNslxrvsezpml9ZUmkT1QJiNEFypTWVhPuPlMkBwc+cOVBMm4Z+EhDFrHaS7+4B76aZK+ZjfPVkg+euBKmA4wzNO6y+5Gr0UdlDuKFGwcsXdbkBbjprIZtVenam1eaLmtzDBcwnsHg1QTGg78elOXgCaoy/dsK1drIuG9E0mw8hvL2WOBFHaF+fNna+UlRLwKJjpa035GBr94soAsf+e1GYM8Hu1NsR42/6dybm+ApN8klpRjnPhGz3hdvIaYlUngaJCOECErAaqn2DTFHO4ifw9m0qc6hvmPePD0NqnqAZRcFhscehNC1NxT4VA6kPVDqVlx/PziIv6FFsdEeYd3OUy/c5C7IBua44tFJIqPURjIr00bcbuB946v3K2YBRH0XmDRBROKdjOjwW4ZJYlZpGimVESxqw4wj12FyDKXLAJCR7TP9shWxZOqPZbsPi1XN/wquHrxAOnK2R273S7UqCDa62ttJcdcvIhIXwpHBSGqZBYM+p7b0C8KVsTakoByib3QsSLk/fvEwQ3JYVlMY/OVe5/iKHtrPJ7QLVikdldPgRYpcB92XcAsSXOSZMIJVQjOHU21fWUYmnaSIUcigEqYFUm8mx2tkRekFD9xwzR3HNACU3qzXGtLORGJcRcm8ix4iUnjaOwEgLkIiCNQePPEkSUtlX1lO6JSSNp6ANqCxw/pzmT+jUUogzGAKZVkEJWTvIQjBGeAyCGud8dSw4Hq7hiYojUYrfCACyZxVobcsziTihnQkEA/cE8dN7C3LWIRJ7YMDQiBy4V1ve0nAnF45r3ECFkIRGrnqK4tYpM3otSYKY6xmUYreObVVjriEtFuBziEgmd7s/uvsJQ2jjhIdAo8yi/S9ZYGOkiqWuEKuY5n2xvTuo0mUReZDxAxfC0KFpL0h0QTipCHBA0NRxjkJ0FcWCzY4jhEZGTqYI9HK3rII0jyQVCJaOKqU0VRuhot14+jAcW0C80IqQwQSR99bVhLCBo/OwNDpQ/CS9fZ7Tj1CfiQhQwUzHn2/N04IIxHy0bMCdcBVMExvhup1MRRFtMqGAIQilCEmqtBXFlVB86iQzqnAuIXoZW+9EFRFDDxoi3Mt8UpgltzbXpEHGwlijZdKROMRE/vKSh7TGSIRJUBzgj+07e33KWsTMaaBWOK0pwp6+31EQyF7IoqAjM5zGUnvucMna2PbyygEiUFF19tehgJ1AgFacpy0ibUeeseQCJZarohUeUIj2lja215SKIOmR4gAzB6CIs5sXo9dN45cE5rhKzIiBbOG8N62N0pbj3/EMOGIYELG3vgldTLIW1G7iLwEeSfZYs15XTwa6qQVqJhG2Nc6utDbJzikECkki/bCaYQhG+uNhQmQk3sXInEexeV1ht565XCkQSJYBIWQyJh2vX3VaEiGKMVxcsOZyAbB+6cMPElkJSw6CIwiS5GG9sZoK1GXyKWSUjPEfLkFNV/LTRgYyH5hOCCKId/vLctHJCcaZw4vkX4xTYjuPY4eXUEZBGoRNbIJRH7W278UBre3oAE9H/1DRSp7y7IJwZR4n9EekyzImxj9Y4h57azFNCYaVEwE0RsnAGkJkvFgARAlEKpN/32uZB0LSHmZoZYpqnEYe9uLYvqfcDrzirJAJCGxP34R75yngRokOiQoyYLonytoqhVJyhkibbSMBd5bFlMIDhFTBS+00jE4hLC+slxUSmJCiyGNc7fFf0NvzKHUEmRMyRqlIETMiWLveLQ+ch64oo4j9VJOGNJbFsHMPyYMH+cExaSPGNufYwoAwNxFIDFBnTzB5GqjLD/fx79nXzZ7LWZFCP5eJMRZj13/EnIV0d6Dc8ihSARLOdebF+bXLNFQjTlNsDKKFJIwKoUt8Hbd3jGaTgawOiWLgQHEpM34sUaWSegrOPEyxRmLHrlnam137w7vw66CP6tqCG7a7MHC/DarwA+jycEF1Digg/u3CvZibXoXSrx6N767rfnCjdEk9aA9AfQV9WgLH1KL/vvOD6zPQyty6M4nrjgd34njefmgBcc90WWNw7xBgn3ZgfjyxhxlySfOhRaMEMzJAFOC6425p+9DOYsZ828KFFtsVQfXoPTDM1c3y+dQvvghkC0CGS3wr1b0jrA8G2TyoD0a7QBndgoau0GAnYXzrmJz7onjWVniz5Pid7i++vX651HpLhdX2bdcjdUXdOqWa0HLrD5V3WcFlPEoS300eIVE4KKAd4MTKNGBq7te8vGBsghzJyrGEd4juIyGJYxPcdZ+pNoomB+hzY2dVzFjwVkRY3sUJ+eaRlOjOKIN10Zqltel9oQr7g8x25aQ7d3BxP09W/X/w63/uLT24VnKpLiomtfOl7DMUdaclWXLZ2V3GPdrz8seV++mfxxSsYIZ/cE6MBr+7MpZ+zpHno5HK/65O0V/7OPeTM+sHQpUx42ni/dLOhXrqmx/dUq/yVUuoOzu/XcG9SVq195v7fLDLZPj0wXO7lnt53C5q2HNrUyPivE4B3b3rsxK1W4MXFsFNSndZLqotRtdl71lSVMsqauqyXIWrS/8KbtOezZ9NCRBW8t8SAaxzdFk7Yqzld17SR8WL/F4AKp8CkJTaXy0JLZVbr/ps+qhr3zwMu/3fOUFwf1jDA/PFP4MKxvfGNS3hcEtFgY3MsGyGAPOiOEtxE6dw+rcVyuXr3bzGhV2JM5Cs8bI87uLcc+G3X3Tu2xzmxh7gBZvRdOXbe9T4uaBWt5dk9tOJQ/c6mJg12VSu150/rYo/G1ReNtF4V9vppd/piVfmwzlSZjEmJU0Khu2eONl3XFSDYoHIMk5FYR3hCl/J0taziy+HPf4HAsOPo5gD3oy7Qbhpj2G51CftrnHKWC45krY5UnXfgHTa7Pc/vXz4nMSbDR8VlfnbbX5By/yNyC27Oxo2KnWLtv9cgY1zCFtHIvFBxr+uWTYT8i4u4tWpe3NenOlBhv6sWg6u3zoirHydy20fZefzW+E579cK7rGrTBf58zX4bZK4GM3LUIWeDVP5FdONB/V+loe173/Hm2Q1BvBfJKcC0OYf8jw2XqJYH8iIt6MiPkqyWbHfwzNO4AVdvk0349rjfVj9Q5zkGo2bg+t5+KTiVshN985iPHujZfVuxZTR8ODcxTTDB99T7H7r4tz+GlcNHm18OrO5U+TyZdv9f5GNwdpPV/COnbj043R+qObNt9109Ki3hHURRU3VTx0OOXFxQml6ZKMJ7Pumz0bpFD2pKu3DbAsluYW2NIaYNHLO1Yoxu0WyOsqdvPwPZLzouTO8OqeEO8gyBgrrAuUS8s4EENl+IwN4N5fC/l4InC+BHiOzHRZ73WP7CdSVTeRalNPtwGxwwo5al1Ml6+eFzn+kQT+CKn5dFCrtjXzcXF61qzx4e8ZeTLcBh3GMzR1EU6avJBzf1wsZG4XniftkO9u4v8ivtoaZ7T8oay/19Vs0mpHDDMKCBMuamONlEDbjhfTf3QEfr5rEs6KMtbdhEaQgVPhtdGeWaxGTffG4HWd9jNn2CwXllGf8GkiBYa6kF6vevKq03JVeFSzZjpxAY7ceBXqtZtZETahd9vMcGGKIm/3fgJEXl39D0SjcMUYTgAA&quot;"/>
    <we:property name="isFiltersActionButtonVisible" value="true"/>
    <we:property name="lastRefreshTime" value="&quot;6/21/22, 11:56 AM&quot;"/>
    <we:property name="pageDisplayName" value="&quot;Overview&quot;"/>
    <we:property name="pageName" value="&quot;ReportSection&quot;"/>
    <we:property name="reportEmbeddedTime" value="&quot;2022-12-06T17:32:18.651Z&quot;"/>
    <we:property name="reportName" value="&quot;Contoso Sales&quot;"/>
    <we:property name="reportState" value="&quot;CONNECTED&quot;"/>
    <we:property name="reportUrl" value="&quot;/groups/ab9cd3aa-de85-4b21-8ed4-deb7c00b43c4/reports/0268a05b-249a-42f5-8abd-deee3de58e03/ReportSection?experience=power-bi&quot;"/>
    <we:property name="sensitivityLabel" value="&quot;Non-Business&quot;"/>
    <we:property name="sensitivityLabelTooltip" value="&quot;Non-Business  data which does not belong to Microsoft. Data is not encrypted and cannot be tracked or revoked. Do not use Non-Business to classify any personal data which is collected by or which belongs to Microsoft. Such content should be marked as either Confidential or Highly Confidential.&quot;"/>
  </we:properties>
  <we:bindings/>
  <we:snapshot xmlns:r="http://schemas.openxmlformats.org/officeDocument/2006/relationships" r:embed="rId1"/>
</we:webextension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3062</Words>
  <Application>Microsoft Office PowerPoint</Application>
  <PresentationFormat>Widescreen</PresentationFormat>
  <Paragraphs>444</Paragraphs>
  <Slides>55</Slides>
  <Notes>11</Notes>
  <HiddenSlides>1</HiddenSlides>
  <MMClips>3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55</vt:i4>
      </vt:variant>
    </vt:vector>
  </HeadingPairs>
  <TitlesOfParts>
    <vt:vector size="65" baseType="lpstr">
      <vt:lpstr>Arial</vt:lpstr>
      <vt:lpstr>Calibri</vt:lpstr>
      <vt:lpstr>Calibri Light</vt:lpstr>
      <vt:lpstr>Consolas</vt:lpstr>
      <vt:lpstr>Lucida Console</vt:lpstr>
      <vt:lpstr>Segoe UI</vt:lpstr>
      <vt:lpstr>Segoe UI Semibold</vt:lpstr>
      <vt:lpstr>Wingdings</vt:lpstr>
      <vt:lpstr>Office Theme</vt:lpstr>
      <vt:lpstr>1_Office Theme</vt:lpstr>
      <vt:lpstr>Dataverse + Power BI Create real-time and contextualized analytics and reports in your apps</vt:lpstr>
      <vt:lpstr>PowerPoint Presentation</vt:lpstr>
      <vt:lpstr>PowerPoint Presentation</vt:lpstr>
      <vt:lpstr>Let’s talk Value:</vt:lpstr>
      <vt:lpstr>PowerPoint Presentation</vt:lpstr>
      <vt:lpstr>Dataverse + Power BI Create real-time and contextualized analytics and reports in your apps</vt:lpstr>
      <vt:lpstr>Power BI integration in  Power Apps &amp; Dynamics 365</vt:lpstr>
      <vt:lpstr>PowerPoint Presentation</vt:lpstr>
      <vt:lpstr>Displaying a Power BI report in a dashboard</vt:lpstr>
      <vt:lpstr>Displaying a Power BI report in a main form</vt:lpstr>
      <vt:lpstr>Embedding a Power BI report into a dashboard</vt:lpstr>
      <vt:lpstr>Embedding a Power BI report into a form</vt:lpstr>
      <vt:lpstr>Power BI Quick Reports in Dataverse Views</vt:lpstr>
      <vt:lpstr>Power BI in Power Apps &amp; Dynamics 365</vt:lpstr>
      <vt:lpstr>PowerPoint Presentation</vt:lpstr>
      <vt:lpstr>PowerPoint Presentation</vt:lpstr>
      <vt:lpstr>Reporting options on Dataverse data</vt:lpstr>
      <vt:lpstr>PowerPoint Presentation</vt:lpstr>
      <vt:lpstr>Reporting options on Dataverse data</vt:lpstr>
      <vt:lpstr>PowerPoint Presentation</vt:lpstr>
      <vt:lpstr>PowerPoint Presentation</vt:lpstr>
      <vt:lpstr>PowerPoint Presentation</vt:lpstr>
      <vt:lpstr>PowerPoint Presentation</vt:lpstr>
      <vt:lpstr>MS Learn: Power BI modeling guidance for Power Platform</vt:lpstr>
      <vt:lpstr>Dataverse connector in Power BI</vt:lpstr>
      <vt:lpstr>Creating Dataverse SQL-based Power BI reports</vt:lpstr>
      <vt:lpstr>DirectQuery Best Practices</vt:lpstr>
      <vt:lpstr>DirectQuery Best Practices</vt:lpstr>
      <vt:lpstr>DirectQuery Best Practices</vt:lpstr>
      <vt:lpstr>DirectQuery Best Practices</vt:lpstr>
      <vt:lpstr>DirectQuery Best Practices</vt:lpstr>
      <vt:lpstr>DirectQuery Best Practices</vt:lpstr>
      <vt:lpstr>DirectQuery Best Practices</vt:lpstr>
      <vt:lpstr>DirectQuery Best Practices</vt:lpstr>
      <vt:lpstr>DirectQuery Best Practices</vt:lpstr>
      <vt:lpstr>DirectQuery Best Practices</vt:lpstr>
      <vt:lpstr>DirectQuery Best Practices</vt:lpstr>
      <vt:lpstr>Dataverse connector in Power Query</vt:lpstr>
      <vt:lpstr>Azure Synapse Link For Dataverse</vt:lpstr>
      <vt:lpstr>SQL Data Export Service</vt:lpstr>
      <vt:lpstr>Azure Synapse Link for Dataverse</vt:lpstr>
      <vt:lpstr>Azure Synapse Link for Dataverse</vt:lpstr>
      <vt:lpstr>Setup of Synapse Link</vt:lpstr>
      <vt:lpstr>Create Synapse Link </vt:lpstr>
      <vt:lpstr>Choose Tables</vt:lpstr>
      <vt:lpstr>Open Synapse Workspace</vt:lpstr>
      <vt:lpstr>Create a companion Serverless SQL Database for Views</vt:lpstr>
      <vt:lpstr>Use the metadata views to access the “Choice” Labels from Dataverse</vt:lpstr>
      <vt:lpstr>Create views for use as your report source.</vt:lpstr>
      <vt:lpstr>Connect Power BI to the newly created views</vt:lpstr>
      <vt:lpstr>Completion of Basic Connectivity</vt:lpstr>
      <vt:lpstr>Azure Synapse Link for Dataverse </vt:lpstr>
      <vt:lpstr>Q: Which connection is ‘right’ for my use case?  A: It depends.</vt:lpstr>
      <vt:lpstr>Resources</vt:lpstr>
      <vt:lpstr>Thank you!  https://aka.ms/D365PBI  https://github.com/mscottsewell/PowerBI-Dataverse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Dynamics 365/Power Apps  + Power BI</dc:title>
  <dc:subject/>
  <dc:creator/>
  <cp:keywords/>
  <dc:description/>
  <cp:lastModifiedBy/>
  <cp:revision>2</cp:revision>
  <dcterms:created xsi:type="dcterms:W3CDTF">2021-11-18T22:14:50Z</dcterms:created>
  <dcterms:modified xsi:type="dcterms:W3CDTF">2022-12-06T17:39:20Z</dcterms:modified>
</cp:coreProperties>
</file>